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262" r:id="rId3"/>
    <p:sldId id="265" r:id="rId4"/>
    <p:sldId id="315" r:id="rId5"/>
    <p:sldId id="280" r:id="rId6"/>
    <p:sldId id="281" r:id="rId7"/>
    <p:sldId id="283" r:id="rId8"/>
    <p:sldId id="282" r:id="rId9"/>
    <p:sldId id="285" r:id="rId10"/>
    <p:sldId id="286" r:id="rId11"/>
    <p:sldId id="287" r:id="rId12"/>
    <p:sldId id="288" r:id="rId13"/>
    <p:sldId id="289" r:id="rId14"/>
    <p:sldId id="290" r:id="rId15"/>
    <p:sldId id="279" r:id="rId16"/>
    <p:sldId id="293" r:id="rId17"/>
    <p:sldId id="292" r:id="rId18"/>
    <p:sldId id="302" r:id="rId19"/>
    <p:sldId id="301" r:id="rId20"/>
    <p:sldId id="300" r:id="rId21"/>
    <p:sldId id="303" r:id="rId22"/>
    <p:sldId id="307" r:id="rId23"/>
    <p:sldId id="316" r:id="rId24"/>
    <p:sldId id="317" r:id="rId25"/>
    <p:sldId id="310" r:id="rId26"/>
    <p:sldId id="312" r:id="rId27"/>
    <p:sldId id="314" r:id="rId28"/>
    <p:sldId id="263" r:id="rId2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C543"/>
    <a:srgbClr val="126A3A"/>
    <a:srgbClr val="5C9247"/>
    <a:srgbClr val="A4E6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84" y="52"/>
      </p:cViewPr>
      <p:guideLst>
        <p:guide orient="horz" pos="1620"/>
        <p:guide pos="288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91FE38-6656-4C69-8773-66178E16107B}" type="datetimeFigureOut">
              <a:rPr lang="en-US" smtClean="0"/>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7D9B4B-C667-46DA-8DB6-7CF7DF6CE5C6}" type="slidenum">
              <a:rPr lang="en-GB" smtClean="0"/>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Pavadinimo skaidrė">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hasCustomPrompt="1"/>
          </p:nvPr>
        </p:nvSpPr>
        <p:spPr>
          <a:xfrm>
            <a:off x="1130300" y="1803400"/>
            <a:ext cx="5825202" cy="1234727"/>
          </a:xfrm>
        </p:spPr>
        <p:txBody>
          <a:bodyPr anchor="b">
            <a:noAutofit/>
          </a:bodyPr>
          <a:lstStyle>
            <a:lvl1pPr algn="r">
              <a:defRPr sz="4050">
                <a:solidFill>
                  <a:schemeClr val="accent1"/>
                </a:solidFill>
              </a:defRPr>
            </a:lvl1pPr>
          </a:lstStyle>
          <a:p>
            <a:r>
              <a:rPr lang="lt-LT"/>
              <a:t>Spustelėję redaguokite stilių</a:t>
            </a:r>
            <a:endParaRPr lang="en-US" dirty="0"/>
          </a:p>
        </p:txBody>
      </p:sp>
      <p:sp>
        <p:nvSpPr>
          <p:cNvPr id="3" name="Subtitle 2"/>
          <p:cNvSpPr>
            <a:spLocks noGrp="1"/>
          </p:cNvSpPr>
          <p:nvPr>
            <p:ph type="subTitle" idx="1" hasCustomPrompt="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1" y="457200"/>
            <a:ext cx="6447501" cy="2552700"/>
          </a:xfrm>
        </p:spPr>
        <p:txBody>
          <a:bodyPr anchor="ctr">
            <a:normAutofit/>
          </a:bodyPr>
          <a:lstStyle>
            <a:lvl1pPr algn="l">
              <a:defRPr sz="3300" b="0" cap="none"/>
            </a:lvl1pPr>
          </a:lstStyle>
          <a:p>
            <a:r>
              <a:rPr lang="lt-LT"/>
              <a:t>Spustelėję redaguokite stilių</a:t>
            </a:r>
            <a:endParaRPr lang="en-US" dirty="0"/>
          </a:p>
        </p:txBody>
      </p:sp>
      <p:sp>
        <p:nvSpPr>
          <p:cNvPr id="3" name="Text Placeholder 2"/>
          <p:cNvSpPr>
            <a:spLocks noGrp="1"/>
          </p:cNvSpPr>
          <p:nvPr>
            <p:ph type="body" idx="1" hasCustomPrompt="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lt-LT"/>
              <a:t>Spustelėkite, kad galėtumėte redaguoti šablono teksto stilius</a:t>
            </a:r>
            <a:endParaRPr lang="lt-LT"/>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8500" y="457200"/>
            <a:ext cx="6070601" cy="2266950"/>
          </a:xfrm>
        </p:spPr>
        <p:txBody>
          <a:bodyPr anchor="ctr">
            <a:normAutofit/>
          </a:bodyPr>
          <a:lstStyle>
            <a:lvl1pPr algn="l">
              <a:defRPr sz="3300" b="0" cap="none"/>
            </a:lvl1pPr>
          </a:lstStyle>
          <a:p>
            <a:r>
              <a:rPr lang="lt-LT"/>
              <a:t>Spustelėję redaguokite stilių</a:t>
            </a:r>
            <a:endParaRPr lang="en-US" dirty="0"/>
          </a:p>
        </p:txBody>
      </p:sp>
      <p:sp>
        <p:nvSpPr>
          <p:cNvPr id="23" name="Text Placeholder 9"/>
          <p:cNvSpPr>
            <a:spLocks noGrp="1"/>
          </p:cNvSpPr>
          <p:nvPr>
            <p:ph type="body" sz="quarter" idx="13" hasCustomPrompt="1"/>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lt-LT"/>
              <a:t>Spustelėkite, kad galėtumėte redaguoti šablono teksto stilius</a:t>
            </a:r>
            <a:endParaRPr lang="lt-LT"/>
          </a:p>
        </p:txBody>
      </p:sp>
      <p:sp>
        <p:nvSpPr>
          <p:cNvPr id="3" name="Text Placeholder 2"/>
          <p:cNvSpPr>
            <a:spLocks noGrp="1"/>
          </p:cNvSpPr>
          <p:nvPr>
            <p:ph type="body" idx="1" hasCustomPrompt="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lt-LT"/>
              <a:t>Spustelėkite, kad galėtumėte redaguoti šablono teksto stilius</a:t>
            </a:r>
            <a:endParaRPr lang="lt-LT"/>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panose="020B0604020202020204"/>
              </a:rPr>
              <a:t>“</a:t>
            </a:r>
            <a:endParaRPr lang="en-US" sz="6000" baseline="0" dirty="0">
              <a:ln w="3175" cmpd="sng">
                <a:noFill/>
              </a:ln>
              <a:solidFill>
                <a:schemeClr val="accent1">
                  <a:lumMod val="60000"/>
                  <a:lumOff val="40000"/>
                </a:schemeClr>
              </a:solidFill>
              <a:effectLst/>
              <a:latin typeface="Arial" panose="020B0604020202020204"/>
            </a:endParaRP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panose="020B0604020202020204"/>
              </a:rPr>
              <a:t>”</a:t>
            </a:r>
            <a:endParaRPr lang="en-US" sz="1350" dirty="0">
              <a:solidFill>
                <a:schemeClr val="accent1">
                  <a:lumMod val="60000"/>
                  <a:lumOff val="40000"/>
                </a:schemeClr>
              </a:solidFill>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1" y="1448991"/>
            <a:ext cx="6447501" cy="1946595"/>
          </a:xfrm>
        </p:spPr>
        <p:txBody>
          <a:bodyPr anchor="b">
            <a:normAutofit/>
          </a:bodyPr>
          <a:lstStyle>
            <a:lvl1pPr algn="l">
              <a:defRPr sz="3300" b="0" cap="none"/>
            </a:lvl1pPr>
          </a:lstStyle>
          <a:p>
            <a:r>
              <a:rPr lang="lt-LT"/>
              <a:t>Spustelėję redaguokite stilių</a:t>
            </a:r>
            <a:endParaRPr lang="en-US" dirty="0"/>
          </a:p>
        </p:txBody>
      </p:sp>
      <p:sp>
        <p:nvSpPr>
          <p:cNvPr id="3" name="Text Placeholder 2"/>
          <p:cNvSpPr>
            <a:spLocks noGrp="1"/>
          </p:cNvSpPr>
          <p:nvPr>
            <p:ph type="body" idx="1" hasCustomPrompt="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lt-LT"/>
              <a:t>Spustelėkite, kad galėtumėte redaguoti šablono teksto stilius</a:t>
            </a:r>
            <a:endParaRPr lang="lt-LT"/>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8500" y="457200"/>
            <a:ext cx="6070601" cy="2266950"/>
          </a:xfrm>
        </p:spPr>
        <p:txBody>
          <a:bodyPr anchor="ctr">
            <a:normAutofit/>
          </a:bodyPr>
          <a:lstStyle>
            <a:lvl1pPr algn="l">
              <a:defRPr sz="3300" b="0" cap="none"/>
            </a:lvl1pPr>
          </a:lstStyle>
          <a:p>
            <a:r>
              <a:rPr lang="lt-LT"/>
              <a:t>Spustelėję redaguokite stilių</a:t>
            </a:r>
            <a:endParaRPr lang="en-US" dirty="0"/>
          </a:p>
        </p:txBody>
      </p:sp>
      <p:sp>
        <p:nvSpPr>
          <p:cNvPr id="23" name="Text Placeholder 9"/>
          <p:cNvSpPr>
            <a:spLocks noGrp="1"/>
          </p:cNvSpPr>
          <p:nvPr>
            <p:ph type="body" sz="quarter" idx="13" hasCustomPrompt="1"/>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lt-LT"/>
              <a:t>Spustelėkite, kad galėtumėte redaguoti šablono teksto stilius</a:t>
            </a:r>
            <a:endParaRPr lang="lt-LT"/>
          </a:p>
        </p:txBody>
      </p:sp>
      <p:sp>
        <p:nvSpPr>
          <p:cNvPr id="3" name="Text Placeholder 2"/>
          <p:cNvSpPr>
            <a:spLocks noGrp="1"/>
          </p:cNvSpPr>
          <p:nvPr>
            <p:ph type="body" idx="1" hasCustomPrompt="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lt-LT"/>
              <a:t>Spustelėkite, kad galėtumėte redaguoti šablono teksto stilius</a:t>
            </a:r>
            <a:endParaRPr lang="lt-LT"/>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panose="020B0604020202020204"/>
              </a:rPr>
              <a:t>“</a:t>
            </a:r>
            <a:endParaRPr lang="en-US" sz="6000" baseline="0" dirty="0">
              <a:ln w="3175" cmpd="sng">
                <a:noFill/>
              </a:ln>
              <a:solidFill>
                <a:schemeClr val="accent1">
                  <a:lumMod val="60000"/>
                  <a:lumOff val="40000"/>
                </a:schemeClr>
              </a:solidFill>
              <a:effectLst/>
              <a:latin typeface="Arial" panose="020B0604020202020204"/>
            </a:endParaRP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panose="020B0604020202020204"/>
              </a:rPr>
              <a:t>”</a:t>
            </a:r>
            <a:endParaRPr lang="en-US" sz="6000" baseline="0" dirty="0">
              <a:ln w="3175" cmpd="sng">
                <a:noFill/>
              </a:ln>
              <a:solidFill>
                <a:schemeClr val="accent1">
                  <a:lumMod val="60000"/>
                  <a:lumOff val="40000"/>
                </a:schemeClr>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4350" y="457200"/>
            <a:ext cx="6441152" cy="2266950"/>
          </a:xfrm>
        </p:spPr>
        <p:txBody>
          <a:bodyPr anchor="ctr">
            <a:normAutofit/>
          </a:bodyPr>
          <a:lstStyle>
            <a:lvl1pPr algn="l">
              <a:defRPr sz="3300" b="0" cap="none"/>
            </a:lvl1pPr>
          </a:lstStyle>
          <a:p>
            <a:r>
              <a:rPr lang="lt-LT"/>
              <a:t>Spustelėję redaguokite stilių</a:t>
            </a:r>
            <a:endParaRPr lang="en-US" dirty="0"/>
          </a:p>
        </p:txBody>
      </p:sp>
      <p:sp>
        <p:nvSpPr>
          <p:cNvPr id="23" name="Text Placeholder 9"/>
          <p:cNvSpPr>
            <a:spLocks noGrp="1"/>
          </p:cNvSpPr>
          <p:nvPr>
            <p:ph type="body" sz="quarter" idx="13" hasCustomPrompt="1"/>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lt-LT"/>
              <a:t>Spustelėkite, kad galėtumėte redaguoti šablono teksto stilius</a:t>
            </a:r>
            <a:endParaRPr lang="lt-LT"/>
          </a:p>
        </p:txBody>
      </p:sp>
      <p:sp>
        <p:nvSpPr>
          <p:cNvPr id="3" name="Text Placeholder 2"/>
          <p:cNvSpPr>
            <a:spLocks noGrp="1"/>
          </p:cNvSpPr>
          <p:nvPr>
            <p:ph type="body" idx="1" hasCustomPrompt="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lt-LT"/>
              <a:t>Spustelėkite, kad galėtumėte redaguoti šablono teksto stilius</a:t>
            </a:r>
            <a:endParaRPr lang="lt-LT"/>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lt-LT"/>
              <a:t>Spustelėję redaguokite stilių</a:t>
            </a:r>
            <a:endParaRPr lang="en-US" dirty="0"/>
          </a:p>
        </p:txBody>
      </p:sp>
      <p:sp>
        <p:nvSpPr>
          <p:cNvPr id="3" name="Vertical Text Placeholder 2"/>
          <p:cNvSpPr>
            <a:spLocks noGrp="1"/>
          </p:cNvSpPr>
          <p:nvPr>
            <p:ph type="body" orient="vert" idx="1" hasCustomPrompt="1"/>
          </p:nvPr>
        </p:nvSpPr>
        <p:spPr/>
        <p:txBody>
          <a:bodyPr vert="eaVert"/>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5975755" y="457200"/>
            <a:ext cx="978557" cy="3938588"/>
          </a:xfrm>
        </p:spPr>
        <p:txBody>
          <a:bodyPr vert="eaVert" anchor="ctr"/>
          <a:lstStyle/>
          <a:p>
            <a:r>
              <a:rPr lang="lt-LT"/>
              <a:t>Spustelėję redaguokite stilių</a:t>
            </a:r>
            <a:endParaRPr lang="en-US" dirty="0"/>
          </a:p>
        </p:txBody>
      </p:sp>
      <p:sp>
        <p:nvSpPr>
          <p:cNvPr id="3" name="Vertical Text Placeholder 2"/>
          <p:cNvSpPr>
            <a:spLocks noGrp="1"/>
          </p:cNvSpPr>
          <p:nvPr>
            <p:ph type="body" orient="vert" idx="1" hasCustomPrompt="1"/>
          </p:nvPr>
        </p:nvSpPr>
        <p:spPr>
          <a:xfrm>
            <a:off x="508001" y="457200"/>
            <a:ext cx="5295113" cy="3938588"/>
          </a:xfrm>
        </p:spPr>
        <p:txBody>
          <a:bodyPr vert="eaVert"/>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a:lvl1pPr>
          </a:lstStyle>
          <a:p>
            <a:r>
              <a:rPr lang="lt-LT"/>
              <a:t>Spustelėję redaguokite stilių</a:t>
            </a:r>
            <a:endParaRPr lang="en-US" dirty="0"/>
          </a:p>
        </p:txBody>
      </p:sp>
      <p:sp>
        <p:nvSpPr>
          <p:cNvPr id="3" name="Content Placeholder 2"/>
          <p:cNvSpPr>
            <a:spLocks noGrp="1"/>
          </p:cNvSpPr>
          <p:nvPr>
            <p:ph idx="1" hasCustomPrompt="1"/>
          </p:nvPr>
        </p:nvSpPr>
        <p:spPr/>
        <p:txBody>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1" y="2025651"/>
            <a:ext cx="6447501" cy="1369936"/>
          </a:xfrm>
        </p:spPr>
        <p:txBody>
          <a:bodyPr anchor="b"/>
          <a:lstStyle>
            <a:lvl1pPr algn="l">
              <a:defRPr sz="3000" b="0" cap="none"/>
            </a:lvl1pPr>
          </a:lstStyle>
          <a:p>
            <a:r>
              <a:rPr lang="lt-LT"/>
              <a:t>Spustelėję redaguokite stilių</a:t>
            </a:r>
            <a:endParaRPr lang="en-US" dirty="0"/>
          </a:p>
        </p:txBody>
      </p:sp>
      <p:sp>
        <p:nvSpPr>
          <p:cNvPr id="3" name="Text Placeholder 2"/>
          <p:cNvSpPr>
            <a:spLocks noGrp="1"/>
          </p:cNvSpPr>
          <p:nvPr>
            <p:ph type="body" idx="1" hasCustomPrompt="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lt-LT"/>
              <a:t>Spustelėkite, kad galėtumėte redaguoti šablono teksto stilius</a:t>
            </a:r>
            <a:endParaRPr lang="lt-LT"/>
          </a:p>
        </p:txBody>
      </p:sp>
      <p:sp>
        <p:nvSpPr>
          <p:cNvPr id="4" name="Date Placeholder 3"/>
          <p:cNvSpPr>
            <a:spLocks noGrp="1"/>
          </p:cNvSpPr>
          <p:nvPr>
            <p:ph type="dt" sz="half" idx="10"/>
          </p:nvPr>
        </p:nvSpPr>
        <p:spPr/>
        <p:txBody>
          <a:bodyPr/>
          <a:lstStyle/>
          <a:p>
            <a:fld id="{04C28CC2-D4A4-446F-9580-390A26F58C9E}" type="datetimeFigureOut">
              <a:rPr lang="en-US" smtClean="0"/>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lt-LT"/>
              <a:t>Spustelėję redaguokite stilių</a:t>
            </a:r>
            <a:endParaRPr lang="en-US" dirty="0"/>
          </a:p>
        </p:txBody>
      </p:sp>
      <p:sp>
        <p:nvSpPr>
          <p:cNvPr id="3" name="Content Placeholder 2"/>
          <p:cNvSpPr>
            <a:spLocks noGrp="1"/>
          </p:cNvSpPr>
          <p:nvPr>
            <p:ph sz="half" idx="1" hasCustomPrompt="1"/>
          </p:nvPr>
        </p:nvSpPr>
        <p:spPr>
          <a:xfrm>
            <a:off x="508001" y="1620442"/>
            <a:ext cx="3138026" cy="2910579"/>
          </a:xfrm>
        </p:spPr>
        <p:txBody>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4" name="Content Placeholder 3"/>
          <p:cNvSpPr>
            <a:spLocks noGrp="1"/>
          </p:cNvSpPr>
          <p:nvPr>
            <p:ph sz="half" idx="2" hasCustomPrompt="1"/>
          </p:nvPr>
        </p:nvSpPr>
        <p:spPr>
          <a:xfrm>
            <a:off x="3817477" y="1620442"/>
            <a:ext cx="3138026" cy="2910580"/>
          </a:xfrm>
        </p:spPr>
        <p:txBody>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5" name="Date Placeholder 4"/>
          <p:cNvSpPr>
            <a:spLocks noGrp="1"/>
          </p:cNvSpPr>
          <p:nvPr>
            <p:ph type="dt" sz="half" idx="10"/>
          </p:nvPr>
        </p:nvSpPr>
        <p:spPr/>
        <p:txBody>
          <a:bodyPr/>
          <a:lstStyle/>
          <a:p>
            <a:fld id="{04C28CC2-D4A4-446F-9580-390A26F58C9E}" type="datetimeFigureOut">
              <a:rPr lang="en-US" smtClean="0"/>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lt-LT"/>
              <a:t>Spustelėję redaguokite stilių</a:t>
            </a:r>
            <a:endParaRPr lang="en-US" dirty="0"/>
          </a:p>
        </p:txBody>
      </p:sp>
      <p:sp>
        <p:nvSpPr>
          <p:cNvPr id="3" name="Text Placeholder 2"/>
          <p:cNvSpPr>
            <a:spLocks noGrp="1"/>
          </p:cNvSpPr>
          <p:nvPr>
            <p:ph type="body" idx="1" hasCustomPrompt="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endParaRPr lang="lt-LT"/>
          </a:p>
        </p:txBody>
      </p:sp>
      <p:sp>
        <p:nvSpPr>
          <p:cNvPr id="4" name="Content Placeholder 3"/>
          <p:cNvSpPr>
            <a:spLocks noGrp="1"/>
          </p:cNvSpPr>
          <p:nvPr>
            <p:ph sz="half" idx="2" hasCustomPrompt="1"/>
          </p:nvPr>
        </p:nvSpPr>
        <p:spPr>
          <a:xfrm>
            <a:off x="506809" y="2052934"/>
            <a:ext cx="3139217" cy="2478088"/>
          </a:xfrm>
        </p:spPr>
        <p:txBody>
          <a:bodyPr>
            <a:normAutofit/>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5" name="Text Placeholder 4"/>
          <p:cNvSpPr>
            <a:spLocks noGrp="1"/>
          </p:cNvSpPr>
          <p:nvPr>
            <p:ph type="body" sz="quarter" idx="3" hasCustomPrompt="1"/>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t-LT"/>
              <a:t>Spustelėkite, kad galėtumėte redaguoti šablono teksto stilius</a:t>
            </a:r>
            <a:endParaRPr lang="lt-LT"/>
          </a:p>
        </p:txBody>
      </p:sp>
      <p:sp>
        <p:nvSpPr>
          <p:cNvPr id="6" name="Content Placeholder 5"/>
          <p:cNvSpPr>
            <a:spLocks noGrp="1"/>
          </p:cNvSpPr>
          <p:nvPr>
            <p:ph sz="quarter" idx="4" hasCustomPrompt="1"/>
          </p:nvPr>
        </p:nvSpPr>
        <p:spPr>
          <a:xfrm>
            <a:off x="3816288" y="2052934"/>
            <a:ext cx="3139213" cy="2478088"/>
          </a:xfrm>
        </p:spPr>
        <p:txBody>
          <a:bodyPr>
            <a:normAutofit/>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7" name="Date Placeholder 6"/>
          <p:cNvSpPr>
            <a:spLocks noGrp="1"/>
          </p:cNvSpPr>
          <p:nvPr>
            <p:ph type="dt" sz="half" idx="10"/>
          </p:nvPr>
        </p:nvSpPr>
        <p:spPr/>
        <p:txBody>
          <a:bodyPr/>
          <a:lstStyle/>
          <a:p>
            <a:fld id="{04C28CC2-D4A4-446F-9580-390A26F58C9E}" type="datetimeFigureOut">
              <a:rPr lang="en-US" smtClean="0"/>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1" y="457200"/>
            <a:ext cx="6447501" cy="990600"/>
          </a:xfrm>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04C28CC2-D4A4-446F-9580-390A26F58C9E}" type="datetimeFigureOut">
              <a:rPr lang="en-US" smtClean="0"/>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C28CC2-D4A4-446F-9580-390A26F58C9E}" type="datetimeFigureOut">
              <a:rPr lang="en-US" smtClean="0"/>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1" y="1123953"/>
            <a:ext cx="2890896" cy="958850"/>
          </a:xfrm>
        </p:spPr>
        <p:txBody>
          <a:bodyPr anchor="b">
            <a:normAutofit/>
          </a:bodyPr>
          <a:lstStyle>
            <a:lvl1pPr>
              <a:defRPr sz="1500"/>
            </a:lvl1pPr>
          </a:lstStyle>
          <a:p>
            <a:r>
              <a:rPr lang="lt-LT"/>
              <a:t>Spustelėję redaguokite stilių</a:t>
            </a:r>
            <a:endParaRPr lang="en-US" dirty="0"/>
          </a:p>
        </p:txBody>
      </p:sp>
      <p:sp>
        <p:nvSpPr>
          <p:cNvPr id="3" name="Content Placeholder 2"/>
          <p:cNvSpPr>
            <a:spLocks noGrp="1"/>
          </p:cNvSpPr>
          <p:nvPr>
            <p:ph idx="1" hasCustomPrompt="1"/>
          </p:nvPr>
        </p:nvSpPr>
        <p:spPr>
          <a:xfrm>
            <a:off x="3570346" y="386193"/>
            <a:ext cx="3385156" cy="4144828"/>
          </a:xfrm>
        </p:spPr>
        <p:txBody>
          <a:bodyPr>
            <a:normAutofit/>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4" name="Text Placeholder 3"/>
          <p:cNvSpPr>
            <a:spLocks noGrp="1"/>
          </p:cNvSpPr>
          <p:nvPr>
            <p:ph type="body" sz="half" idx="2" hasCustomPrompt="1"/>
          </p:nvPr>
        </p:nvSpPr>
        <p:spPr>
          <a:xfrm>
            <a:off x="508001" y="2082802"/>
            <a:ext cx="2890896" cy="1938337"/>
          </a:xfrm>
        </p:spPr>
        <p:txBody>
          <a:bodyPr>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0965" indent="0">
              <a:buNone/>
              <a:defRPr sz="750"/>
            </a:lvl5pPr>
            <a:lvl6pPr marL="1713865" indent="0">
              <a:buNone/>
              <a:defRPr sz="750"/>
            </a:lvl6pPr>
            <a:lvl7pPr marL="2056765" indent="0">
              <a:buNone/>
              <a:defRPr sz="750"/>
            </a:lvl7pPr>
            <a:lvl8pPr marL="2399665" indent="0">
              <a:buNone/>
              <a:defRPr sz="750"/>
            </a:lvl8pPr>
            <a:lvl9pPr marL="2742565" indent="0">
              <a:buNone/>
              <a:defRPr sz="750"/>
            </a:lvl9pPr>
          </a:lstStyle>
          <a:p>
            <a:pPr lvl="0"/>
            <a:r>
              <a:rPr lang="lt-LT"/>
              <a:t>Spustelėkite, kad galėtumėte redaguoti šablono teksto stilius</a:t>
            </a:r>
            <a:endParaRPr lang="lt-LT"/>
          </a:p>
        </p:txBody>
      </p:sp>
      <p:sp>
        <p:nvSpPr>
          <p:cNvPr id="5" name="Date Placeholder 4"/>
          <p:cNvSpPr>
            <a:spLocks noGrp="1"/>
          </p:cNvSpPr>
          <p:nvPr>
            <p:ph type="dt" sz="half" idx="10"/>
          </p:nvPr>
        </p:nvSpPr>
        <p:spPr/>
        <p:txBody>
          <a:bodyPr/>
          <a:lstStyle/>
          <a:p>
            <a:fld id="{04C28CC2-D4A4-446F-9580-390A26F58C9E}" type="datetimeFigureOut">
              <a:rPr lang="en-US" smtClean="0"/>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1" y="3600450"/>
            <a:ext cx="6447500" cy="425054"/>
          </a:xfrm>
        </p:spPr>
        <p:txBody>
          <a:bodyPr anchor="b">
            <a:normAutofit/>
          </a:bodyPr>
          <a:lstStyle>
            <a:lvl1pPr algn="l">
              <a:defRPr sz="1800" b="0"/>
            </a:lvl1pPr>
          </a:lstStyle>
          <a:p>
            <a:r>
              <a:rPr lang="lt-LT"/>
              <a:t>Spustelėję redaguokite stilių</a:t>
            </a:r>
            <a:endParaRPr lang="en-US" dirty="0"/>
          </a:p>
        </p:txBody>
      </p:sp>
      <p:sp>
        <p:nvSpPr>
          <p:cNvPr id="3" name="Picture Placeholder 2"/>
          <p:cNvSpPr>
            <a:spLocks noGrp="1" noChangeAspect="1"/>
          </p:cNvSpPr>
          <p:nvPr>
            <p:ph type="pic" idx="1" hasCustomPrompt="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lt-LT"/>
              <a:t>Spustelėkite piktogramą norėdami įtraukti paveikslėlį</a:t>
            </a:r>
            <a:endParaRPr lang="en-US" dirty="0"/>
          </a:p>
        </p:txBody>
      </p:sp>
      <p:sp>
        <p:nvSpPr>
          <p:cNvPr id="4" name="Text Placeholder 3"/>
          <p:cNvSpPr>
            <a:spLocks noGrp="1"/>
          </p:cNvSpPr>
          <p:nvPr>
            <p:ph type="body" sz="half" idx="2" hasCustomPrompt="1"/>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lt-LT"/>
              <a:t>Spustelėkite, kad galėtumėte redaguoti šablono teksto stilius</a:t>
            </a:r>
            <a:endParaRPr lang="lt-LT"/>
          </a:p>
        </p:txBody>
      </p:sp>
      <p:sp>
        <p:nvSpPr>
          <p:cNvPr id="5" name="Date Placeholder 4"/>
          <p:cNvSpPr>
            <a:spLocks noGrp="1"/>
          </p:cNvSpPr>
          <p:nvPr>
            <p:ph type="dt" sz="half" idx="10"/>
          </p:nvPr>
        </p:nvSpPr>
        <p:spPr/>
        <p:txBody>
          <a:bodyPr/>
          <a:lstStyle/>
          <a:p>
            <a:fld id="{04C28CC2-D4A4-446F-9580-390A26F58C9E}" type="datetimeFigureOut">
              <a:rPr lang="en-US" smtClean="0"/>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lt-LT"/>
              <a:t>Spustelėję redaguokite stilių</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lt-LT"/>
              <a:t>Spustelėkite, kad galėtumėte redaguoti šablono teksto stilius</a:t>
            </a:r>
            <a:endParaRPr lang="lt-LT"/>
          </a:p>
          <a:p>
            <a:pPr lvl="1"/>
            <a:r>
              <a:rPr lang="lt-LT"/>
              <a:t>Antras lygis</a:t>
            </a:r>
            <a:endParaRPr lang="lt-LT"/>
          </a:p>
          <a:p>
            <a:pPr lvl="2"/>
            <a:r>
              <a:rPr lang="lt-LT"/>
              <a:t>Trečias lygis</a:t>
            </a:r>
            <a:endParaRPr lang="lt-LT"/>
          </a:p>
          <a:p>
            <a:pPr lvl="3"/>
            <a:r>
              <a:rPr lang="lt-LT"/>
              <a:t>Ketvirtas lygis</a:t>
            </a:r>
            <a:endParaRPr lang="lt-LT"/>
          </a:p>
          <a:p>
            <a:pPr lvl="4"/>
            <a:r>
              <a:rPr lang="lt-LT"/>
              <a:t>Penktas lygis</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fld id="{04C28CC2-D4A4-446F-9580-390A26F58C9E}" type="datetimeFigureOut">
              <a:rPr lang="en-US" smtClean="0"/>
            </a:fld>
            <a:endParaRPr lang="en-GB"/>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fld id="{DA9B7F88-8E2D-499B-BAD8-FA2927D3DC0E}" type="slidenum">
              <a:rPr lang="en-GB" smtClean="0"/>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panose="05040102010807070707" charset="2"/>
        <a:buChar char=""/>
        <a:defRPr sz="1350" kern="1200">
          <a:solidFill>
            <a:schemeClr val="tx1">
              <a:lumMod val="75000"/>
              <a:lumOff val="25000"/>
            </a:schemeClr>
          </a:solidFill>
          <a:latin typeface="+mn-lt"/>
          <a:ea typeface="+mn-ea"/>
          <a:cs typeface="+mn-cs"/>
        </a:defRPr>
      </a:lvl1pPr>
      <a:lvl2pPr marL="557530" indent="-214630" algn="l" defTabSz="342900" rtl="0" eaLnBrk="1" latinLnBrk="0" hangingPunct="1">
        <a:spcBef>
          <a:spcPts val="75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panose="05040102010807070707"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panose="05040102010807070707"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panose="05040102010807070707"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panose="05040102010807070707"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panose="05040102010807070707"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panose="05040102010807070707"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panose="05040102010807070707"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5.png"/></Relationships>
</file>

<file path=ppt/slides/_rels/slide27.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26A3A"/>
        </a:solidFill>
        <a:effectLst/>
      </p:bgPr>
    </p:bg>
    <p:spTree>
      <p:nvGrpSpPr>
        <p:cNvPr id="1" name=""/>
        <p:cNvGrpSpPr/>
        <p:nvPr/>
      </p:nvGrpSpPr>
      <p:grpSpPr>
        <a:xfrm>
          <a:off x="0" y="0"/>
          <a:ext cx="0" cy="0"/>
          <a:chOff x="0" y="0"/>
          <a:chExt cx="0" cy="0"/>
        </a:xfrm>
      </p:grpSpPr>
      <p:sp>
        <p:nvSpPr>
          <p:cNvPr id="2" name="Stačiakampis 1"/>
          <p:cNvSpPr/>
          <p:nvPr/>
        </p:nvSpPr>
        <p:spPr>
          <a:xfrm>
            <a:off x="8244408" y="0"/>
            <a:ext cx="899592" cy="5143500"/>
          </a:xfrm>
          <a:prstGeom prst="rect">
            <a:avLst/>
          </a:prstGeom>
          <a:solidFill>
            <a:srgbClr val="8EC543"/>
          </a:solidFill>
          <a:ln>
            <a:solidFill>
              <a:srgbClr val="8EC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 name="TextBox 2"/>
          <p:cNvSpPr txBox="1"/>
          <p:nvPr/>
        </p:nvSpPr>
        <p:spPr>
          <a:xfrm>
            <a:off x="251460" y="1347470"/>
            <a:ext cx="4185285" cy="953135"/>
          </a:xfrm>
          <a:prstGeom prst="rect">
            <a:avLst/>
          </a:prstGeom>
          <a:noFill/>
        </p:spPr>
        <p:txBody>
          <a:bodyPr wrap="square" rtlCol="0">
            <a:spAutoFit/>
          </a:bodyPr>
          <a:lstStyle/>
          <a:p>
            <a:r>
              <a:rPr lang="lt-LT" altLang="en-GB" sz="2800" dirty="0">
                <a:solidFill>
                  <a:srgbClr val="8EC543"/>
                </a:solidFill>
                <a:latin typeface="Arial" panose="020B0604020202020204" pitchFamily="34" charset="0"/>
                <a:cs typeface="Arial" panose="020B0604020202020204" pitchFamily="34" charset="0"/>
              </a:rPr>
              <a:t>VPS RENGIMAS IR ĮGYVENDINIMAS</a:t>
            </a:r>
            <a:r>
              <a:rPr lang="en-GB" sz="2800" dirty="0">
                <a:solidFill>
                  <a:srgbClr val="8EC543"/>
                </a:solidFill>
                <a:latin typeface="Arial" panose="020B0604020202020204" pitchFamily="34" charset="0"/>
                <a:cs typeface="Arial" panose="020B0604020202020204" pitchFamily="34" charset="0"/>
              </a:rPr>
              <a:t>  </a:t>
            </a:r>
            <a:endParaRPr lang="en-GB" sz="2800" dirty="0">
              <a:solidFill>
                <a:srgbClr val="8EC543"/>
              </a:solidFill>
              <a:latin typeface="Arial" panose="020B0604020202020204" pitchFamily="34" charset="0"/>
              <a:cs typeface="Arial" panose="020B0604020202020204" pitchFamily="34" charset="0"/>
            </a:endParaRPr>
          </a:p>
        </p:txBody>
      </p:sp>
      <p:pic>
        <p:nvPicPr>
          <p:cNvPr id="5" name="Paveikslėlis 4"/>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400756" y="2214560"/>
            <a:ext cx="3843651" cy="2928940"/>
          </a:xfrm>
          <a:prstGeom prst="rect">
            <a:avLst/>
          </a:prstGeom>
        </p:spPr>
      </p:pic>
      <p:sp>
        <p:nvSpPr>
          <p:cNvPr id="6" name="TextBox 5"/>
          <p:cNvSpPr txBox="1"/>
          <p:nvPr/>
        </p:nvSpPr>
        <p:spPr>
          <a:xfrm>
            <a:off x="6337341" y="3363838"/>
            <a:ext cx="1857388" cy="460375"/>
          </a:xfrm>
          <a:prstGeom prst="rect">
            <a:avLst/>
          </a:prstGeom>
          <a:noFill/>
        </p:spPr>
        <p:txBody>
          <a:bodyPr wrap="square" rtlCol="0">
            <a:spAutoFit/>
          </a:bodyPr>
          <a:lstStyle/>
          <a:p>
            <a:pPr algn="r"/>
            <a:r>
              <a:rPr lang="lt-LT" altLang="en-GB" sz="1200" b="1" dirty="0">
                <a:solidFill>
                  <a:srgbClr val="8EC543"/>
                </a:solidFill>
                <a:latin typeface="Arial" panose="020B0604020202020204" pitchFamily="34" charset="0"/>
                <a:cs typeface="Arial" panose="020B0604020202020204" pitchFamily="34" charset="0"/>
              </a:rPr>
              <a:t>Tomas Keršys</a:t>
            </a:r>
            <a:endParaRPr lang="en-GB" sz="1200" b="1" dirty="0">
              <a:solidFill>
                <a:srgbClr val="8EC543"/>
              </a:solidFill>
              <a:latin typeface="Arial" panose="020B0604020202020204" pitchFamily="34" charset="0"/>
              <a:cs typeface="Arial" panose="020B0604020202020204" pitchFamily="34" charset="0"/>
            </a:endParaRPr>
          </a:p>
          <a:p>
            <a:pPr algn="r"/>
            <a:r>
              <a:rPr lang="en-GB" sz="1200" dirty="0">
                <a:solidFill>
                  <a:srgbClr val="8EC543"/>
                </a:solidFill>
                <a:latin typeface="Arial" panose="020B0604020202020204" pitchFamily="34" charset="0"/>
                <a:cs typeface="Arial" panose="020B0604020202020204" pitchFamily="34" charset="0"/>
              </a:rPr>
              <a:t>                      Pa</a:t>
            </a:r>
            <a:r>
              <a:rPr lang="lt-LT" altLang="en-GB" sz="1200" dirty="0">
                <a:solidFill>
                  <a:srgbClr val="8EC543"/>
                </a:solidFill>
                <a:latin typeface="Arial" panose="020B0604020202020204" pitchFamily="34" charset="0"/>
                <a:cs typeface="Arial" panose="020B0604020202020204" pitchFamily="34" charset="0"/>
              </a:rPr>
              <a:t>tarėjas</a:t>
            </a:r>
            <a:endParaRPr lang="lt-LT" altLang="en-GB" sz="1200" dirty="0">
              <a:solidFill>
                <a:srgbClr val="8EC543"/>
              </a:solidFill>
              <a:latin typeface="Arial" panose="020B0604020202020204" pitchFamily="34" charset="0"/>
              <a:cs typeface="Arial" panose="020B0604020202020204" pitchFamily="34" charset="0"/>
            </a:endParaRPr>
          </a:p>
        </p:txBody>
      </p:sp>
      <p:sp>
        <p:nvSpPr>
          <p:cNvPr id="7" name="TextBox 6"/>
          <p:cNvSpPr txBox="1"/>
          <p:nvPr/>
        </p:nvSpPr>
        <p:spPr>
          <a:xfrm>
            <a:off x="7196143" y="4145947"/>
            <a:ext cx="991746" cy="338554"/>
          </a:xfrm>
          <a:prstGeom prst="rect">
            <a:avLst/>
          </a:prstGeom>
          <a:noFill/>
        </p:spPr>
        <p:txBody>
          <a:bodyPr wrap="square" rtlCol="0">
            <a:spAutoFit/>
          </a:bodyPr>
          <a:lstStyle/>
          <a:p>
            <a:r>
              <a:rPr lang="en-GB" sz="1600" dirty="0">
                <a:solidFill>
                  <a:srgbClr val="8EC543"/>
                </a:solidFill>
                <a:latin typeface="Arial" panose="020B0604020202020204" pitchFamily="34" charset="0"/>
                <a:cs typeface="Arial" panose="020B0604020202020204" pitchFamily="34" charset="0"/>
              </a:rPr>
              <a:t>zum.lrv.lt</a:t>
            </a:r>
            <a:endParaRPr lang="en-GB" sz="1600" dirty="0">
              <a:solidFill>
                <a:srgbClr val="8EC543"/>
              </a:solidFill>
              <a:latin typeface="Arial" panose="020B0604020202020204" pitchFamily="34" charset="0"/>
              <a:cs typeface="Arial" panose="020B0604020202020204" pitchFamily="34" charset="0"/>
            </a:endParaRPr>
          </a:p>
        </p:txBody>
      </p:sp>
      <p:pic>
        <p:nvPicPr>
          <p:cNvPr id="11" name="Paveikslėlis 10" descr="Paveikslėlis, kuriame yra žinutė&#10;&#10;Automatiškai sugeneruotas aprašyma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21" y="339503"/>
            <a:ext cx="2270055" cy="386862"/>
          </a:xfrm>
          <a:prstGeom prst="rect">
            <a:avLst/>
          </a:prstGeom>
        </p:spPr>
      </p:pic>
      <p:pic>
        <p:nvPicPr>
          <p:cNvPr id="8" name="Paveikslėlis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92280" y="1493054"/>
            <a:ext cx="864097" cy="8640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733425" y="1196975"/>
            <a:ext cx="7174865" cy="706755"/>
          </a:xfrm>
          <a:prstGeom prst="rect">
            <a:avLst/>
          </a:prstGeom>
          <a:noFill/>
        </p:spPr>
        <p:txBody>
          <a:bodyPr wrap="square" rtlCol="0">
            <a:spAutoFit/>
          </a:bodyPr>
          <a:lstStyle/>
          <a:p>
            <a:pPr algn="ctr"/>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547664" y="2211454"/>
            <a:ext cx="6647987" cy="1384995"/>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7. ŽVVG kolegialaus valdymo organo nariai užtikrintų tinkamą viešųjų ir privačių interesų derinimą.</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Valdymo organo nariai privalo Lietuvos Respublikos viešųjų ir privačių interesų derinimo valstybės tarnyboje įstatymo nustatyta tvarka deklaruoti privačius interesus ir sutikti teikti minėtas deklaracijas bei jų pakeitimus ŽVVG ir Agentūrai</a:t>
            </a:r>
            <a:r>
              <a:rPr lang="en-US" altLang="lt-LT" sz="1400" i="1" dirty="0">
                <a:latin typeface="Arial" panose="020B0604020202020204" pitchFamily="34" charset="0"/>
                <a:cs typeface="Arial" panose="020B0604020202020204" pitchFamily="34" charset="0"/>
              </a:rPr>
              <a:t>.</a:t>
            </a:r>
            <a:endParaRPr lang="en-US" altLang="lt-LT" sz="1400" i="1"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110115" y="2127230"/>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lt-LT" sz="1200" b="1" dirty="0">
                <a:solidFill>
                  <a:srgbClr val="8EC543"/>
                </a:solidFill>
                <a:latin typeface="Arial" panose="020B0604020202020204" pitchFamily="34" charset="0"/>
                <a:cs typeface="Arial" panose="020B0604020202020204" pitchFamily="34" charset="0"/>
              </a:rPr>
              <a:t>7 Kriterijus</a:t>
            </a:r>
            <a:endParaRPr lang="en-US" altLang="lt-LT"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6370" y="3651775"/>
            <a:ext cx="864097" cy="86409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020" y="267366"/>
            <a:ext cx="2448270" cy="417233"/>
          </a:xfrm>
          <a:prstGeom prst="rect">
            <a:avLst/>
          </a:prstGeom>
        </p:spPr>
      </p:pic>
      <p:sp>
        <p:nvSpPr>
          <p:cNvPr id="8" name="TextBox 7"/>
          <p:cNvSpPr txBox="1"/>
          <p:nvPr/>
        </p:nvSpPr>
        <p:spPr>
          <a:xfrm>
            <a:off x="827405" y="699135"/>
            <a:ext cx="7174865" cy="706755"/>
          </a:xfrm>
          <a:prstGeom prst="rect">
            <a:avLst/>
          </a:prstGeom>
          <a:noFill/>
        </p:spPr>
        <p:txBody>
          <a:bodyPr wrap="square" rtlCol="0">
            <a:spAutoFit/>
          </a:bodyPr>
          <a:lstStyle/>
          <a:p>
            <a:pPr algn="ctr"/>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331764" y="1347219"/>
            <a:ext cx="6647987" cy="3753485"/>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 ŽVVG teritorija, kuriai numatoma parengti ir įgyvendinti VPS, turi atitikti Lietuvos žuvininkystės sektoriaus 2021-2027 m. programoje Žuvininkystės regionams nustatytus reikalavimus</a:t>
            </a:r>
            <a:r>
              <a:rPr lang="en-US" altLang="lt-LT" sz="1400" dirty="0">
                <a:latin typeface="Arial" panose="020B0604020202020204" pitchFamily="34" charset="0"/>
                <a:cs typeface="Arial" panose="020B0604020202020204" pitchFamily="34" charset="0"/>
              </a:rPr>
              <a:t>, t. y.:</a:t>
            </a:r>
            <a:endParaRPr lang="lt-LT" sz="1400" dirty="0">
              <a:latin typeface="Arial" panose="020B0604020202020204" pitchFamily="34" charset="0"/>
              <a:cs typeface="Arial" panose="020B0604020202020204" pitchFamily="34" charset="0"/>
            </a:endParaRPr>
          </a:p>
          <a:p>
            <a:pPr algn="just"/>
            <a:r>
              <a:rPr lang="en-US" altLang="lt-LT" sz="1400" dirty="0">
                <a:latin typeface="Arial" panose="020B0604020202020204" pitchFamily="34" charset="0"/>
                <a:cs typeface="Arial" panose="020B0604020202020204" pitchFamily="34" charset="0"/>
              </a:rPr>
              <a:t>- </a:t>
            </a:r>
            <a:r>
              <a:rPr lang="lt-LT" sz="1400" dirty="0">
                <a:latin typeface="Arial" panose="020B0604020202020204" pitchFamily="34" charset="0"/>
                <a:cs typeface="Arial" panose="020B0604020202020204" pitchFamily="34" charset="0"/>
              </a:rPr>
              <a:t>Klaipėdos m., Klaipėdos r., Neringos, Palangos m. ir Šilutės r. savivaldybėse ŽVVG teritorija gali būti nustatoma vienos savivaldybės ribose arba jungiant kelias besiribojančias savivaldybes;</a:t>
            </a:r>
            <a:endParaRPr lang="lt-LT" sz="1400" dirty="0">
              <a:latin typeface="Arial" panose="020B0604020202020204" pitchFamily="34" charset="0"/>
              <a:cs typeface="Arial" panose="020B0604020202020204" pitchFamily="34" charset="0"/>
            </a:endParaRPr>
          </a:p>
          <a:p>
            <a:pPr algn="just"/>
            <a:r>
              <a:rPr lang="en-US" altLang="lt-LT" sz="1400" dirty="0">
                <a:latin typeface="Arial" panose="020B0604020202020204" pitchFamily="34" charset="0"/>
                <a:cs typeface="Arial" panose="020B0604020202020204" pitchFamily="34" charset="0"/>
              </a:rPr>
              <a:t>-</a:t>
            </a:r>
            <a:r>
              <a:rPr lang="lt-LT" sz="1400" dirty="0">
                <a:latin typeface="Arial" panose="020B0604020202020204" pitchFamily="34" charset="0"/>
                <a:cs typeface="Arial" panose="020B0604020202020204" pitchFamily="34" charset="0"/>
              </a:rPr>
              <a:t> kitose savivaldybėse ŽVVG teritorija gali būti nustatoma vienos savivaldybės ribose arba jungiant kelias besiribojančias savivaldybes ir turi atitikti šiuos reikalavimus</a:t>
            </a:r>
            <a:r>
              <a:rPr lang="en-US" altLang="lt-LT" sz="1400" dirty="0">
                <a:latin typeface="Arial" panose="020B0604020202020204" pitchFamily="34" charset="0"/>
                <a:cs typeface="Arial" panose="020B0604020202020204" pitchFamily="34" charset="0"/>
              </a:rPr>
              <a:t>:</a:t>
            </a:r>
            <a:endParaRPr lang="lt-LT" sz="1400"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1. regione vandens telkiniais užimta teritorija turi sudaryti ne mažiau kaip 5 proc. regiono teritorijos ploto;</a:t>
            </a:r>
            <a:endParaRPr lang="lt-LT" sz="1400" i="1"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2. regione turi veikti ne mažiau kaip 7 subjektai, užsiimantys akvakultūra ir/ar žvejojantys verslinės žūklės įrankiais ežeruose ir teikiantys metines ataskaitas apie žuvininkystės veiklą atsakingoms institucijoms;</a:t>
            </a:r>
            <a:endParaRPr lang="lt-LT" sz="1400" i="1"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3. žuvininkystės subjektuose turi dirbti ne mažiau kaip 30 darbuotojų;</a:t>
            </a:r>
            <a:endParaRPr lang="lt-LT" sz="1400" i="1"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4. metinės sužvejotos ir / ar užaugintos bei realizuotos žuvininkystės produkcijos apimtys sudaryti 300 t ir daugiau.</a:t>
            </a:r>
            <a:endParaRPr lang="lt-LT" sz="1400" i="1"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110115" y="2127230"/>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lt-LT" sz="1200" b="1" dirty="0">
                <a:solidFill>
                  <a:srgbClr val="8EC543"/>
                </a:solidFill>
                <a:latin typeface="Arial" panose="020B0604020202020204" pitchFamily="34" charset="0"/>
                <a:cs typeface="Arial" panose="020B0604020202020204" pitchFamily="34" charset="0"/>
              </a:rPr>
              <a:t>8 Kriterijus</a:t>
            </a:r>
            <a:endParaRPr lang="en-US" altLang="lt-LT"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3588" y="332878"/>
            <a:ext cx="864097" cy="86409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733425" y="1196975"/>
            <a:ext cx="7174865" cy="706755"/>
          </a:xfrm>
          <a:prstGeom prst="rect">
            <a:avLst/>
          </a:prstGeom>
          <a:noFill/>
        </p:spPr>
        <p:txBody>
          <a:bodyPr wrap="square" rtlCol="0">
            <a:spAutoFit/>
          </a:bodyPr>
          <a:lstStyle/>
          <a:p>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526044" y="2211454"/>
            <a:ext cx="6669607" cy="1383665"/>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9. ŽVVG neturi įsiskolinimų Agentūrai arba turi patvirtintą įsiskolinimo grąžinimo grafiką (</a:t>
            </a:r>
            <a:r>
              <a:rPr lang="lt-LT" sz="1400" i="1" dirty="0">
                <a:latin typeface="Arial" panose="020B0604020202020204" pitchFamily="34" charset="0"/>
                <a:cs typeface="Arial" panose="020B0604020202020204" pitchFamily="34" charset="0"/>
              </a:rPr>
              <a:t>atitiktis šiam kriterijui gali būti tikslinama vertinimo metu</a:t>
            </a:r>
            <a:r>
              <a:rPr lang="lt-LT" sz="1400" dirty="0">
                <a:latin typeface="Arial" panose="020B0604020202020204" pitchFamily="34" charset="0"/>
                <a:cs typeface="Arial" panose="020B0604020202020204" pitchFamily="34" charset="0"/>
              </a:rPr>
              <a:t>).</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dirty="0">
                <a:latin typeface="Arial" panose="020B0604020202020204" pitchFamily="34" charset="0"/>
                <a:cs typeface="Arial" panose="020B0604020202020204" pitchFamily="34" charset="0"/>
              </a:rPr>
              <a:t> Tuo atveju, jeigu įsiskolinimas Agentūrai yra ir jam grąžinti sudarytas patvirtintas grafikas, įsiskolinimas turi būti sugrąžintas iki paramos sutarties pasirašymo.</a:t>
            </a:r>
            <a:endParaRPr lang="lt-LT" sz="1400"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Tikrinama </a:t>
            </a:r>
            <a:r>
              <a:rPr lang="en-US" altLang="lt-LT" sz="1400" i="1" dirty="0">
                <a:latin typeface="Arial" panose="020B0604020202020204" pitchFamily="34" charset="0"/>
                <a:cs typeface="Arial" panose="020B0604020202020204" pitchFamily="34" charset="0"/>
              </a:rPr>
              <a:t>Agent</a:t>
            </a:r>
            <a:r>
              <a:rPr lang="lt-LT" altLang="lt-LT" sz="1400" i="1" dirty="0">
                <a:latin typeface="Arial" panose="020B0604020202020204" pitchFamily="34" charset="0"/>
                <a:cs typeface="Arial" panose="020B0604020202020204" pitchFamily="34" charset="0"/>
              </a:rPr>
              <a:t>ū</a:t>
            </a:r>
            <a:r>
              <a:rPr lang="en-US" altLang="lt-LT" sz="1400" i="1" dirty="0">
                <a:latin typeface="Arial" panose="020B0604020202020204" pitchFamily="34" charset="0"/>
                <a:cs typeface="Arial" panose="020B0604020202020204" pitchFamily="34" charset="0"/>
              </a:rPr>
              <a:t>ros</a:t>
            </a:r>
            <a:r>
              <a:rPr lang="lt-LT" sz="1400" i="1" dirty="0">
                <a:latin typeface="Arial" panose="020B0604020202020204" pitchFamily="34" charset="0"/>
                <a:cs typeface="Arial" panose="020B0604020202020204" pitchFamily="34" charset="0"/>
              </a:rPr>
              <a:t> duomenimis.</a:t>
            </a:r>
            <a:endParaRPr lang="lt-LT" sz="1400" i="1"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179808" y="2068810"/>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lt-LT" sz="1200" b="1" dirty="0">
                <a:solidFill>
                  <a:srgbClr val="8EC543"/>
                </a:solidFill>
                <a:latin typeface="Arial" panose="020B0604020202020204" pitchFamily="34" charset="0"/>
                <a:cs typeface="Arial" panose="020B0604020202020204" pitchFamily="34" charset="0"/>
              </a:rPr>
              <a:t>9 Kriterijus</a:t>
            </a:r>
            <a:endParaRPr lang="en-US" altLang="lt-LT"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48262" y="3651671"/>
            <a:ext cx="864097" cy="86409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733425" y="1196975"/>
            <a:ext cx="7174865" cy="706755"/>
          </a:xfrm>
          <a:prstGeom prst="rect">
            <a:avLst/>
          </a:prstGeom>
          <a:noFill/>
        </p:spPr>
        <p:txBody>
          <a:bodyPr wrap="square" rtlCol="0">
            <a:spAutoFit/>
          </a:bodyPr>
          <a:lstStyle/>
          <a:p>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619672" y="2211454"/>
            <a:ext cx="6575979" cy="1785104"/>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10. ŽVVG per nustatytą laiką parengia ir Agentūrai pateikia kokybišką pagal nustatytus reikalavimus parengtą VPS.</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 VPS turi atitikti jos turiniui Projektų finansavimo sąlygų apraše nustatytus reikalavimus.</a:t>
            </a:r>
            <a:endParaRPr lang="lt-LT" sz="1400" i="1" dirty="0">
              <a:latin typeface="Arial" panose="020B0604020202020204" pitchFamily="34" charset="0"/>
              <a:cs typeface="Arial" panose="020B0604020202020204" pitchFamily="34" charset="0"/>
            </a:endParaRPr>
          </a:p>
          <a:p>
            <a:pPr algn="just"/>
            <a:endParaRPr lang="lt-LT" sz="1400" i="1"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 Turi surinkti ne mažiau 70 VPS kokybės vertinimo balų.</a:t>
            </a:r>
            <a:endParaRPr lang="lt-LT" sz="1400" i="1" dirty="0">
              <a:latin typeface="Arial" panose="020B0604020202020204" pitchFamily="34" charset="0"/>
              <a:cs typeface="Arial" panose="020B0604020202020204" pitchFamily="34" charset="0"/>
            </a:endParaRPr>
          </a:p>
          <a:p>
            <a:pPr algn="just"/>
            <a:endParaRPr lang="lt-LT" sz="1200" i="1"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157999" y="2127230"/>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lt-LT" sz="1200" b="1" dirty="0">
                <a:solidFill>
                  <a:srgbClr val="8EC543"/>
                </a:solidFill>
                <a:latin typeface="Arial" panose="020B0604020202020204" pitchFamily="34" charset="0"/>
                <a:cs typeface="Arial" panose="020B0604020202020204" pitchFamily="34" charset="0"/>
              </a:rPr>
              <a:t>10 Kriterijus</a:t>
            </a:r>
            <a:endParaRPr lang="en-US" altLang="lt-LT"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876" y="3723372"/>
            <a:ext cx="864097" cy="86409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nvSpPr>
        <p:spPr>
          <a:xfrm>
            <a:off x="0" y="0"/>
            <a:ext cx="9165692"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910520" y="210938"/>
            <a:ext cx="7393787" cy="994171"/>
          </a:xfrm>
        </p:spPr>
        <p:txBody>
          <a:bodyPr>
            <a:normAutofit/>
          </a:bodyPr>
          <a:lstStyle/>
          <a:p>
            <a:pPr>
              <a:lnSpc>
                <a:spcPct val="90000"/>
              </a:lnSpc>
            </a:pPr>
            <a:r>
              <a:rPr 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VPS kokybės vertinimo kriterija</a:t>
            </a:r>
            <a:r>
              <a:rPr lang="en-US" alt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a:t>
            </a:r>
            <a:endParaRPr lang="en-US" alt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4" name="Turinio vietos rezervavimo ženklas 3"/>
          <p:cNvGraphicFramePr>
            <a:graphicFrameLocks noGrp="1"/>
          </p:cNvGraphicFramePr>
          <p:nvPr>
            <p:ph idx="1"/>
          </p:nvPr>
        </p:nvGraphicFramePr>
        <p:xfrm>
          <a:off x="832725" y="1083497"/>
          <a:ext cx="7393644" cy="3849065"/>
        </p:xfrm>
        <a:graphic>
          <a:graphicData uri="http://schemas.openxmlformats.org/drawingml/2006/table">
            <a:tbl>
              <a:tblPr firstRow="1" firstCol="1" bandRow="1">
                <a:tableStyleId>{5C22544A-7EE6-4342-B048-85BDC9FD1C3A}</a:tableStyleId>
              </a:tblPr>
              <a:tblGrid>
                <a:gridCol w="617177"/>
                <a:gridCol w="5477907"/>
                <a:gridCol w="1298560"/>
              </a:tblGrid>
              <a:tr h="212729">
                <a:tc>
                  <a:txBody>
                    <a:bodyPr/>
                    <a:lstStyle/>
                    <a:p>
                      <a:pPr algn="ctr">
                        <a:lnSpc>
                          <a:spcPct val="150000"/>
                        </a:lnSpc>
                      </a:pPr>
                      <a:r>
                        <a:rPr lang="lt-LT" sz="1000">
                          <a:effectLst/>
                        </a:rPr>
                        <a:t>Eil. Nr.</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dirty="0">
                          <a:effectLst/>
                        </a:rPr>
                        <a:t>VPS kokybės vertinimo kriterijaus pavadinimas</a:t>
                      </a:r>
                      <a:endParaRPr lang="lt-LT" sz="1000" dirty="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a:effectLst/>
                        </a:rPr>
                        <a:t>Balų skaičius </a:t>
                      </a:r>
                      <a:endParaRPr lang="lt-LT" sz="1000">
                        <a:effectLst/>
                        <a:latin typeface="Times New Roman" panose="02020603050405020304" pitchFamily="18" charset="0"/>
                        <a:ea typeface="Times New Roman" panose="02020603050405020304" pitchFamily="18" charset="0"/>
                      </a:endParaRPr>
                    </a:p>
                  </a:txBody>
                  <a:tcPr marL="40258" marR="40258" marT="0" marB="0"/>
                </a:tc>
              </a:tr>
              <a:tr h="696355">
                <a:tc>
                  <a:txBody>
                    <a:bodyPr/>
                    <a:lstStyle/>
                    <a:p>
                      <a:pPr algn="ctr">
                        <a:lnSpc>
                          <a:spcPct val="150000"/>
                        </a:lnSpc>
                      </a:pPr>
                      <a:r>
                        <a:rPr lang="lt-LT" sz="1000">
                          <a:effectLst/>
                        </a:rPr>
                        <a:t>1. </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just">
                        <a:lnSpc>
                          <a:spcPct val="150000"/>
                        </a:lnSpc>
                      </a:pPr>
                      <a:r>
                        <a:rPr lang="lt-LT" sz="1000" dirty="0">
                          <a:effectLst/>
                        </a:rPr>
                        <a:t>VPS investavimo logika </a:t>
                      </a:r>
                      <a:endParaRPr lang="lt-LT" sz="1000" dirty="0">
                        <a:effectLst/>
                      </a:endParaRPr>
                    </a:p>
                    <a:p>
                      <a:pPr algn="just">
                        <a:lnSpc>
                          <a:spcPct val="150000"/>
                        </a:lnSpc>
                      </a:pPr>
                      <a:r>
                        <a:rPr lang="lt-LT" sz="1000" dirty="0">
                          <a:effectLst/>
                        </a:rPr>
                        <a:t>(didžiausias galimas surinkti balų skaičius pagal šį kriterijų nustatomas sumuojant balus pagal šios lentelės 1.1–1.7 papunkčius)</a:t>
                      </a:r>
                      <a:endParaRPr lang="lt-LT" sz="1000" dirty="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a:effectLst/>
                        </a:rPr>
                        <a:t>40</a:t>
                      </a:r>
                      <a:endParaRPr lang="lt-LT" sz="1000">
                        <a:effectLst/>
                        <a:latin typeface="Times New Roman" panose="02020603050405020304" pitchFamily="18" charset="0"/>
                        <a:ea typeface="Times New Roman" panose="02020603050405020304" pitchFamily="18" charset="0"/>
                      </a:endParaRPr>
                    </a:p>
                  </a:txBody>
                  <a:tcPr marL="40258" marR="40258" marT="0" marB="0"/>
                </a:tc>
              </a:tr>
              <a:tr h="454542">
                <a:tc>
                  <a:txBody>
                    <a:bodyPr/>
                    <a:lstStyle/>
                    <a:p>
                      <a:pPr algn="ctr">
                        <a:lnSpc>
                          <a:spcPct val="150000"/>
                        </a:lnSpc>
                      </a:pPr>
                      <a:r>
                        <a:rPr lang="lt-LT" sz="1000">
                          <a:effectLst/>
                        </a:rPr>
                        <a:t>1.1.</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just">
                        <a:lnSpc>
                          <a:spcPct val="150000"/>
                        </a:lnSpc>
                      </a:pPr>
                      <a:r>
                        <a:rPr lang="lt-LT" sz="1000">
                          <a:effectLst/>
                        </a:rPr>
                        <a:t>SSGG analizės stiprybės ir silpnybės pagrįstos situacijos analizėje pateiktais patikimais rodikliais ir statistiniais duomenimis, jų šaltiniais</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a:effectLst/>
                        </a:rPr>
                        <a:t>0-6</a:t>
                      </a:r>
                      <a:endParaRPr lang="lt-LT" sz="1000">
                        <a:effectLst/>
                        <a:latin typeface="Times New Roman" panose="02020603050405020304" pitchFamily="18" charset="0"/>
                        <a:ea typeface="Times New Roman" panose="02020603050405020304" pitchFamily="18" charset="0"/>
                      </a:endParaRPr>
                    </a:p>
                  </a:txBody>
                  <a:tcPr marL="40258" marR="40258" marT="0" marB="0"/>
                </a:tc>
              </a:tr>
              <a:tr h="454542">
                <a:tc>
                  <a:txBody>
                    <a:bodyPr/>
                    <a:lstStyle/>
                    <a:p>
                      <a:pPr algn="ctr">
                        <a:lnSpc>
                          <a:spcPct val="150000"/>
                        </a:lnSpc>
                      </a:pPr>
                      <a:r>
                        <a:rPr lang="lt-LT" sz="1000">
                          <a:effectLst/>
                        </a:rPr>
                        <a:t>1.2.</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just">
                        <a:lnSpc>
                          <a:spcPct val="150000"/>
                        </a:lnSpc>
                      </a:pPr>
                      <a:r>
                        <a:rPr lang="lt-LT" sz="1000">
                          <a:effectLst/>
                        </a:rPr>
                        <a:t>VPS nurodyti poreikiai išsamiai susiję su SSGG analizės išvadomis, teritorijos gyventojų poreikiais, aiški poreikių prioritetų nustatymo sistema</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a:effectLst/>
                        </a:rPr>
                        <a:t>0-6</a:t>
                      </a:r>
                      <a:endParaRPr lang="lt-LT" sz="1000">
                        <a:effectLst/>
                        <a:latin typeface="Times New Roman" panose="02020603050405020304" pitchFamily="18" charset="0"/>
                        <a:ea typeface="Times New Roman" panose="02020603050405020304" pitchFamily="18" charset="0"/>
                      </a:endParaRPr>
                    </a:p>
                  </a:txBody>
                  <a:tcPr marL="40258" marR="40258" marT="0" marB="0"/>
                </a:tc>
              </a:tr>
              <a:tr h="454542">
                <a:tc>
                  <a:txBody>
                    <a:bodyPr/>
                    <a:lstStyle/>
                    <a:p>
                      <a:pPr algn="ctr">
                        <a:lnSpc>
                          <a:spcPct val="150000"/>
                        </a:lnSpc>
                      </a:pPr>
                      <a:r>
                        <a:rPr lang="lt-LT" sz="1000">
                          <a:effectLst/>
                        </a:rPr>
                        <a:t>1.3.</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just">
                        <a:lnSpc>
                          <a:spcPct val="150000"/>
                        </a:lnSpc>
                      </a:pPr>
                      <a:r>
                        <a:rPr lang="lt-LT" sz="1000">
                          <a:effectLst/>
                        </a:rPr>
                        <a:t>pasirinktos tinkamos VPS priemonės identifikuotiems ir pasirinktiems teritorijos plėtros poreikiams tenkinti</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a:effectLst/>
                        </a:rPr>
                        <a:t>0-6</a:t>
                      </a:r>
                      <a:endParaRPr lang="lt-LT" sz="1000">
                        <a:effectLst/>
                        <a:latin typeface="Times New Roman" panose="02020603050405020304" pitchFamily="18" charset="0"/>
                        <a:ea typeface="Times New Roman" panose="02020603050405020304" pitchFamily="18" charset="0"/>
                      </a:endParaRPr>
                    </a:p>
                  </a:txBody>
                  <a:tcPr marL="40258" marR="40258" marT="0" marB="0"/>
                </a:tc>
              </a:tr>
              <a:tr h="454542">
                <a:tc>
                  <a:txBody>
                    <a:bodyPr/>
                    <a:lstStyle/>
                    <a:p>
                      <a:pPr algn="ctr">
                        <a:lnSpc>
                          <a:spcPct val="150000"/>
                        </a:lnSpc>
                      </a:pPr>
                      <a:r>
                        <a:rPr lang="lt-LT" sz="1000">
                          <a:effectLst/>
                        </a:rPr>
                        <a:t>1.4.</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just">
                        <a:lnSpc>
                          <a:spcPct val="150000"/>
                        </a:lnSpc>
                      </a:pPr>
                      <a:r>
                        <a:rPr lang="lt-LT" sz="1000">
                          <a:effectLst/>
                        </a:rPr>
                        <a:t>VPS rezultatų rodikliai yra realūs, suderinti su suplanuotomis lėšomis pagal konkrečias VPS priemones, veiksmų plane nurodyti VPS įgyvendinimo etapai pagrindžia jų pasiekiamumą</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a:effectLst/>
                        </a:rPr>
                        <a:t>0-6</a:t>
                      </a:r>
                      <a:endParaRPr lang="lt-LT" sz="1000">
                        <a:effectLst/>
                        <a:latin typeface="Times New Roman" panose="02020603050405020304" pitchFamily="18" charset="0"/>
                        <a:ea typeface="Times New Roman" panose="02020603050405020304" pitchFamily="18" charset="0"/>
                      </a:endParaRPr>
                    </a:p>
                  </a:txBody>
                  <a:tcPr marL="40258" marR="40258" marT="0" marB="0"/>
                </a:tc>
              </a:tr>
              <a:tr h="212729">
                <a:tc>
                  <a:txBody>
                    <a:bodyPr/>
                    <a:lstStyle/>
                    <a:p>
                      <a:pPr algn="ctr">
                        <a:lnSpc>
                          <a:spcPct val="150000"/>
                        </a:lnSpc>
                      </a:pPr>
                      <a:r>
                        <a:rPr lang="lt-LT" sz="1000">
                          <a:effectLst/>
                        </a:rPr>
                        <a:t>1.5.</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just">
                        <a:lnSpc>
                          <a:spcPct val="150000"/>
                        </a:lnSpc>
                      </a:pPr>
                      <a:r>
                        <a:rPr lang="lt-LT" sz="1000">
                          <a:effectLst/>
                        </a:rPr>
                        <a:t>veiksmų planas aiškus ir pagrįstas</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a:effectLst/>
                        </a:rPr>
                        <a:t>0-6</a:t>
                      </a:r>
                      <a:endParaRPr lang="lt-LT" sz="1000">
                        <a:effectLst/>
                        <a:latin typeface="Times New Roman" panose="02020603050405020304" pitchFamily="18" charset="0"/>
                        <a:ea typeface="Times New Roman" panose="02020603050405020304" pitchFamily="18" charset="0"/>
                      </a:endParaRPr>
                    </a:p>
                  </a:txBody>
                  <a:tcPr marL="40258" marR="40258" marT="0" marB="0"/>
                </a:tc>
              </a:tr>
              <a:tr h="454542">
                <a:tc>
                  <a:txBody>
                    <a:bodyPr/>
                    <a:lstStyle/>
                    <a:p>
                      <a:pPr algn="ctr">
                        <a:lnSpc>
                          <a:spcPct val="150000"/>
                        </a:lnSpc>
                      </a:pPr>
                      <a:r>
                        <a:rPr lang="lt-LT" sz="1000">
                          <a:effectLst/>
                        </a:rPr>
                        <a:t>1.6.</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just">
                        <a:lnSpc>
                          <a:spcPct val="150000"/>
                        </a:lnSpc>
                      </a:pPr>
                      <a:r>
                        <a:rPr lang="lt-LT" sz="1000">
                          <a:effectLst/>
                        </a:rPr>
                        <a:t>numatytos bendradarbiavimo tarp skirtingų sektorių priemonės (pvz. turizmo ir žvejybos ir pan.) ir skirtingų veikėjų tipų (NVO ir verslas ir pan.)</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a:effectLst/>
                        </a:rPr>
                        <a:t>0-5</a:t>
                      </a:r>
                      <a:endParaRPr lang="lt-LT" sz="1000">
                        <a:effectLst/>
                        <a:latin typeface="Times New Roman" panose="02020603050405020304" pitchFamily="18" charset="0"/>
                        <a:ea typeface="Times New Roman" panose="02020603050405020304" pitchFamily="18" charset="0"/>
                      </a:endParaRPr>
                    </a:p>
                  </a:txBody>
                  <a:tcPr marL="40258" marR="40258" marT="0" marB="0"/>
                </a:tc>
              </a:tr>
              <a:tr h="454542">
                <a:tc>
                  <a:txBody>
                    <a:bodyPr/>
                    <a:lstStyle/>
                    <a:p>
                      <a:pPr algn="ctr">
                        <a:lnSpc>
                          <a:spcPct val="150000"/>
                        </a:lnSpc>
                      </a:pPr>
                      <a:r>
                        <a:rPr lang="lt-LT" sz="1000">
                          <a:effectLst/>
                        </a:rPr>
                        <a:t>1.7.</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just">
                        <a:lnSpc>
                          <a:spcPct val="150000"/>
                        </a:lnSpc>
                      </a:pPr>
                      <a:r>
                        <a:rPr lang="lt-LT" sz="1000">
                          <a:effectLst/>
                        </a:rPr>
                        <a:t>VPS investavimo logika papildo ir dera su kitų nacionalinio, regioninio ir vietinio lygmens strateginių planų įgyvendinimu</a:t>
                      </a:r>
                      <a:endParaRPr lang="lt-LT" sz="1000">
                        <a:effectLst/>
                        <a:latin typeface="Times New Roman" panose="02020603050405020304" pitchFamily="18" charset="0"/>
                        <a:ea typeface="Times New Roman" panose="02020603050405020304" pitchFamily="18" charset="0"/>
                      </a:endParaRPr>
                    </a:p>
                  </a:txBody>
                  <a:tcPr marL="40258" marR="40258" marT="0" marB="0"/>
                </a:tc>
                <a:tc>
                  <a:txBody>
                    <a:bodyPr/>
                    <a:lstStyle/>
                    <a:p>
                      <a:pPr algn="ctr">
                        <a:lnSpc>
                          <a:spcPct val="150000"/>
                        </a:lnSpc>
                      </a:pPr>
                      <a:r>
                        <a:rPr lang="lt-LT" sz="1000" dirty="0">
                          <a:effectLst/>
                        </a:rPr>
                        <a:t>0-5</a:t>
                      </a:r>
                      <a:endParaRPr lang="lt-LT" sz="1000" dirty="0">
                        <a:effectLst/>
                        <a:latin typeface="Times New Roman" panose="02020603050405020304" pitchFamily="18" charset="0"/>
                        <a:ea typeface="Times New Roman" panose="02020603050405020304" pitchFamily="18" charset="0"/>
                      </a:endParaRPr>
                    </a:p>
                  </a:txBody>
                  <a:tcPr marL="40258" marR="40258" marT="0" marB="0"/>
                </a:tc>
              </a:tr>
            </a:tbl>
          </a:graphicData>
        </a:graphic>
      </p:graphicFrame>
      <p:sp>
        <p:nvSpPr>
          <p:cNvPr id="11" name="Rectangle 10"/>
          <p:cNvSpPr>
            <a:spLocks noGrp="1" noRot="1" noChangeAspect="1" noMove="1" noResize="1" noEditPoints="1" noAdjustHandles="1" noChangeArrowheads="1" noChangeShapeType="1" noTextEdit="1"/>
          </p:cNvSpPr>
          <p:nvPr/>
        </p:nvSpPr>
        <p:spPr>
          <a:xfrm>
            <a:off x="0" y="0"/>
            <a:ext cx="685800" cy="51435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a:spLocks noGrp="1" noRot="1" noChangeAspect="1" noMove="1" noResize="1" noEditPoints="1" noAdjustHandles="1" noChangeArrowheads="1" noChangeShapeType="1" noTextEdit="1"/>
          </p:cNvSpPr>
          <p:nvPr/>
        </p:nvSpPr>
        <p:spPr>
          <a:xfrm>
            <a:off x="8822793" y="0"/>
            <a:ext cx="342900" cy="5143500"/>
          </a:xfrm>
          <a:prstGeom prst="rect">
            <a:avLst/>
          </a:prstGeom>
          <a:solidFill>
            <a:schemeClr val="tx1">
              <a:lumMod val="65000"/>
              <a:lumOff val="3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aveikslėlis 7"/>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369383" y="58829"/>
            <a:ext cx="864097" cy="86409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nvSpPr>
        <p:spPr>
          <a:xfrm>
            <a:off x="0" y="0"/>
            <a:ext cx="9165692"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Pavadinimas 1"/>
          <p:cNvSpPr>
            <a:spLocks noGrp="1"/>
          </p:cNvSpPr>
          <p:nvPr>
            <p:ph type="title"/>
          </p:nvPr>
        </p:nvSpPr>
        <p:spPr>
          <a:xfrm>
            <a:off x="946403" y="409257"/>
            <a:ext cx="7393787" cy="617935"/>
          </a:xfrm>
        </p:spPr>
        <p:txBody>
          <a:bodyPr>
            <a:normAutofit/>
          </a:bodyPr>
          <a:lstStyle/>
          <a:p>
            <a:pPr>
              <a:lnSpc>
                <a:spcPct val="90000"/>
              </a:lnSpc>
            </a:pPr>
            <a:r>
              <a:rPr 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VPS kokybės vertinimo kriterija</a:t>
            </a:r>
            <a:r>
              <a:rPr lang="en-US" alt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a:t>
            </a:r>
            <a:endParaRPr lang="en-US" alt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4" name="Turinio vietos rezervavimo ženklas 3"/>
          <p:cNvGraphicFramePr>
            <a:graphicFrameLocks noGrp="1"/>
          </p:cNvGraphicFramePr>
          <p:nvPr>
            <p:ph idx="1"/>
          </p:nvPr>
        </p:nvGraphicFramePr>
        <p:xfrm>
          <a:off x="943551" y="1431673"/>
          <a:ext cx="7393644" cy="2848295"/>
        </p:xfrm>
        <a:graphic>
          <a:graphicData uri="http://schemas.openxmlformats.org/drawingml/2006/table">
            <a:tbl>
              <a:tblPr firstRow="1" firstCol="1" bandRow="1">
                <a:tableStyleId>{5C22544A-7EE6-4342-B048-85BDC9FD1C3A}</a:tableStyleId>
              </a:tblPr>
              <a:tblGrid>
                <a:gridCol w="474248"/>
                <a:gridCol w="6283107"/>
                <a:gridCol w="636289"/>
              </a:tblGrid>
              <a:tr h="744640">
                <a:tc>
                  <a:txBody>
                    <a:bodyPr/>
                    <a:lstStyle/>
                    <a:p>
                      <a:pPr algn="ctr">
                        <a:lnSpc>
                          <a:spcPct val="150000"/>
                        </a:lnSpc>
                      </a:pPr>
                      <a:r>
                        <a:rPr lang="lt-LT" sz="1200">
                          <a:effectLst/>
                          <a:latin typeface="Arial" panose="020B0604020202020204" pitchFamily="34" charset="0"/>
                          <a:cs typeface="Arial" panose="020B0604020202020204" pitchFamily="34" charset="0"/>
                        </a:rPr>
                        <a:t>2. </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just">
                        <a:lnSpc>
                          <a:spcPct val="150000"/>
                        </a:lnSpc>
                      </a:pPr>
                      <a:r>
                        <a:rPr lang="lt-LT" sz="1200" dirty="0">
                          <a:effectLst/>
                          <a:latin typeface="Arial" panose="020B0604020202020204" pitchFamily="34" charset="0"/>
                          <a:cs typeface="Arial" panose="020B0604020202020204" pitchFamily="34" charset="0"/>
                        </a:rPr>
                        <a:t>VPS tvarumo vertinimas </a:t>
                      </a:r>
                      <a:endParaRPr lang="lt-LT" sz="1200" dirty="0">
                        <a:effectLst/>
                        <a:latin typeface="Arial" panose="020B0604020202020204" pitchFamily="34" charset="0"/>
                        <a:cs typeface="Arial" panose="020B0604020202020204" pitchFamily="34" charset="0"/>
                      </a:endParaRPr>
                    </a:p>
                    <a:p>
                      <a:pPr algn="just">
                        <a:lnSpc>
                          <a:spcPct val="150000"/>
                        </a:lnSpc>
                      </a:pPr>
                      <a:r>
                        <a:rPr lang="lt-LT" sz="1200" dirty="0">
                          <a:effectLst/>
                          <a:latin typeface="Arial" panose="020B0604020202020204" pitchFamily="34" charset="0"/>
                          <a:cs typeface="Arial" panose="020B0604020202020204" pitchFamily="34" charset="0"/>
                        </a:rPr>
                        <a:t>(didžiausias galimas surinkti balų skaičius pagal šį kriterijų nustatomas sumuojant balus pagal šios lentelės 2.1–2.4 papunkčius)</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ctr">
                        <a:lnSpc>
                          <a:spcPct val="150000"/>
                        </a:lnSpc>
                      </a:pPr>
                      <a:r>
                        <a:rPr lang="lt-LT" sz="1100">
                          <a:effectLst/>
                        </a:rPr>
                        <a:t>30</a:t>
                      </a:r>
                      <a:endParaRPr lang="lt-LT" sz="1100">
                        <a:effectLst/>
                        <a:latin typeface="Times New Roman" panose="02020603050405020304" pitchFamily="18" charset="0"/>
                        <a:ea typeface="Times New Roman" panose="02020603050405020304" pitchFamily="18" charset="0"/>
                      </a:endParaRPr>
                    </a:p>
                  </a:txBody>
                  <a:tcPr marL="58939" marR="58939" marT="0" marB="0"/>
                </a:tc>
              </a:tr>
              <a:tr h="498478">
                <a:tc>
                  <a:txBody>
                    <a:bodyPr/>
                    <a:lstStyle/>
                    <a:p>
                      <a:pPr algn="ctr">
                        <a:lnSpc>
                          <a:spcPct val="150000"/>
                        </a:lnSpc>
                      </a:pPr>
                      <a:r>
                        <a:rPr lang="lt-LT" sz="1200">
                          <a:effectLst/>
                          <a:latin typeface="Arial" panose="020B0604020202020204" pitchFamily="34" charset="0"/>
                          <a:cs typeface="Arial" panose="020B0604020202020204" pitchFamily="34" charset="0"/>
                        </a:rPr>
                        <a:t>2.1.</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just">
                        <a:lnSpc>
                          <a:spcPct val="150000"/>
                        </a:lnSpc>
                      </a:pPr>
                      <a:r>
                        <a:rPr lang="lt-LT" sz="1200" dirty="0">
                          <a:effectLst/>
                          <a:latin typeface="Arial" panose="020B0604020202020204" pitchFamily="34" charset="0"/>
                          <a:cs typeface="Arial" panose="020B0604020202020204" pitchFamily="34" charset="0"/>
                        </a:rPr>
                        <a:t>ne mažiau kaip 15 proc. vietos projektams skirtos paramos sumos numatyta projektams kuriantiems ir/ar išlaikantiems darbo vietas ir/ar kuriantiems savarankišką užimtumą</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ctr">
                        <a:lnSpc>
                          <a:spcPct val="150000"/>
                        </a:lnSpc>
                      </a:pPr>
                      <a:r>
                        <a:rPr lang="lt-LT" sz="1100">
                          <a:effectLst/>
                        </a:rPr>
                        <a:t>7,5</a:t>
                      </a:r>
                      <a:endParaRPr lang="lt-LT" sz="1100">
                        <a:effectLst/>
                        <a:latin typeface="Times New Roman" panose="02020603050405020304" pitchFamily="18" charset="0"/>
                        <a:ea typeface="Times New Roman" panose="02020603050405020304" pitchFamily="18" charset="0"/>
                      </a:endParaRPr>
                    </a:p>
                  </a:txBody>
                  <a:tcPr marL="58939" marR="58939" marT="0" marB="0"/>
                </a:tc>
              </a:tr>
              <a:tr h="498478">
                <a:tc>
                  <a:txBody>
                    <a:bodyPr/>
                    <a:lstStyle/>
                    <a:p>
                      <a:pPr algn="ctr">
                        <a:lnSpc>
                          <a:spcPct val="150000"/>
                        </a:lnSpc>
                      </a:pPr>
                      <a:r>
                        <a:rPr lang="lt-LT" sz="1200">
                          <a:effectLst/>
                          <a:latin typeface="Arial" panose="020B0604020202020204" pitchFamily="34" charset="0"/>
                          <a:cs typeface="Arial" panose="020B0604020202020204" pitchFamily="34" charset="0"/>
                        </a:rPr>
                        <a:t>2.2. </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just">
                        <a:lnSpc>
                          <a:spcPct val="150000"/>
                        </a:lnSpc>
                      </a:pPr>
                      <a:r>
                        <a:rPr lang="lt-LT" sz="1200" dirty="0">
                          <a:effectLst/>
                          <a:latin typeface="Arial" panose="020B0604020202020204" pitchFamily="34" charset="0"/>
                          <a:cs typeface="Arial" panose="020B0604020202020204" pitchFamily="34" charset="0"/>
                        </a:rPr>
                        <a:t>ne mažiau kaip 15 proc. vietos projektams skirtos paramos sumos numatyta projektams skirtiems plėtoti tvarias maisto sistemas</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ctr">
                        <a:lnSpc>
                          <a:spcPct val="150000"/>
                        </a:lnSpc>
                      </a:pPr>
                      <a:r>
                        <a:rPr lang="lt-LT" sz="1100">
                          <a:effectLst/>
                        </a:rPr>
                        <a:t>7,5</a:t>
                      </a:r>
                      <a:endParaRPr lang="lt-LT" sz="1100">
                        <a:effectLst/>
                        <a:latin typeface="Times New Roman" panose="02020603050405020304" pitchFamily="18" charset="0"/>
                        <a:ea typeface="Times New Roman" panose="02020603050405020304" pitchFamily="18" charset="0"/>
                      </a:endParaRPr>
                    </a:p>
                  </a:txBody>
                  <a:tcPr marL="58939" marR="58939" marT="0" marB="0"/>
                </a:tc>
              </a:tr>
              <a:tr h="498478">
                <a:tc>
                  <a:txBody>
                    <a:bodyPr/>
                    <a:lstStyle/>
                    <a:p>
                      <a:pPr algn="ctr">
                        <a:lnSpc>
                          <a:spcPct val="150000"/>
                        </a:lnSpc>
                      </a:pPr>
                      <a:r>
                        <a:rPr lang="lt-LT" sz="1200">
                          <a:effectLst/>
                          <a:latin typeface="Arial" panose="020B0604020202020204" pitchFamily="34" charset="0"/>
                          <a:cs typeface="Arial" panose="020B0604020202020204" pitchFamily="34" charset="0"/>
                        </a:rPr>
                        <a:t>2.3. </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just">
                        <a:lnSpc>
                          <a:spcPct val="150000"/>
                        </a:lnSpc>
                      </a:pPr>
                      <a:r>
                        <a:rPr lang="lt-LT" sz="1200">
                          <a:effectLst/>
                          <a:latin typeface="Arial" panose="020B0604020202020204" pitchFamily="34" charset="0"/>
                          <a:cs typeface="Arial" panose="020B0604020202020204" pitchFamily="34" charset="0"/>
                        </a:rPr>
                        <a:t>ne mažiau kaip 15 proc. vietos projektams skirtos paramos sumos numatyta projektams skirtiems klimato kaitos švelninimui ir biologinės įvairovės išsaugojimui</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ctr">
                        <a:lnSpc>
                          <a:spcPct val="150000"/>
                        </a:lnSpc>
                      </a:pPr>
                      <a:r>
                        <a:rPr lang="lt-LT" sz="1100">
                          <a:effectLst/>
                        </a:rPr>
                        <a:t>7,5</a:t>
                      </a:r>
                      <a:endParaRPr lang="lt-LT" sz="1100">
                        <a:effectLst/>
                        <a:latin typeface="Times New Roman" panose="02020603050405020304" pitchFamily="18" charset="0"/>
                        <a:ea typeface="Times New Roman" panose="02020603050405020304" pitchFamily="18" charset="0"/>
                      </a:endParaRPr>
                    </a:p>
                  </a:txBody>
                  <a:tcPr marL="58939" marR="58939" marT="0" marB="0"/>
                </a:tc>
              </a:tr>
              <a:tr h="498478">
                <a:tc>
                  <a:txBody>
                    <a:bodyPr/>
                    <a:lstStyle/>
                    <a:p>
                      <a:pPr algn="ctr">
                        <a:lnSpc>
                          <a:spcPct val="150000"/>
                        </a:lnSpc>
                      </a:pPr>
                      <a:r>
                        <a:rPr lang="lt-LT" sz="1200">
                          <a:effectLst/>
                          <a:latin typeface="Arial" panose="020B0604020202020204" pitchFamily="34" charset="0"/>
                          <a:cs typeface="Arial" panose="020B0604020202020204" pitchFamily="34" charset="0"/>
                        </a:rPr>
                        <a:t>2.4. </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just">
                        <a:lnSpc>
                          <a:spcPct val="150000"/>
                        </a:lnSpc>
                      </a:pPr>
                      <a:r>
                        <a:rPr lang="lt-LT" sz="1200" dirty="0">
                          <a:effectLst/>
                          <a:latin typeface="Arial" panose="020B0604020202020204" pitchFamily="34" charset="0"/>
                          <a:cs typeface="Arial" panose="020B0604020202020204" pitchFamily="34" charset="0"/>
                        </a:rPr>
                        <a:t>ne mažiau kaip 15 proc. vietos projektams skirtos paramos sumos numatyta bendruomenės gyvybingumą stiprinantiems projektams</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a:txBody>
                  <a:tcPr marL="58939" marR="58939" marT="0" marB="0"/>
                </a:tc>
                <a:tc>
                  <a:txBody>
                    <a:bodyPr/>
                    <a:lstStyle/>
                    <a:p>
                      <a:pPr algn="ctr">
                        <a:lnSpc>
                          <a:spcPct val="150000"/>
                        </a:lnSpc>
                      </a:pPr>
                      <a:r>
                        <a:rPr lang="lt-LT" sz="1100" dirty="0">
                          <a:effectLst/>
                        </a:rPr>
                        <a:t>7,5</a:t>
                      </a:r>
                      <a:endParaRPr lang="lt-LT" sz="1100" dirty="0">
                        <a:effectLst/>
                        <a:latin typeface="Times New Roman" panose="02020603050405020304" pitchFamily="18" charset="0"/>
                        <a:ea typeface="Times New Roman" panose="02020603050405020304" pitchFamily="18" charset="0"/>
                      </a:endParaRPr>
                    </a:p>
                  </a:txBody>
                  <a:tcPr marL="58939" marR="58939" marT="0" marB="0"/>
                </a:tc>
              </a:tr>
            </a:tbl>
          </a:graphicData>
        </a:graphic>
      </p:graphicFrame>
      <p:sp>
        <p:nvSpPr>
          <p:cNvPr id="11" name="Rectangle 10"/>
          <p:cNvSpPr>
            <a:spLocks noGrp="1" noRot="1" noChangeAspect="1" noMove="1" noResize="1" noEditPoints="1" noAdjustHandles="1" noChangeArrowheads="1" noChangeShapeType="1" noTextEdit="1"/>
          </p:cNvSpPr>
          <p:nvPr/>
        </p:nvSpPr>
        <p:spPr>
          <a:xfrm>
            <a:off x="0" y="0"/>
            <a:ext cx="685800" cy="51435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a:spLocks noGrp="1" noRot="1" noChangeAspect="1" noMove="1" noResize="1" noEditPoints="1" noAdjustHandles="1" noChangeArrowheads="1" noChangeShapeType="1" noTextEdit="1"/>
          </p:cNvSpPr>
          <p:nvPr/>
        </p:nvSpPr>
        <p:spPr>
          <a:xfrm>
            <a:off x="8822793" y="0"/>
            <a:ext cx="342900" cy="5143500"/>
          </a:xfrm>
          <a:prstGeom prst="rect">
            <a:avLst/>
          </a:prstGeom>
          <a:solidFill>
            <a:schemeClr val="tx1">
              <a:lumMod val="65000"/>
              <a:lumOff val="3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aveikslėlis 7"/>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508250" y="158319"/>
            <a:ext cx="864097" cy="864097"/>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useBgFill="1">
        <p:nvSpPr>
          <p:cNvPr id="15" name="Rectangle 8"/>
          <p:cNvSpPr>
            <a:spLocks noGrp="1" noRot="1" noChangeAspect="1" noMove="1" noResize="1" noEditPoints="1" noAdjustHandles="1" noChangeArrowheads="1" noChangeShapeType="1" noTextEdit="1"/>
          </p:cNvSpPr>
          <p:nvPr/>
        </p:nvSpPr>
        <p:spPr>
          <a:xfrm>
            <a:off x="0" y="0"/>
            <a:ext cx="9165692"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Pavadinimas 1"/>
          <p:cNvSpPr>
            <a:spLocks noGrp="1"/>
          </p:cNvSpPr>
          <p:nvPr>
            <p:ph type="title"/>
          </p:nvPr>
        </p:nvSpPr>
        <p:spPr>
          <a:xfrm>
            <a:off x="946403" y="409257"/>
            <a:ext cx="7393787" cy="994171"/>
          </a:xfrm>
        </p:spPr>
        <p:txBody>
          <a:bodyPr>
            <a:normAutofit/>
          </a:bodyPr>
          <a:lstStyle/>
          <a:p>
            <a:pPr>
              <a:lnSpc>
                <a:spcPct val="90000"/>
              </a:lnSpc>
            </a:pPr>
            <a:r>
              <a:rPr 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VPS kokybės vertinimo kriterija</a:t>
            </a:r>
            <a:r>
              <a:rPr lang="en-US" alt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a:t>
            </a:r>
            <a:endParaRPr lang="en-US" altLang="lt-LT"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4" name="Turinio vietos rezervavimo ženklas 3"/>
          <p:cNvGraphicFramePr>
            <a:graphicFrameLocks noGrp="1"/>
          </p:cNvGraphicFramePr>
          <p:nvPr>
            <p:ph idx="1"/>
          </p:nvPr>
        </p:nvGraphicFramePr>
        <p:xfrm>
          <a:off x="948190" y="1419622"/>
          <a:ext cx="7390358" cy="3165018"/>
        </p:xfrm>
        <a:graphic>
          <a:graphicData uri="http://schemas.openxmlformats.org/drawingml/2006/table">
            <a:tbl>
              <a:tblPr firstRow="1" firstCol="1" bandRow="1">
                <a:tableStyleId>{5C22544A-7EE6-4342-B048-85BDC9FD1C3A}</a:tableStyleId>
              </a:tblPr>
              <a:tblGrid>
                <a:gridCol w="510552"/>
                <a:gridCol w="6367475"/>
                <a:gridCol w="512331"/>
              </a:tblGrid>
              <a:tr h="1369906">
                <a:tc>
                  <a:txBody>
                    <a:bodyPr/>
                    <a:lstStyle/>
                    <a:p>
                      <a:pPr algn="ctr">
                        <a:lnSpc>
                          <a:spcPct val="150000"/>
                        </a:lnSpc>
                      </a:pPr>
                      <a:r>
                        <a:rPr lang="lt-LT" sz="1200">
                          <a:effectLst/>
                          <a:latin typeface="Arial" panose="020B0604020202020204" pitchFamily="34" charset="0"/>
                          <a:cs typeface="Arial" panose="020B0604020202020204" pitchFamily="34" charset="0"/>
                        </a:rPr>
                        <a:t>3.</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just">
                        <a:lnSpc>
                          <a:spcPct val="150000"/>
                        </a:lnSpc>
                      </a:pPr>
                      <a:r>
                        <a:rPr lang="lt-LT" sz="1200" dirty="0">
                          <a:effectLst/>
                          <a:latin typeface="Arial" panose="020B0604020202020204" pitchFamily="34" charset="0"/>
                          <a:cs typeface="Arial" panose="020B0604020202020204" pitchFamily="34" charset="0"/>
                        </a:rPr>
                        <a:t>Teminė VPS aprėptis ir numatomų veiksmų mastas,  t. y. VPS priemonėmis bus prisidedama prie III prioriteto specifinių tikslų įgyvendinimo </a:t>
                      </a:r>
                      <a:endParaRPr lang="lt-LT" sz="1200" dirty="0">
                        <a:effectLst/>
                        <a:latin typeface="Arial" panose="020B0604020202020204" pitchFamily="34" charset="0"/>
                        <a:cs typeface="Arial" panose="020B0604020202020204" pitchFamily="34" charset="0"/>
                      </a:endParaRPr>
                    </a:p>
                    <a:p>
                      <a:pPr algn="just">
                        <a:lnSpc>
                          <a:spcPct val="150000"/>
                        </a:lnSpc>
                      </a:pPr>
                      <a:r>
                        <a:rPr lang="lt-LT" sz="1200" dirty="0">
                          <a:effectLst/>
                          <a:latin typeface="Arial" panose="020B0604020202020204" pitchFamily="34" charset="0"/>
                          <a:cs typeface="Arial" panose="020B0604020202020204" pitchFamily="34" charset="0"/>
                        </a:rPr>
                        <a:t>(didžiausias galimas surinkti balų skaičius pagal šį kriterijų, skiriamas, jeigu VPS atitinka arba viršija šios lentelės 3.1 papunktyje nurodytą kriterijaus reikšmę)</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ctr">
                        <a:lnSpc>
                          <a:spcPct val="150000"/>
                        </a:lnSpc>
                      </a:pPr>
                      <a:r>
                        <a:rPr lang="lt-LT" sz="1200">
                          <a:effectLst/>
                          <a:latin typeface="Arial" panose="020B0604020202020204" pitchFamily="34" charset="0"/>
                          <a:cs typeface="Arial" panose="020B0604020202020204" pitchFamily="34" charset="0"/>
                        </a:rPr>
                        <a:t>20</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r>
              <a:tr h="358286">
                <a:tc>
                  <a:txBody>
                    <a:bodyPr/>
                    <a:lstStyle/>
                    <a:p>
                      <a:pPr algn="ctr">
                        <a:lnSpc>
                          <a:spcPct val="150000"/>
                        </a:lnSpc>
                      </a:pPr>
                      <a:r>
                        <a:rPr lang="lt-LT" sz="1200">
                          <a:effectLst/>
                          <a:latin typeface="Arial" panose="020B0604020202020204" pitchFamily="34" charset="0"/>
                          <a:cs typeface="Arial" panose="020B0604020202020204" pitchFamily="34" charset="0"/>
                        </a:rPr>
                        <a:t>3.1.</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just">
                        <a:lnSpc>
                          <a:spcPct val="150000"/>
                        </a:lnSpc>
                      </a:pPr>
                      <a:r>
                        <a:rPr lang="lt-LT" sz="1200">
                          <a:effectLst/>
                          <a:latin typeface="Arial" panose="020B0604020202020204" pitchFamily="34" charset="0"/>
                          <a:cs typeface="Arial" panose="020B0604020202020204" pitchFamily="34" charset="0"/>
                        </a:rPr>
                        <a:t>prie ne mažiau kaip trijų specifinių tikslų įgyvendinimo</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ctr">
                        <a:lnSpc>
                          <a:spcPct val="150000"/>
                        </a:lnSpc>
                      </a:pPr>
                      <a:r>
                        <a:rPr lang="lt-LT" sz="1200">
                          <a:effectLst/>
                          <a:latin typeface="Arial" panose="020B0604020202020204" pitchFamily="34" charset="0"/>
                          <a:cs typeface="Arial" panose="020B0604020202020204" pitchFamily="34" charset="0"/>
                        </a:rPr>
                        <a:t>20</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r>
              <a:tr h="288774">
                <a:tc>
                  <a:txBody>
                    <a:bodyPr/>
                    <a:lstStyle/>
                    <a:p>
                      <a:pPr algn="ctr">
                        <a:lnSpc>
                          <a:spcPct val="150000"/>
                        </a:lnSpc>
                      </a:pPr>
                      <a:r>
                        <a:rPr lang="lt-LT" sz="1200">
                          <a:effectLst/>
                          <a:latin typeface="Arial" panose="020B0604020202020204" pitchFamily="34" charset="0"/>
                          <a:cs typeface="Arial" panose="020B0604020202020204" pitchFamily="34" charset="0"/>
                        </a:rPr>
                        <a:t>3.2.</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just">
                        <a:lnSpc>
                          <a:spcPct val="150000"/>
                        </a:lnSpc>
                      </a:pPr>
                      <a:r>
                        <a:rPr lang="lt-LT" sz="1200">
                          <a:effectLst/>
                          <a:latin typeface="Arial" panose="020B0604020202020204" pitchFamily="34" charset="0"/>
                          <a:cs typeface="Arial" panose="020B0604020202020204" pitchFamily="34" charset="0"/>
                        </a:rPr>
                        <a:t>dviejų specifinių tikslų įgyvendinimo</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ctr">
                        <a:lnSpc>
                          <a:spcPct val="150000"/>
                        </a:lnSpc>
                      </a:pPr>
                      <a:r>
                        <a:rPr lang="lt-LT" sz="1200">
                          <a:effectLst/>
                          <a:latin typeface="Arial" panose="020B0604020202020204" pitchFamily="34" charset="0"/>
                          <a:cs typeface="Arial" panose="020B0604020202020204" pitchFamily="34" charset="0"/>
                        </a:rPr>
                        <a:t>15</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r>
              <a:tr h="288774">
                <a:tc>
                  <a:txBody>
                    <a:bodyPr/>
                    <a:lstStyle/>
                    <a:p>
                      <a:pPr algn="ctr">
                        <a:lnSpc>
                          <a:spcPct val="150000"/>
                        </a:lnSpc>
                      </a:pPr>
                      <a:r>
                        <a:rPr lang="lt-LT" sz="1200">
                          <a:effectLst/>
                          <a:latin typeface="Arial" panose="020B0604020202020204" pitchFamily="34" charset="0"/>
                          <a:cs typeface="Arial" panose="020B0604020202020204" pitchFamily="34" charset="0"/>
                        </a:rPr>
                        <a:t>3.3.</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just">
                        <a:lnSpc>
                          <a:spcPct val="150000"/>
                        </a:lnSpc>
                      </a:pPr>
                      <a:r>
                        <a:rPr lang="lt-LT" sz="1200">
                          <a:effectLst/>
                          <a:latin typeface="Arial" panose="020B0604020202020204" pitchFamily="34" charset="0"/>
                          <a:cs typeface="Arial" panose="020B0604020202020204" pitchFamily="34" charset="0"/>
                        </a:rPr>
                        <a:t>vieno specifinio tikslo įgyvendinimo</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ctr">
                        <a:lnSpc>
                          <a:spcPct val="150000"/>
                        </a:lnSpc>
                      </a:pPr>
                      <a:r>
                        <a:rPr lang="lt-LT" sz="1200">
                          <a:effectLst/>
                          <a:latin typeface="Arial" panose="020B0604020202020204" pitchFamily="34" charset="0"/>
                          <a:cs typeface="Arial" panose="020B0604020202020204" pitchFamily="34" charset="0"/>
                        </a:rPr>
                        <a:t>10</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r>
              <a:tr h="570504">
                <a:tc>
                  <a:txBody>
                    <a:bodyPr/>
                    <a:lstStyle/>
                    <a:p>
                      <a:pPr algn="ctr">
                        <a:lnSpc>
                          <a:spcPct val="150000"/>
                        </a:lnSpc>
                      </a:pPr>
                      <a:r>
                        <a:rPr lang="lt-LT" sz="1200">
                          <a:effectLst/>
                          <a:latin typeface="Arial" panose="020B0604020202020204" pitchFamily="34" charset="0"/>
                          <a:cs typeface="Arial" panose="020B0604020202020204" pitchFamily="34" charset="0"/>
                        </a:rPr>
                        <a:t>4. </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just">
                        <a:lnSpc>
                          <a:spcPct val="150000"/>
                        </a:lnSpc>
                      </a:pPr>
                      <a:r>
                        <a:rPr lang="lt-LT" sz="1200">
                          <a:effectLst/>
                          <a:latin typeface="Arial" panose="020B0604020202020204" pitchFamily="34" charset="0"/>
                          <a:cs typeface="Arial" panose="020B0604020202020204" pitchFamily="34" charset="0"/>
                        </a:rPr>
                        <a:t>VPS numatyti horizontaliųjų klausimų sprendimo veiksmai (lyčių lygybė, aplinka, kultūra ir kt.)</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ctr">
                        <a:lnSpc>
                          <a:spcPct val="150000"/>
                        </a:lnSpc>
                      </a:pPr>
                      <a:r>
                        <a:rPr lang="lt-LT" sz="1200">
                          <a:effectLst/>
                          <a:latin typeface="Arial" panose="020B0604020202020204" pitchFamily="34" charset="0"/>
                          <a:cs typeface="Arial" panose="020B0604020202020204" pitchFamily="34" charset="0"/>
                        </a:rPr>
                        <a:t>10</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r>
              <a:tr h="288774">
                <a:tc>
                  <a:txBody>
                    <a:bodyPr/>
                    <a:lstStyle/>
                    <a:p>
                      <a:pPr algn="ctr">
                        <a:lnSpc>
                          <a:spcPct val="150000"/>
                        </a:lnSpc>
                      </a:pPr>
                      <a:r>
                        <a:rPr lang="lt-LT" sz="1200">
                          <a:effectLst/>
                          <a:latin typeface="Arial" panose="020B0604020202020204" pitchFamily="34" charset="0"/>
                          <a:cs typeface="Arial" panose="020B0604020202020204" pitchFamily="34" charset="0"/>
                        </a:rPr>
                        <a:t> </a:t>
                      </a:r>
                      <a:endParaRPr lang="lt-LT" sz="120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nSpc>
                          <a:spcPct val="150000"/>
                        </a:lnSpc>
                      </a:pPr>
                      <a:r>
                        <a:rPr lang="lt-LT" sz="1200" dirty="0">
                          <a:effectLst/>
                          <a:latin typeface="Arial" panose="020B0604020202020204" pitchFamily="34" charset="0"/>
                          <a:cs typeface="Arial" panose="020B0604020202020204" pitchFamily="34" charset="0"/>
                        </a:rPr>
                        <a:t>Didžiausia galima balų suma:</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c>
                  <a:txBody>
                    <a:bodyPr/>
                    <a:lstStyle/>
                    <a:p>
                      <a:pPr algn="ctr">
                        <a:lnSpc>
                          <a:spcPct val="150000"/>
                        </a:lnSpc>
                      </a:pPr>
                      <a:r>
                        <a:rPr lang="lt-LT" sz="1200" dirty="0">
                          <a:effectLst/>
                          <a:latin typeface="Arial" panose="020B0604020202020204" pitchFamily="34" charset="0"/>
                          <a:cs typeface="Arial" panose="020B0604020202020204" pitchFamily="34" charset="0"/>
                        </a:rPr>
                        <a:t>100</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a:txBody>
                  <a:tcPr marL="67456" marR="67456" marT="0" marB="0"/>
                </a:tc>
              </a:tr>
            </a:tbl>
          </a:graphicData>
        </a:graphic>
      </p:graphicFrame>
      <p:sp>
        <p:nvSpPr>
          <p:cNvPr id="16" name="Rectangle 10"/>
          <p:cNvSpPr>
            <a:spLocks noGrp="1" noRot="1" noChangeAspect="1" noMove="1" noResize="1" noEditPoints="1" noAdjustHandles="1" noChangeArrowheads="1" noChangeShapeType="1" noTextEdit="1"/>
          </p:cNvSpPr>
          <p:nvPr/>
        </p:nvSpPr>
        <p:spPr>
          <a:xfrm>
            <a:off x="0" y="0"/>
            <a:ext cx="685800" cy="51435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2"/>
          <p:cNvSpPr>
            <a:spLocks noGrp="1" noRot="1" noChangeAspect="1" noMove="1" noResize="1" noEditPoints="1" noAdjustHandles="1" noChangeArrowheads="1" noChangeShapeType="1" noTextEdit="1"/>
          </p:cNvSpPr>
          <p:nvPr/>
        </p:nvSpPr>
        <p:spPr>
          <a:xfrm>
            <a:off x="8822793" y="0"/>
            <a:ext cx="342900" cy="5143500"/>
          </a:xfrm>
          <a:prstGeom prst="rect">
            <a:avLst/>
          </a:prstGeom>
          <a:solidFill>
            <a:schemeClr val="tx1">
              <a:lumMod val="65000"/>
              <a:lumOff val="3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aveikslėlis 1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317761" y="196323"/>
            <a:ext cx="864097" cy="864097"/>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08001" y="457200"/>
            <a:ext cx="6447501" cy="1394470"/>
          </a:xfrm>
        </p:spPr>
        <p:txBody>
          <a:bodyPr>
            <a:normAutofit/>
          </a:bodyPr>
          <a:lstStyle/>
          <a:p>
            <a:pPr algn="ctr"/>
            <a:br>
              <a:rPr lang="lt-LT"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lang="lt-LT"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PRIORITETINIS PROJEKTŲ ATRANKOS KRITERIJUS</a:t>
            </a:r>
            <a:br>
              <a:rPr lang="en-US"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lang="pt-BR"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Priemonei VPS rengimas ir VPS įgyvendinimas</a:t>
            </a:r>
            <a:br>
              <a:rPr lang="pt-BR"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lang="lt-LT" sz="1800" dirty="0"/>
          </a:p>
        </p:txBody>
      </p:sp>
      <p:sp>
        <p:nvSpPr>
          <p:cNvPr id="3" name="Turinio vietos rezervavimo ženklas 2"/>
          <p:cNvSpPr>
            <a:spLocks noGrp="1"/>
          </p:cNvSpPr>
          <p:nvPr>
            <p:ph idx="1"/>
          </p:nvPr>
        </p:nvSpPr>
        <p:spPr/>
        <p:txBody>
          <a:bodyPr/>
          <a:lstStyle/>
          <a:p>
            <a:pPr indent="540385" algn="just" fontAlgn="base" hangingPunct="0"/>
            <a:endParaRPr lang="lt-LT" sz="1200" b="0" dirty="0">
              <a:solidFill>
                <a:schemeClr val="tx1">
                  <a:lumMod val="75000"/>
                  <a:lumOff val="25000"/>
                </a:schemeClr>
              </a:solidFill>
              <a:effectLst/>
              <a:latin typeface="Arial" panose="020B0604020202020204" pitchFamily="34" charset="0"/>
              <a:cs typeface="Arial" panose="020B0604020202020204" pitchFamily="34" charset="0"/>
            </a:endParaRPr>
          </a:p>
          <a:p>
            <a:pPr indent="540385" algn="just" fontAlgn="base" hangingPunct="0"/>
            <a:r>
              <a:rPr lang="en-US" sz="1200" b="0" dirty="0">
                <a:solidFill>
                  <a:schemeClr val="tx1">
                    <a:lumMod val="75000"/>
                    <a:lumOff val="25000"/>
                  </a:schemeClr>
                </a:solidFill>
                <a:effectLst/>
                <a:latin typeface="Arial" panose="020B0604020202020204" pitchFamily="34" charset="0"/>
                <a:cs typeface="Arial" panose="020B0604020202020204" pitchFamily="34" charset="0"/>
              </a:rPr>
              <a:t>1</a:t>
            </a:r>
            <a:r>
              <a:rPr lang="lt-LT" sz="1200" b="0" dirty="0">
                <a:solidFill>
                  <a:schemeClr val="tx1">
                    <a:lumMod val="75000"/>
                    <a:lumOff val="25000"/>
                  </a:schemeClr>
                </a:solidFill>
                <a:effectLst/>
                <a:latin typeface="Arial" panose="020B0604020202020204" pitchFamily="34" charset="0"/>
                <a:cs typeface="Arial" panose="020B0604020202020204" pitchFamily="34" charset="0"/>
              </a:rPr>
              <a:t>. Teritorijos aprėptis</a:t>
            </a:r>
            <a:r>
              <a:rPr lang="en-US" altLang="lt-LT" sz="1200" b="0" dirty="0">
                <a:solidFill>
                  <a:schemeClr val="tx1">
                    <a:lumMod val="75000"/>
                    <a:lumOff val="25000"/>
                  </a:schemeClr>
                </a:solidFill>
                <a:effectLst/>
                <a:latin typeface="Arial" panose="020B0604020202020204" pitchFamily="34" charset="0"/>
                <a:cs typeface="Arial" panose="020B0604020202020204" pitchFamily="34" charset="0"/>
              </a:rPr>
              <a:t>.</a:t>
            </a:r>
            <a:endParaRPr lang="lt-LT" sz="1200" b="0" dirty="0">
              <a:solidFill>
                <a:schemeClr val="tx1">
                  <a:lumMod val="75000"/>
                  <a:lumOff val="25000"/>
                </a:schemeClr>
              </a:solidFill>
              <a:effectLst/>
              <a:latin typeface="Arial" panose="020B0604020202020204" pitchFamily="34" charset="0"/>
              <a:ea typeface="Times New Roman" panose="02020603050405020304" pitchFamily="18" charset="0"/>
              <a:cs typeface="Arial" panose="020B0604020202020204" pitchFamily="34" charset="0"/>
            </a:endParaRPr>
          </a:p>
          <a:p>
            <a:pPr indent="540385" algn="just" fontAlgn="base" hangingPunct="0"/>
            <a:endParaRPr lang="lt-LT" sz="1200" b="0" dirty="0">
              <a:solidFill>
                <a:schemeClr val="tx1">
                  <a:lumMod val="75000"/>
                  <a:lumOff val="25000"/>
                </a:schemeClr>
              </a:solidFill>
              <a:effectLst/>
              <a:latin typeface="Arial" panose="020B0604020202020204" pitchFamily="34" charset="0"/>
              <a:cs typeface="Arial" panose="020B0604020202020204" pitchFamily="34" charset="0"/>
            </a:endParaRPr>
          </a:p>
          <a:p>
            <a:pPr indent="540385" algn="just" fontAlgn="base" hangingPunct="0"/>
            <a:r>
              <a:rPr lang="lt-LT" sz="1200" b="0" dirty="0">
                <a:solidFill>
                  <a:schemeClr val="tx1">
                    <a:lumMod val="75000"/>
                    <a:lumOff val="25000"/>
                  </a:schemeClr>
                </a:solidFill>
                <a:effectLst/>
                <a:latin typeface="Arial" panose="020B0604020202020204" pitchFamily="34" charset="0"/>
                <a:cs typeface="Arial" panose="020B0604020202020204" pitchFamily="34" charset="0"/>
              </a:rPr>
              <a:t>Suteikiama iki 4</a:t>
            </a:r>
            <a:r>
              <a:rPr lang="en-US" altLang="lt-LT" sz="1200" b="0" dirty="0">
                <a:solidFill>
                  <a:schemeClr val="tx1">
                    <a:lumMod val="75000"/>
                    <a:lumOff val="25000"/>
                  </a:schemeClr>
                </a:solidFill>
                <a:effectLst/>
                <a:latin typeface="Arial" panose="020B0604020202020204" pitchFamily="34" charset="0"/>
                <a:cs typeface="Arial" panose="020B0604020202020204" pitchFamily="34" charset="0"/>
              </a:rPr>
              <a:t>5</a:t>
            </a:r>
            <a:r>
              <a:rPr lang="lt-LT" sz="1200" b="0" dirty="0">
                <a:solidFill>
                  <a:schemeClr val="tx1">
                    <a:lumMod val="75000"/>
                    <a:lumOff val="25000"/>
                  </a:schemeClr>
                </a:solidFill>
                <a:effectLst/>
                <a:latin typeface="Arial" panose="020B0604020202020204" pitchFamily="34" charset="0"/>
                <a:cs typeface="Arial" panose="020B0604020202020204" pitchFamily="34" charset="0"/>
              </a:rPr>
              <a:t> prioritetinių balų, vertinama kiek savivaldybių teritorijų atstovauja ŽVVG:</a:t>
            </a:r>
            <a:endParaRPr lang="lt-LT" sz="1200" b="0" dirty="0">
              <a:solidFill>
                <a:schemeClr val="tx1">
                  <a:lumMod val="75000"/>
                  <a:lumOff val="25000"/>
                </a:schemeClr>
              </a:solidFill>
              <a:effectLst/>
              <a:latin typeface="Arial" panose="020B0604020202020204" pitchFamily="34" charset="0"/>
              <a:cs typeface="Arial" panose="020B0604020202020204" pitchFamily="34" charset="0"/>
            </a:endParaRPr>
          </a:p>
          <a:p>
            <a:pPr indent="540385" algn="just" fontAlgn="base" hangingPunct="0"/>
            <a:r>
              <a:rPr lang="lt-LT" sz="1200" b="0" dirty="0">
                <a:solidFill>
                  <a:schemeClr val="tx1">
                    <a:lumMod val="75000"/>
                    <a:lumOff val="25000"/>
                  </a:schemeClr>
                </a:solidFill>
                <a:effectLst/>
                <a:latin typeface="Arial" panose="020B0604020202020204" pitchFamily="34" charset="0"/>
                <a:cs typeface="Arial" panose="020B0604020202020204" pitchFamily="34" charset="0"/>
              </a:rPr>
              <a:t>4 (keturias) ir daugiau savivaldybių teritorijas, 4</a:t>
            </a:r>
            <a:r>
              <a:rPr lang="en-US" altLang="lt-LT" sz="1200" b="0" dirty="0">
                <a:solidFill>
                  <a:schemeClr val="tx1">
                    <a:lumMod val="75000"/>
                    <a:lumOff val="25000"/>
                  </a:schemeClr>
                </a:solidFill>
                <a:effectLst/>
                <a:latin typeface="Arial" panose="020B0604020202020204" pitchFamily="34" charset="0"/>
                <a:cs typeface="Arial" panose="020B0604020202020204" pitchFamily="34" charset="0"/>
              </a:rPr>
              <a:t>5</a:t>
            </a:r>
            <a:r>
              <a:rPr lang="lt-LT" sz="1200" b="0" dirty="0">
                <a:solidFill>
                  <a:schemeClr val="tx1">
                    <a:lumMod val="75000"/>
                    <a:lumOff val="25000"/>
                  </a:schemeClr>
                </a:solidFill>
                <a:effectLst/>
                <a:latin typeface="Arial" panose="020B0604020202020204" pitchFamily="34" charset="0"/>
                <a:cs typeface="Arial" panose="020B0604020202020204" pitchFamily="34" charset="0"/>
              </a:rPr>
              <a:t> balų;</a:t>
            </a:r>
            <a:endParaRPr lang="lt-LT" sz="1200" b="0" dirty="0">
              <a:solidFill>
                <a:schemeClr val="tx1">
                  <a:lumMod val="75000"/>
                  <a:lumOff val="25000"/>
                </a:schemeClr>
              </a:solidFill>
              <a:effectLst/>
              <a:latin typeface="Arial" panose="020B0604020202020204" pitchFamily="34" charset="0"/>
              <a:cs typeface="Arial" panose="020B0604020202020204" pitchFamily="34" charset="0"/>
            </a:endParaRPr>
          </a:p>
          <a:p>
            <a:pPr indent="540385" algn="just" fontAlgn="base" hangingPunct="0"/>
            <a:r>
              <a:rPr lang="lt-LT" sz="1200" b="0" dirty="0">
                <a:solidFill>
                  <a:schemeClr val="tx1">
                    <a:lumMod val="75000"/>
                    <a:lumOff val="25000"/>
                  </a:schemeClr>
                </a:solidFill>
                <a:effectLst/>
                <a:latin typeface="Arial" panose="020B0604020202020204" pitchFamily="34" charset="0"/>
                <a:cs typeface="Arial" panose="020B0604020202020204" pitchFamily="34" charset="0"/>
              </a:rPr>
              <a:t>3 (tris) savivaldybių teritorijas, 30 balų;</a:t>
            </a:r>
            <a:endParaRPr lang="lt-LT" sz="1200" b="0" dirty="0">
              <a:solidFill>
                <a:schemeClr val="tx1">
                  <a:lumMod val="75000"/>
                  <a:lumOff val="25000"/>
                </a:schemeClr>
              </a:solidFill>
              <a:effectLst/>
              <a:latin typeface="Arial" panose="020B0604020202020204" pitchFamily="34" charset="0"/>
              <a:cs typeface="Arial" panose="020B0604020202020204" pitchFamily="34" charset="0"/>
            </a:endParaRPr>
          </a:p>
          <a:p>
            <a:pPr indent="540385" algn="just" fontAlgn="base" hangingPunct="0"/>
            <a:r>
              <a:rPr lang="lt-LT" sz="1200" b="0" dirty="0">
                <a:solidFill>
                  <a:schemeClr val="tx1">
                    <a:lumMod val="75000"/>
                    <a:lumOff val="25000"/>
                  </a:schemeClr>
                </a:solidFill>
                <a:effectLst/>
                <a:latin typeface="Arial" panose="020B0604020202020204" pitchFamily="34" charset="0"/>
                <a:cs typeface="Arial" panose="020B0604020202020204" pitchFamily="34" charset="0"/>
              </a:rPr>
              <a:t>2 (dvi) savivaldybių teritorijas, 20 balų.</a:t>
            </a:r>
            <a:endParaRPr lang="lt-LT" sz="1200" b="0" dirty="0">
              <a:solidFill>
                <a:schemeClr val="tx1">
                  <a:lumMod val="75000"/>
                  <a:lumOff val="25000"/>
                </a:schemeClr>
              </a:solidFill>
              <a:effectLst/>
              <a:latin typeface="Arial" panose="020B0604020202020204" pitchFamily="34" charset="0"/>
              <a:ea typeface="Times New Roman" panose="02020603050405020304" pitchFamily="18" charset="0"/>
              <a:cs typeface="Arial" panose="020B0604020202020204" pitchFamily="34" charset="0"/>
            </a:endParaRPr>
          </a:p>
          <a:p>
            <a:endParaRPr lang="lt-LT" dirty="0"/>
          </a:p>
        </p:txBody>
      </p:sp>
      <p:pic>
        <p:nvPicPr>
          <p:cNvPr id="4" name="Paveikslėlis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444089" y="3507745"/>
            <a:ext cx="864097" cy="86409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fontScale="90000"/>
          </a:bodyPr>
          <a:lstStyle/>
          <a:p>
            <a:pPr algn="ctr"/>
            <a:br>
              <a:rPr kumimoji="0" lang="lt-LT"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lt-LT"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PRIORITETINIS PROJEKTŲ ATRANKOS KRITERIJUS</a:t>
            </a:r>
            <a:b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Priemonei VPS rengimas ir VPS įgyvendinimas</a:t>
            </a:r>
            <a:br>
              <a:rPr kumimoji="0" 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br>
            <a:endParaRPr lang="lt-LT" dirty="0"/>
          </a:p>
        </p:txBody>
      </p:sp>
      <p:sp>
        <p:nvSpPr>
          <p:cNvPr id="3" name="Turinio vietos rezervavimo ženklas 2"/>
          <p:cNvSpPr>
            <a:spLocks noGrp="1"/>
          </p:cNvSpPr>
          <p:nvPr>
            <p:ph idx="1"/>
          </p:nvPr>
        </p:nvSpPr>
        <p:spPr/>
        <p:txBody>
          <a:bodyPr/>
          <a:lstStyle/>
          <a:p>
            <a:pPr indent="540385" algn="just" fontAlgn="base" hangingPunct="0"/>
            <a:endParaRPr lang="lt-LT" sz="1200" b="0" dirty="0">
              <a:effectLst/>
              <a:latin typeface="Arial" panose="020B0604020202020204" pitchFamily="34" charset="0"/>
              <a:cs typeface="Arial" panose="020B0604020202020204" pitchFamily="34" charset="0"/>
            </a:endParaRPr>
          </a:p>
          <a:p>
            <a:pPr indent="540385" algn="just" fontAlgn="base" hangingPunct="0"/>
            <a:r>
              <a:rPr lang="lt-LT" sz="1400" b="0" dirty="0">
                <a:effectLst/>
                <a:latin typeface="Arial" panose="020B0604020202020204" pitchFamily="34" charset="0"/>
                <a:cs typeface="Arial" panose="020B0604020202020204" pitchFamily="34" charset="0"/>
              </a:rPr>
              <a:t>2. Žuvininkystės verslo atstovavimo mastas</a:t>
            </a:r>
            <a:r>
              <a:rPr lang="en-US" altLang="lt-LT" sz="1400" b="0" dirty="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cs typeface="Arial" panose="020B0604020202020204" pitchFamily="34" charset="0"/>
            </a:endParaRPr>
          </a:p>
          <a:p>
            <a:pPr indent="540385" algn="just" fontAlgn="base" hangingPunct="0"/>
            <a:endParaRPr lang="lt-LT" sz="1400" dirty="0">
              <a:latin typeface="Arial" panose="020B0604020202020204" pitchFamily="34" charset="0"/>
              <a:cs typeface="Arial" panose="020B0604020202020204" pitchFamily="34" charset="0"/>
            </a:endParaRPr>
          </a:p>
          <a:p>
            <a:pPr indent="540385" algn="just" fontAlgn="base" hangingPunct="0"/>
            <a:r>
              <a:rPr lang="lt-LT" sz="1400" b="0" dirty="0">
                <a:effectLst/>
                <a:latin typeface="Arial" panose="020B0604020202020204" pitchFamily="34" charset="0"/>
                <a:cs typeface="Arial" panose="020B0604020202020204" pitchFamily="34" charset="0"/>
              </a:rPr>
              <a:t>Suteikiama iki 4</a:t>
            </a:r>
            <a:r>
              <a:rPr lang="en-US" altLang="lt-LT" sz="1400" b="0" dirty="0">
                <a:effectLst/>
                <a:latin typeface="Arial" panose="020B0604020202020204" pitchFamily="34" charset="0"/>
                <a:cs typeface="Arial" panose="020B0604020202020204" pitchFamily="34" charset="0"/>
              </a:rPr>
              <a:t>5</a:t>
            </a:r>
            <a:r>
              <a:rPr lang="lt-LT" sz="1400" b="0" dirty="0">
                <a:effectLst/>
                <a:latin typeface="Arial" panose="020B0604020202020204" pitchFamily="34" charset="0"/>
                <a:cs typeface="Arial" panose="020B0604020202020204" pitchFamily="34" charset="0"/>
              </a:rPr>
              <a:t> prioritetinių balų, (</a:t>
            </a:r>
            <a:r>
              <a:rPr lang="lt-LT" sz="1400" b="0" i="1" dirty="0">
                <a:effectLst/>
                <a:latin typeface="Arial" panose="020B0604020202020204" pitchFamily="34" charset="0"/>
                <a:cs typeface="Arial" panose="020B0604020202020204" pitchFamily="34" charset="0"/>
              </a:rPr>
              <a:t>vertinama kiek žuvininkystės verslo subjektų atstovauja ŽVVG</a:t>
            </a:r>
            <a:r>
              <a:rPr lang="lt-LT" sz="1400" b="0" dirty="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cs typeface="Arial" panose="020B0604020202020204" pitchFamily="34" charset="0"/>
            </a:endParaRPr>
          </a:p>
          <a:p>
            <a:pPr indent="540385" algn="just" fontAlgn="base" hangingPunct="0"/>
            <a:r>
              <a:rPr lang="lt-LT" sz="1400" b="0" dirty="0">
                <a:effectLst/>
                <a:latin typeface="Arial" panose="020B0604020202020204" pitchFamily="34" charset="0"/>
                <a:cs typeface="Arial" panose="020B0604020202020204" pitchFamily="34" charset="0"/>
              </a:rPr>
              <a:t>             10 (dešimt) ir daugiau subjektų, 4</a:t>
            </a:r>
            <a:r>
              <a:rPr lang="en-US" altLang="lt-LT" sz="1400" b="0" dirty="0">
                <a:effectLst/>
                <a:latin typeface="Arial" panose="020B0604020202020204" pitchFamily="34" charset="0"/>
                <a:cs typeface="Arial" panose="020B0604020202020204" pitchFamily="34" charset="0"/>
              </a:rPr>
              <a:t>5</a:t>
            </a:r>
            <a:r>
              <a:rPr lang="lt-LT" sz="1400" b="0" dirty="0">
                <a:effectLst/>
                <a:latin typeface="Arial" panose="020B0604020202020204" pitchFamily="34" charset="0"/>
                <a:cs typeface="Arial" panose="020B0604020202020204" pitchFamily="34" charset="0"/>
              </a:rPr>
              <a:t> balų;</a:t>
            </a:r>
            <a:endParaRPr lang="lt-LT" sz="1400" b="0" dirty="0">
              <a:effectLst/>
              <a:latin typeface="Arial" panose="020B0604020202020204" pitchFamily="34" charset="0"/>
              <a:cs typeface="Arial" panose="020B0604020202020204" pitchFamily="34" charset="0"/>
            </a:endParaRPr>
          </a:p>
          <a:p>
            <a:pPr indent="540385" algn="just" fontAlgn="base" hangingPunct="0"/>
            <a:r>
              <a:rPr lang="lt-LT" sz="1400" b="0" dirty="0">
                <a:effectLst/>
                <a:latin typeface="Arial" panose="020B0604020202020204" pitchFamily="34" charset="0"/>
                <a:cs typeface="Arial" panose="020B0604020202020204" pitchFamily="34" charset="0"/>
              </a:rPr>
              <a:t>	         9 (devynis) subjektus,30 balų;</a:t>
            </a:r>
            <a:endParaRPr lang="lt-LT" sz="1400" b="0" dirty="0">
              <a:effectLst/>
              <a:latin typeface="Arial" panose="020B0604020202020204" pitchFamily="34" charset="0"/>
              <a:cs typeface="Arial" panose="020B0604020202020204" pitchFamily="34" charset="0"/>
            </a:endParaRPr>
          </a:p>
          <a:p>
            <a:pPr indent="540385" algn="just" fontAlgn="base" hangingPunct="0"/>
            <a:r>
              <a:rPr lang="lt-LT" sz="1400" b="0" dirty="0">
                <a:effectLst/>
                <a:latin typeface="Arial" panose="020B0604020202020204" pitchFamily="34" charset="0"/>
                <a:cs typeface="Arial" panose="020B0604020202020204" pitchFamily="34" charset="0"/>
              </a:rPr>
              <a:t>   	         8 (aštuonis) subjektus, 20 balų;</a:t>
            </a:r>
            <a:endParaRPr lang="lt-LT" sz="1400" b="0" dirty="0">
              <a:effectLst/>
              <a:latin typeface="Arial" panose="020B0604020202020204" pitchFamily="34" charset="0"/>
              <a:cs typeface="Arial" panose="020B0604020202020204" pitchFamily="34" charset="0"/>
            </a:endParaRPr>
          </a:p>
          <a:p>
            <a:pPr indent="540385" algn="just" fontAlgn="base" hangingPunct="0"/>
            <a:r>
              <a:rPr lang="lt-LT" sz="1400" b="0" dirty="0">
                <a:effectLst/>
                <a:latin typeface="Arial" panose="020B0604020202020204" pitchFamily="34" charset="0"/>
                <a:cs typeface="Arial" panose="020B0604020202020204" pitchFamily="34" charset="0"/>
              </a:rPr>
              <a:t>              7 (septynis) subjektus, 10 balų.</a:t>
            </a:r>
            <a:endParaRPr lang="lt-LT" sz="1400" b="0" dirty="0">
              <a:effectLst/>
              <a:latin typeface="Arial" panose="020B0604020202020204" pitchFamily="34" charset="0"/>
              <a:ea typeface="Times New Roman" panose="02020603050405020304" pitchFamily="18" charset="0"/>
              <a:cs typeface="Arial" panose="020B0604020202020204" pitchFamily="34" charset="0"/>
            </a:endParaRPr>
          </a:p>
          <a:p>
            <a:endParaRPr lang="lt-LT" dirty="0"/>
          </a:p>
        </p:txBody>
      </p:sp>
      <p:pic>
        <p:nvPicPr>
          <p:cNvPr id="4" name="Paveikslėlis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300579" y="3723645"/>
            <a:ext cx="864097" cy="864097"/>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fontScale="90000"/>
          </a:bodyPr>
          <a:lstStyle/>
          <a:p>
            <a:pPr algn="ctr"/>
            <a:br>
              <a:rPr kumimoji="0" lang="lt-LT"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lt-LT"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PRIORITETINIS PROJEKTŲ ATRANKOS KRITERIJUS</a:t>
            </a:r>
            <a:b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Priemonei VPS rengimas ir VPS įgyvendinimas</a:t>
            </a:r>
            <a:br>
              <a:rPr kumimoji="0" 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br>
            <a:endParaRPr lang="lt-LT" dirty="0"/>
          </a:p>
        </p:txBody>
      </p:sp>
      <p:sp>
        <p:nvSpPr>
          <p:cNvPr id="3" name="Turinio vietos rezervavimo ženklas 2"/>
          <p:cNvSpPr>
            <a:spLocks noGrp="1"/>
          </p:cNvSpPr>
          <p:nvPr>
            <p:ph idx="1"/>
          </p:nvPr>
        </p:nvSpPr>
        <p:spPr>
          <a:xfrm>
            <a:off x="505865" y="1131590"/>
            <a:ext cx="6447501" cy="3554710"/>
          </a:xfrm>
        </p:spPr>
        <p:txBody>
          <a:bodyPr>
            <a:noAutofit/>
          </a:bodyPr>
          <a:lstStyle/>
          <a:p>
            <a:endParaRPr lang="lt-LT" sz="1400" b="0" dirty="0">
              <a:effectLst/>
              <a:latin typeface="Arial" panose="020B0604020202020204" pitchFamily="34" charset="0"/>
              <a:cs typeface="Arial" panose="020B0604020202020204" pitchFamily="34" charset="0"/>
            </a:endParaRPr>
          </a:p>
          <a:p>
            <a:r>
              <a:rPr lang="en-US" sz="1400" b="0" dirty="0">
                <a:effectLst/>
                <a:latin typeface="Arial" panose="020B0604020202020204" pitchFamily="34" charset="0"/>
                <a:cs typeface="Arial" panose="020B0604020202020204" pitchFamily="34" charset="0"/>
              </a:rPr>
              <a:t>3</a:t>
            </a:r>
            <a:r>
              <a:rPr lang="lt-LT" sz="1400" b="0" dirty="0">
                <a:effectLst/>
                <a:latin typeface="Arial" panose="020B0604020202020204" pitchFamily="34" charset="0"/>
                <a:cs typeface="Arial" panose="020B0604020202020204" pitchFamily="34" charset="0"/>
              </a:rPr>
              <a:t>. Pareiškėjo kolegialaus valdymo organo kompetencijų įvairovė</a:t>
            </a:r>
            <a:r>
              <a:rPr lang="en-US" altLang="lt-LT" sz="1400" b="0" dirty="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cs typeface="Arial" panose="020B0604020202020204" pitchFamily="34" charset="0"/>
            </a:endParaRPr>
          </a:p>
          <a:p>
            <a:endParaRPr lang="lt-LT" sz="1400" dirty="0">
              <a:latin typeface="Arial" panose="020B0604020202020204" pitchFamily="34" charset="0"/>
              <a:cs typeface="Arial" panose="020B0604020202020204" pitchFamily="34" charset="0"/>
            </a:endParaRPr>
          </a:p>
          <a:p>
            <a:pPr algn="just"/>
            <a:r>
              <a:rPr lang="lt-LT" sz="1400" b="0" dirty="0">
                <a:effectLst/>
                <a:latin typeface="Arial" panose="020B0604020202020204" pitchFamily="34" charset="0"/>
                <a:cs typeface="Arial" panose="020B0604020202020204" pitchFamily="34" charset="0"/>
              </a:rPr>
              <a:t>Suteikiami </a:t>
            </a:r>
            <a:r>
              <a:rPr lang="en-US" altLang="lt-LT" sz="1400" b="0" dirty="0">
                <a:effectLst/>
                <a:latin typeface="Arial" panose="020B0604020202020204" pitchFamily="34" charset="0"/>
                <a:cs typeface="Arial" panose="020B0604020202020204" pitchFamily="34" charset="0"/>
              </a:rPr>
              <a:t>10</a:t>
            </a:r>
            <a:r>
              <a:rPr lang="lt-LT" sz="1400" b="0" dirty="0">
                <a:effectLst/>
                <a:latin typeface="Arial" panose="020B0604020202020204" pitchFamily="34" charset="0"/>
                <a:cs typeface="Arial" panose="020B0604020202020204" pitchFamily="34" charset="0"/>
              </a:rPr>
              <a:t> prioritetiniai balai, jei pareiškėjo kolegialaus valdymo organe yra narių, turinčių mokslo ar ekspertinių žinių šiose srityse: mėlynosios ekonomikos ir / arba ES žaliojo kurso įgyvendinimo, išmanių teritorijų vystymo arba pareiškėjas sudaręs patariamąją novatorių darbo grupę, pasitelkdamas mokslo ar ekspertinių mėlynosios ekonomikos ir/arba ES žaliojo kurso žinių, išmanių teritorijų vystymo ekspertus, arba turi sudarytą bendradarbiavimo, partnerystės sutartį su mokslo įstaigomis (vertinama pagal konkretaus asmens mokslo studijų diplomą, profesinę patirtį konkrečioje srityje (įvardijant), mokslinius, tiriamuosius darbus (pateikiant aktualias nuorodas, kurias sekant galima susipažinti su jų turiniu). Tas pats ekspertas gali dalyvauti tik vienos ŽVVG veikloje.</a:t>
            </a:r>
            <a:endParaRPr lang="lt-LT" sz="1400" b="0" dirty="0">
              <a:effectLst/>
              <a:latin typeface="Arial" panose="020B0604020202020204" pitchFamily="34" charset="0"/>
              <a:ea typeface="Times New Roman" panose="02020603050405020304" pitchFamily="18" charset="0"/>
              <a:cs typeface="Arial" panose="020B0604020202020204" pitchFamily="34" charset="0"/>
            </a:endParaRPr>
          </a:p>
          <a:p>
            <a:endParaRPr lang="lt-LT" sz="1400" dirty="0"/>
          </a:p>
        </p:txBody>
      </p:sp>
      <p:pic>
        <p:nvPicPr>
          <p:cNvPr id="4" name="Paveikslėlis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444208" y="4083685"/>
            <a:ext cx="864097" cy="86409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1907838" y="1196798"/>
            <a:ext cx="6000792" cy="706755"/>
          </a:xfrm>
          <a:prstGeom prst="rect">
            <a:avLst/>
          </a:prstGeom>
          <a:noFill/>
        </p:spPr>
        <p:txBody>
          <a:bodyPr wrap="square" rtlCol="0">
            <a:spAutoFit/>
          </a:bodyPr>
          <a:lstStyle/>
          <a:p>
            <a:r>
              <a:rPr lang="lt-LT" sz="2000" dirty="0">
                <a:latin typeface="Arial" panose="020B0604020202020204" pitchFamily="34" charset="0"/>
                <a:cs typeface="Arial" panose="020B0604020202020204" pitchFamily="34" charset="0"/>
                <a:sym typeface="+mn-ea"/>
              </a:rPr>
              <a:t>Priemonės VPS rengimas ir VPS įgyvendinimas</a:t>
            </a:r>
            <a:endParaRPr lang="lt-LT" sz="2000" dirty="0">
              <a:latin typeface="Arial" panose="020B0604020202020204" pitchFamily="34" charset="0"/>
              <a:cs typeface="Arial" panose="020B0604020202020204" pitchFamily="34" charset="0"/>
            </a:endParaRPr>
          </a:p>
          <a:p>
            <a:endParaRPr lang="lt-LT" sz="2000" b="1" dirty="0">
              <a:solidFill>
                <a:srgbClr val="8EC543"/>
              </a:solidFill>
              <a:latin typeface="Arial" panose="020B0604020202020204" pitchFamily="34" charset="0"/>
              <a:cs typeface="Arial" panose="020B0604020202020204" pitchFamily="34" charset="0"/>
            </a:endParaRPr>
          </a:p>
        </p:txBody>
      </p:sp>
      <p:sp>
        <p:nvSpPr>
          <p:cNvPr id="10" name="TextBox 9"/>
          <p:cNvSpPr txBox="1"/>
          <p:nvPr/>
        </p:nvSpPr>
        <p:spPr>
          <a:xfrm>
            <a:off x="1663700" y="2211705"/>
            <a:ext cx="6531610" cy="2030095"/>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sym typeface="+mn-ea"/>
              </a:rPr>
              <a:t>VPS rengimui </a:t>
            </a:r>
            <a:r>
              <a:rPr lang="lt-LT" sz="1400" dirty="0">
                <a:latin typeface="Arial" panose="020B0604020202020204" pitchFamily="34" charset="0"/>
                <a:cs typeface="Arial" panose="020B0604020202020204" pitchFamily="34" charset="0"/>
              </a:rPr>
              <a:t>skirta paramos suma 220 000 Eur </a:t>
            </a:r>
            <a:r>
              <a:rPr lang="en-US" altLang="lt-LT" sz="1400" dirty="0">
                <a:latin typeface="Arial" panose="020B0604020202020204" pitchFamily="34" charset="0"/>
                <a:cs typeface="Arial" panose="020B0604020202020204" pitchFamily="34" charset="0"/>
              </a:rPr>
              <a:t>(</a:t>
            </a:r>
            <a:r>
              <a:rPr lang="lt-LT" sz="1400" dirty="0">
                <a:latin typeface="Arial" panose="020B0604020202020204" pitchFamily="34" charset="0"/>
                <a:cs typeface="Arial" panose="020B0604020202020204" pitchFamily="34" charset="0"/>
              </a:rPr>
              <a:t>iš jų EJRŽAF 154 000 Eur</a:t>
            </a:r>
            <a:r>
              <a:rPr lang="en-US" altLang="lt-LT" sz="1400" dirty="0">
                <a:latin typeface="Arial" panose="020B0604020202020204" pitchFamily="34" charset="0"/>
                <a:cs typeface="Arial" panose="020B0604020202020204" pitchFamily="34" charset="0"/>
              </a:rPr>
              <a:t>);</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sym typeface="+mn-ea"/>
            </a:endParaRPr>
          </a:p>
          <a:p>
            <a:pPr algn="just"/>
            <a:r>
              <a:rPr lang="lt-LT" sz="1400" dirty="0">
                <a:latin typeface="Arial" panose="020B0604020202020204" pitchFamily="34" charset="0"/>
                <a:cs typeface="Arial" panose="020B0604020202020204" pitchFamily="34" charset="0"/>
                <a:sym typeface="+mn-ea"/>
              </a:rPr>
              <a:t>VPS įgyvendinimui skirta -</a:t>
            </a:r>
            <a:r>
              <a:rPr lang="lt-LT" sz="1400" dirty="0">
                <a:latin typeface="Arial" panose="020B0604020202020204" pitchFamily="34" charset="0"/>
                <a:cs typeface="Arial" panose="020B0604020202020204" pitchFamily="34" charset="0"/>
              </a:rPr>
              <a:t>  12 900 000 Eur </a:t>
            </a:r>
            <a:r>
              <a:rPr lang="en-US" altLang="lt-LT" sz="1400" dirty="0">
                <a:latin typeface="Arial" panose="020B0604020202020204" pitchFamily="34" charset="0"/>
                <a:cs typeface="Arial" panose="020B0604020202020204" pitchFamily="34" charset="0"/>
              </a:rPr>
              <a:t>(</a:t>
            </a:r>
            <a:r>
              <a:rPr lang="lt-LT" sz="1400" dirty="0">
                <a:latin typeface="Arial" panose="020B0604020202020204" pitchFamily="34" charset="0"/>
                <a:cs typeface="Arial" panose="020B0604020202020204" pitchFamily="34" charset="0"/>
              </a:rPr>
              <a:t>iš jų EJRŽAF 9 030 000 Eur</a:t>
            </a:r>
            <a:r>
              <a:rPr lang="en-US" altLang="lt-LT" sz="1400" dirty="0">
                <a:latin typeface="Arial" panose="020B0604020202020204" pitchFamily="34" charset="0"/>
                <a:cs typeface="Arial" panose="020B0604020202020204" pitchFamily="34" charset="0"/>
              </a:rPr>
              <a:t>);</a:t>
            </a:r>
            <a:r>
              <a:rPr lang="lt-LT" sz="1400" dirty="0">
                <a:latin typeface="Arial" panose="020B0604020202020204" pitchFamily="34" charset="0"/>
                <a:cs typeface="Arial" panose="020B0604020202020204" pitchFamily="34" charset="0"/>
              </a:rPr>
              <a:t> </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dirty="0">
                <a:latin typeface="Arial" panose="020B0604020202020204" pitchFamily="34" charset="0"/>
                <a:cs typeface="Arial" panose="020B0604020202020204" pitchFamily="34" charset="0"/>
              </a:rPr>
              <a:t>Programos 3.1. konkretus tikslas „Sudaryti sąlygas darniai mėlynajai ekonomikai pakrančių, salų bei sausumos teritorijose, skatinti žvejybos bei akvakultūros bendruomenių tvarų vystymąsi“</a:t>
            </a:r>
            <a:r>
              <a:rPr lang="en-US" altLang="lt-LT" sz="1400" dirty="0">
                <a:latin typeface="Arial" panose="020B0604020202020204" pitchFamily="34" charset="0"/>
                <a:cs typeface="Arial" panose="020B0604020202020204" pitchFamily="34" charset="0"/>
              </a:rPr>
              <a:t>.</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273742" y="2285998"/>
            <a:ext cx="1390051" cy="1670060"/>
          </a:xfrm>
          <a:prstGeom prst="rect">
            <a:avLst/>
          </a:prstGeom>
          <a:noFill/>
        </p:spPr>
      </p:pic>
      <p:sp>
        <p:nvSpPr>
          <p:cNvPr id="17" name="TextBox 16"/>
          <p:cNvSpPr txBox="1"/>
          <p:nvPr/>
        </p:nvSpPr>
        <p:spPr>
          <a:xfrm>
            <a:off x="428596" y="2824465"/>
            <a:ext cx="1071570" cy="460375"/>
          </a:xfrm>
          <a:prstGeom prst="rect">
            <a:avLst/>
          </a:prstGeom>
          <a:noFill/>
        </p:spPr>
        <p:txBody>
          <a:bodyPr wrap="square" rtlCol="0">
            <a:spAutoFit/>
          </a:bodyPr>
          <a:lstStyle/>
          <a:p>
            <a:pPr algn="ctr"/>
            <a:r>
              <a:rPr lang="lt-LT" sz="1200" b="1" dirty="0">
                <a:solidFill>
                  <a:srgbClr val="8EC543"/>
                </a:solidFill>
                <a:latin typeface="Arial" panose="020B0604020202020204" pitchFamily="34" charset="0"/>
                <a:cs typeface="Arial" panose="020B0604020202020204" pitchFamily="34" charset="0"/>
              </a:rPr>
              <a:t>Paramos suma</a:t>
            </a:r>
            <a:endParaRPr lang="en-GB"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32361" y="3579274"/>
            <a:ext cx="864097" cy="864097"/>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kumimoji="0" 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Priemon</a:t>
            </a:r>
            <a:r>
              <a:rPr kumimoji="0" lang="lt-LT" alt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ės</a:t>
            </a:r>
            <a:r>
              <a:rPr kumimoji="0" 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VPS rengimas </a:t>
            </a:r>
            <a:r>
              <a:rPr kumimoji="0" lang="lt-LT" alt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paramos dydžio nustatymas</a:t>
            </a:r>
            <a:endParaRPr kumimoji="0" lang="lt-LT" altLang="pt-BR" sz="18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3" name="Turinio vietos rezervavimo ženklas 2"/>
          <p:cNvSpPr>
            <a:spLocks noGrp="1"/>
          </p:cNvSpPr>
          <p:nvPr>
            <p:ph idx="1"/>
          </p:nvPr>
        </p:nvSpPr>
        <p:spPr>
          <a:xfrm>
            <a:off x="508001" y="1635646"/>
            <a:ext cx="6447501" cy="2910580"/>
          </a:xfrm>
        </p:spPr>
        <p:txBody>
          <a:bodyPr/>
          <a:lstStyle/>
          <a:p>
            <a:endParaRPr lang="lt-LT" sz="1200" b="0" dirty="0">
              <a:effectLst/>
              <a:latin typeface="Arial" panose="020B0604020202020204" pitchFamily="34" charset="0"/>
              <a:cs typeface="Arial" panose="020B0604020202020204" pitchFamily="34" charset="0"/>
            </a:endParaRPr>
          </a:p>
          <a:p>
            <a:endParaRPr lang="lt-LT" sz="1200" dirty="0">
              <a:latin typeface="Arial" panose="020B0604020202020204" pitchFamily="34" charset="0"/>
              <a:cs typeface="Arial" panose="020B0604020202020204" pitchFamily="34" charset="0"/>
            </a:endParaRPr>
          </a:p>
          <a:p>
            <a:endParaRPr lang="lt-LT" dirty="0"/>
          </a:p>
        </p:txBody>
      </p:sp>
      <p:pic>
        <p:nvPicPr>
          <p:cNvPr id="4" name="Paveikslėlis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443707" y="4011625"/>
            <a:ext cx="864097" cy="864097"/>
          </a:xfrm>
          <a:prstGeom prst="rect">
            <a:avLst/>
          </a:prstGeom>
        </p:spPr>
      </p:pic>
      <p:sp>
        <p:nvSpPr>
          <p:cNvPr id="5" name="Text Box 4"/>
          <p:cNvSpPr txBox="1"/>
          <p:nvPr/>
        </p:nvSpPr>
        <p:spPr>
          <a:xfrm>
            <a:off x="395605" y="1275080"/>
            <a:ext cx="6889115" cy="3415030"/>
          </a:xfrm>
          <a:prstGeom prst="rect">
            <a:avLst/>
          </a:prstGeom>
          <a:noFill/>
        </p:spPr>
        <p:txBody>
          <a:bodyPr wrap="square" rtlCol="0" anchor="t">
            <a:spAutoFit/>
          </a:bodyPr>
          <a:lstStyle/>
          <a:p>
            <a:pPr algn="just"/>
            <a:r>
              <a:rPr lang="lt-LT" altLang="en-US"/>
              <a:t>  </a:t>
            </a:r>
            <a:r>
              <a:rPr lang="en-US"/>
              <a:t>Paramos dydis VPS 2023–2027 m. parengimui apskaičiuotas vadovaujantis Vietos plėtros strategijos parengimo fiksuotųjų sumų (fiksuotas sumos įkainis) nustatymo tyrimu: </a:t>
            </a:r>
            <a:endParaRPr lang="en-US"/>
          </a:p>
          <a:p>
            <a:pPr algn="just"/>
            <a:endParaRPr lang="en-US"/>
          </a:p>
          <a:p>
            <a:pPr algn="ctr"/>
            <a:r>
              <a:rPr lang="en-US"/>
              <a:t>13567,41 Eur be PVM;</a:t>
            </a:r>
            <a:endParaRPr lang="en-US"/>
          </a:p>
          <a:p>
            <a:pPr algn="ctr"/>
            <a:r>
              <a:rPr lang="en-US"/>
              <a:t>14524.99 Eur su PVM.</a:t>
            </a:r>
            <a:endParaRPr lang="en-US"/>
          </a:p>
          <a:p>
            <a:pPr algn="just"/>
            <a:r>
              <a:rPr lang="lt-LT" altLang="en-US"/>
              <a:t>  </a:t>
            </a:r>
            <a:endParaRPr lang="lt-LT" altLang="en-US"/>
          </a:p>
          <a:p>
            <a:pPr algn="just"/>
            <a:r>
              <a:rPr lang="lt-LT" altLang="en-US"/>
              <a:t> VPS parengiamosios paramos dydis yra tinkamas apmokėti jei parengta VPS, kokybės vertinamo paramai VPS įgyvendinimui gauti metu surenka ne mažiau kaip 40 atrankos (kokybės) balų.</a:t>
            </a:r>
            <a:endParaRPr lang="lt-LT" altLang="en-US"/>
          </a:p>
          <a:p>
            <a:pPr algn="just"/>
            <a:endParaRPr lang="lt-LT" altLang="en-US"/>
          </a:p>
          <a:p>
            <a:pPr algn="just"/>
            <a:r>
              <a:rPr lang="lt-LT" altLang="en-US"/>
              <a:t> Galimas didžiausias avanso dydis – iki 100 proc. fiksuotos sumos.</a:t>
            </a:r>
            <a:endParaRPr lang="lt-LT"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709930"/>
            <a:ext cx="6447790" cy="737870"/>
          </a:xfrm>
        </p:spPr>
        <p:txBody>
          <a:bodyPr/>
          <a:lstStyle/>
          <a:p>
            <a:pPr algn="ctr"/>
            <a:r>
              <a:rPr lang="en-US" sz="1600" b="1">
                <a:solidFill>
                  <a:schemeClr val="tx1"/>
                </a:solidFill>
                <a:latin typeface="Arial" panose="020B0604020202020204" pitchFamily="34" charset="0"/>
                <a:cs typeface="Arial" panose="020B0604020202020204" pitchFamily="34" charset="0"/>
                <a:sym typeface="+mn-ea"/>
              </a:rPr>
              <a:t>Projektų įgyvendinimo išlaidų tinkamumo laikotarpis</a:t>
            </a:r>
            <a:endParaRPr lang="en-US" sz="1600" b="1">
              <a:solidFill>
                <a:schemeClr val="tx1"/>
              </a:solidFill>
              <a:latin typeface="Arial" panose="020B0604020202020204" pitchFamily="34" charset="0"/>
              <a:cs typeface="Arial" panose="020B0604020202020204" pitchFamily="34" charset="0"/>
              <a:sym typeface="+mn-ea"/>
            </a:endParaRPr>
          </a:p>
        </p:txBody>
      </p:sp>
      <p:sp>
        <p:nvSpPr>
          <p:cNvPr id="3" name="Content Placeholder 2"/>
          <p:cNvSpPr>
            <a:spLocks noGrp="1"/>
          </p:cNvSpPr>
          <p:nvPr>
            <p:ph idx="1"/>
          </p:nvPr>
        </p:nvSpPr>
        <p:spPr/>
        <p:txBody>
          <a:bodyPr/>
          <a:lstStyle/>
          <a:p>
            <a:endParaRPr lang="en-US"/>
          </a:p>
          <a:p>
            <a:r>
              <a:rPr lang="en-US"/>
              <a:t> </a:t>
            </a:r>
            <a:r>
              <a:rPr lang="lt-LT" altLang="en-US"/>
              <a:t>P</a:t>
            </a:r>
            <a:r>
              <a:rPr lang="en-US"/>
              <a:t>riemon</a:t>
            </a:r>
            <a:r>
              <a:rPr lang="lt-LT" altLang="en-US"/>
              <a:t>ės</a:t>
            </a:r>
            <a:r>
              <a:rPr lang="en-US"/>
              <a:t> „Vietos plėtros strategijų rengimas“ – nuo 2023 m. sausio 1 d. iki 2023 m. spalio 31 d.;</a:t>
            </a:r>
            <a:endParaRPr lang="en-US"/>
          </a:p>
          <a:p>
            <a:endParaRPr lang="en-US"/>
          </a:p>
          <a:p>
            <a:r>
              <a:rPr lang="en-US"/>
              <a:t> </a:t>
            </a:r>
            <a:r>
              <a:rPr lang="lt-LT" altLang="en-US"/>
              <a:t>P</a:t>
            </a:r>
            <a:r>
              <a:rPr lang="en-US"/>
              <a:t>riemon</a:t>
            </a:r>
            <a:r>
              <a:rPr lang="lt-LT" altLang="en-US"/>
              <a:t>ės</a:t>
            </a:r>
            <a:r>
              <a:rPr lang="en-US"/>
              <a:t> „Vietos plėtros strategijų įgyvendinimas – nuo 2023 m. sausio 1 d. iki 2029 m. spalio 31 d.</a:t>
            </a:r>
            <a:endParaRPr lang="en-US"/>
          </a:p>
        </p:txBody>
      </p:sp>
      <p:pic>
        <p:nvPicPr>
          <p:cNvPr id="4" name="Paveikslėlis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092280" y="3507854"/>
            <a:ext cx="864097" cy="86409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08001" y="457200"/>
            <a:ext cx="6447501" cy="458366"/>
          </a:xfrm>
        </p:spPr>
        <p:txBody>
          <a:bodyPr>
            <a:normAutofit/>
          </a:bodyPr>
          <a:lstStyle/>
          <a:p>
            <a:pPr algn="ctr"/>
            <a:r>
              <a:rPr lang="lt-LT" sz="1400" b="1" dirty="0">
                <a:solidFill>
                  <a:schemeClr val="tx1"/>
                </a:solidFill>
                <a:latin typeface="Arial" panose="020B0604020202020204" pitchFamily="34" charset="0"/>
                <a:cs typeface="Arial" panose="020B0604020202020204" pitchFamily="34" charset="0"/>
              </a:rPr>
              <a:t>Siektini rodikliai</a:t>
            </a:r>
            <a:endParaRPr lang="lt-LT" sz="1400" b="1" dirty="0">
              <a:solidFill>
                <a:schemeClr val="tx1"/>
              </a:solidFill>
              <a:latin typeface="Arial" panose="020B0604020202020204" pitchFamily="34" charset="0"/>
              <a:cs typeface="Arial" panose="020B0604020202020204" pitchFamily="34" charset="0"/>
            </a:endParaRPr>
          </a:p>
        </p:txBody>
      </p:sp>
      <p:sp>
        <p:nvSpPr>
          <p:cNvPr id="3" name="Turinio vietos rezervavimo ženklas 2"/>
          <p:cNvSpPr>
            <a:spLocks noGrp="1"/>
          </p:cNvSpPr>
          <p:nvPr>
            <p:ph idx="1"/>
          </p:nvPr>
        </p:nvSpPr>
        <p:spPr>
          <a:xfrm>
            <a:off x="508001" y="915566"/>
            <a:ext cx="6728295" cy="3615456"/>
          </a:xfrm>
        </p:spPr>
        <p:txBody>
          <a:bodyPr>
            <a:normAutofit fontScale="62500" lnSpcReduction="20000"/>
          </a:bodyPr>
          <a:lstStyle/>
          <a:p>
            <a:r>
              <a:rPr lang="lt-LT" sz="1400" b="1" dirty="0"/>
              <a:t>Parengiamosios paramos </a:t>
            </a:r>
            <a:r>
              <a:rPr lang="lt-LT" dirty="0"/>
              <a:t>siektinas rodiklis (CR 13) Suinteresuotųjų subjektų bendradarbiavimo veikla (bendradarbiavimo veiklos rezultatas - parengta VPS)</a:t>
            </a:r>
            <a:endParaRPr lang="lt-LT" dirty="0"/>
          </a:p>
          <a:p>
            <a:r>
              <a:rPr lang="lt-LT" dirty="0"/>
              <a:t>Įvertinus teritorijų, kuriose galėtų susiformuoti žuvininkystės regionai su atskiromis vietos plėtros strategijomis, atrankos kriterijus, vertinama, kad galėtų būti įgyvendinamos apie 10-12 VPS (vidurkis – 11 VPS).</a:t>
            </a:r>
            <a:endParaRPr lang="lt-LT" dirty="0"/>
          </a:p>
          <a:p>
            <a:r>
              <a:rPr lang="lt-LT" sz="1400" b="1" dirty="0"/>
              <a:t>VPS įgyvendinimo</a:t>
            </a:r>
            <a:r>
              <a:rPr lang="lt-LT" sz="1400" dirty="0"/>
              <a:t> </a:t>
            </a:r>
            <a:r>
              <a:rPr lang="lt-LT" dirty="0"/>
              <a:t>siektini rodikliai:</a:t>
            </a:r>
            <a:endParaRPr lang="lt-LT" dirty="0"/>
          </a:p>
          <a:p>
            <a:r>
              <a:rPr lang="lt-LT" dirty="0"/>
              <a:t>CR 03 	Sukurtos įmonės (subjektų skaičius)	10</a:t>
            </a:r>
            <a:endParaRPr lang="lt-LT" dirty="0"/>
          </a:p>
          <a:p>
            <a:r>
              <a:rPr lang="lt-LT" dirty="0"/>
              <a:t>CR 06	Sukurtos darbo vietos (asmenų skaičius)	10</a:t>
            </a:r>
            <a:endParaRPr lang="lt-LT" dirty="0"/>
          </a:p>
          <a:p>
            <a:r>
              <a:rPr lang="lt-LT" dirty="0"/>
              <a:t>CR 07	Išsaugotos darbo vietos (asmenų skaičius)	14</a:t>
            </a:r>
            <a:endParaRPr lang="lt-LT" dirty="0"/>
          </a:p>
          <a:p>
            <a:r>
              <a:rPr lang="lt-LT" dirty="0"/>
              <a:t>CR 08	Naudą gaunantys asmenys (asmenų skaičius)	75</a:t>
            </a:r>
            <a:endParaRPr lang="lt-LT" dirty="0"/>
          </a:p>
          <a:p>
            <a:r>
              <a:rPr lang="lt-LT" dirty="0"/>
              <a:t>CR 10	Veiksmai, kuriais prisidedama prie geros aplinkos būklės, įskaitant gamtos atkūrimą, išsaugojimą, ekosistemų apsaugą, biologinę įvairovę, gyvūnų sveikatą ir gerovę (veiksmų skaičius)	11</a:t>
            </a:r>
            <a:endParaRPr lang="lt-LT" dirty="0"/>
          </a:p>
          <a:p>
            <a:r>
              <a:rPr lang="lt-LT" dirty="0"/>
              <a:t>CR 11	Socialinį tvarumą didinantys subjektai (subjektų skaičius)	48</a:t>
            </a:r>
            <a:endParaRPr lang="lt-LT" dirty="0"/>
          </a:p>
          <a:p>
            <a:r>
              <a:rPr lang="lt-LT" dirty="0"/>
              <a:t>CR 13 	Suinteresuotųjų subjektų bendradarbiavimo veikla (veiksmų skaičius)	30</a:t>
            </a:r>
            <a:endParaRPr lang="lt-LT" dirty="0"/>
          </a:p>
          <a:p>
            <a:r>
              <a:rPr lang="lt-LT" dirty="0"/>
              <a:t>CR 14 	Inovacijos, kurioms sudarytos sąlygos (naujų produktų, paslaugų, procesų, verslo modelių ar metodų skaičius), vnt.	25</a:t>
            </a:r>
            <a:endParaRPr lang="lt-LT" dirty="0"/>
          </a:p>
          <a:p>
            <a:r>
              <a:rPr lang="lt-LT" dirty="0"/>
              <a:t>CR 16	Subjektai, kurie gauna naudos iš skatinimo ir informavimo veiklos (subjektų skaičius)	35</a:t>
            </a:r>
            <a:endParaRPr lang="lt-LT" dirty="0"/>
          </a:p>
          <a:p>
            <a:r>
              <a:rPr lang="lt-LT" dirty="0"/>
              <a:t>CR 17 	Subjektai, didinantys išteklių naudojimo efektyvumą gamybos ir (arba) perdirbimo veikloje (subjektų skaičius)	20</a:t>
            </a:r>
            <a:endParaRPr lang="lt-LT" dirty="0"/>
          </a:p>
          <a:p>
            <a:r>
              <a:rPr lang="lt-LT" dirty="0"/>
              <a:t>CR 19	Veiksmai, kuriais siekiama gerinti valdymo gebėjimus (veiksmų skaičius), vnt.	110</a:t>
            </a:r>
            <a:endParaRPr lang="lt-LT" dirty="0"/>
          </a:p>
          <a:p>
            <a:r>
              <a:rPr lang="lt-LT" dirty="0"/>
              <a:t>CR 21	Pateikti duomenų rinkiniai ir suteiktos konsultacijos (skaičius)	4</a:t>
            </a:r>
            <a:endParaRPr lang="lt-LT" dirty="0"/>
          </a:p>
          <a:p>
            <a:endParaRPr lang="lt-LT" dirty="0"/>
          </a:p>
        </p:txBody>
      </p:sp>
      <p:pic>
        <p:nvPicPr>
          <p:cNvPr id="4" name="Paveikslėlis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876256" y="3723878"/>
            <a:ext cx="864097" cy="864097"/>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508001" y="195486"/>
            <a:ext cx="6447501" cy="386358"/>
          </a:xfrm>
        </p:spPr>
        <p:txBody>
          <a:bodyPr>
            <a:normAutofit/>
          </a:bodyPr>
          <a:lstStyle/>
          <a:p>
            <a:pPr algn="ctr"/>
            <a:r>
              <a:rPr lang="lt-LT" sz="1600" b="1" dirty="0">
                <a:solidFill>
                  <a:schemeClr val="tx1"/>
                </a:solidFill>
                <a:latin typeface="Arial" panose="020B0604020202020204" pitchFamily="34" charset="0"/>
                <a:cs typeface="Arial" panose="020B0604020202020204" pitchFamily="34" charset="0"/>
              </a:rPr>
              <a:t>Siektini rodikliai</a:t>
            </a:r>
            <a:endParaRPr lang="lt-LT" sz="1600" b="1" dirty="0">
              <a:solidFill>
                <a:schemeClr val="tx1"/>
              </a:solidFill>
              <a:latin typeface="Arial" panose="020B0604020202020204" pitchFamily="34" charset="0"/>
              <a:cs typeface="Arial" panose="020B0604020202020204" pitchFamily="34" charset="0"/>
            </a:endParaRPr>
          </a:p>
        </p:txBody>
      </p:sp>
      <p:graphicFrame>
        <p:nvGraphicFramePr>
          <p:cNvPr id="4" name="Turinio vietos rezervavimo ženklas 3"/>
          <p:cNvGraphicFramePr>
            <a:graphicFrameLocks noGrp="1"/>
          </p:cNvGraphicFramePr>
          <p:nvPr>
            <p:ph idx="1"/>
          </p:nvPr>
        </p:nvGraphicFramePr>
        <p:xfrm>
          <a:off x="492477" y="581844"/>
          <a:ext cx="6959843" cy="4509130"/>
        </p:xfrm>
        <a:graphic>
          <a:graphicData uri="http://schemas.openxmlformats.org/drawingml/2006/table">
            <a:tbl>
              <a:tblPr/>
              <a:tblGrid>
                <a:gridCol w="6959843"/>
              </a:tblGrid>
              <a:tr h="4509130">
                <a:tc>
                  <a:txBody>
                    <a:bodyPr/>
                    <a:lstStyle/>
                    <a:p>
                      <a:pPr algn="l" fontAlgn="ctr"/>
                      <a:r>
                        <a:rPr lang="lt-LT" sz="1200" b="0" i="0" u="none" strike="noStrike" dirty="0">
                          <a:solidFill>
                            <a:srgbClr val="000000"/>
                          </a:solidFill>
                          <a:effectLst/>
                          <a:latin typeface="Arial" panose="020B0604020202020204" pitchFamily="34" charset="0"/>
                          <a:cs typeface="Arial" panose="020B0604020202020204" pitchFamily="34" charset="0"/>
                        </a:rPr>
                        <a:t>   </a:t>
                      </a:r>
                      <a:r>
                        <a:rPr lang="lt-LT" sz="1100" b="0" i="0" u="none" strike="noStrike" dirty="0">
                          <a:solidFill>
                            <a:srgbClr val="000000"/>
                          </a:solidFill>
                          <a:effectLst/>
                          <a:latin typeface="Arial" panose="020B0604020202020204" pitchFamily="34" charset="0"/>
                          <a:cs typeface="Arial" panose="020B0604020202020204" pitchFamily="34" charset="0"/>
                        </a:rPr>
                        <a:t>Įvertinus 2014-2020 m. laikotarpio patirtį daroma prielaida, kad apie:</a:t>
                      </a:r>
                      <a:endParaRPr lang="lt-LT" sz="1100" b="0" i="0" u="none" strike="noStrike" dirty="0">
                        <a:solidFill>
                          <a:srgbClr val="000000"/>
                        </a:solidFill>
                        <a:effectLst/>
                        <a:latin typeface="Arial" panose="020B0604020202020204" pitchFamily="34" charset="0"/>
                        <a:cs typeface="Arial" panose="020B0604020202020204" pitchFamily="34" charset="0"/>
                      </a:endParaRPr>
                    </a:p>
                    <a:p>
                      <a:pPr algn="l" fontAlgn="ctr"/>
                      <a:r>
                        <a:rPr lang="lt-LT" sz="1100" b="0" i="0" u="none" strike="noStrike" dirty="0">
                          <a:solidFill>
                            <a:srgbClr val="000000"/>
                          </a:solidFill>
                          <a:effectLst/>
                          <a:latin typeface="Arial" panose="020B0604020202020204" pitchFamily="34" charset="0"/>
                          <a:cs typeface="Arial" panose="020B0604020202020204" pitchFamily="34" charset="0"/>
                        </a:rPr>
                        <a:t> </a:t>
                      </a:r>
                      <a:endParaRPr lang="lt-LT" sz="1100" b="0" i="0" u="none" strike="noStrike" dirty="0">
                        <a:solidFill>
                          <a:srgbClr val="000000"/>
                        </a:solidFill>
                        <a:effectLst/>
                        <a:latin typeface="Arial" panose="020B0604020202020204" pitchFamily="34" charset="0"/>
                        <a:cs typeface="Arial" panose="020B0604020202020204" pitchFamily="34" charset="0"/>
                      </a:endParaRPr>
                    </a:p>
                    <a:p>
                      <a:pPr algn="l" fontAlgn="ctr"/>
                      <a:r>
                        <a:rPr lang="lt-LT" sz="1100" b="0" i="0" u="none" strike="noStrike" dirty="0">
                          <a:solidFill>
                            <a:srgbClr val="000000"/>
                          </a:solidFill>
                          <a:effectLst/>
                          <a:latin typeface="Arial" panose="020B0604020202020204" pitchFamily="34" charset="0"/>
                          <a:cs typeface="Arial" panose="020B0604020202020204" pitchFamily="34" charset="0"/>
                        </a:rPr>
                        <a:t>    60 proc. projektų įgyvendins MVĮ (fiziniai ir juridiniai asmenys, nepriklausomai nuo teisinės formos, vykdantys ūkinę veiklą);</a:t>
                      </a:r>
                      <a:endParaRPr lang="lt-LT" sz="1100" b="0" i="0" u="none" strike="noStrike" dirty="0">
                        <a:solidFill>
                          <a:srgbClr val="000000"/>
                        </a:solidFill>
                        <a:effectLst/>
                        <a:latin typeface="Arial" panose="020B0604020202020204" pitchFamily="34" charset="0"/>
                        <a:cs typeface="Arial" panose="020B0604020202020204" pitchFamily="34" charset="0"/>
                      </a:endParaRPr>
                    </a:p>
                    <a:p>
                      <a:pPr algn="l" fontAlgn="ctr"/>
                      <a:r>
                        <a:rPr lang="lt-LT" sz="1100" b="0" i="0" u="none" strike="noStrike" dirty="0">
                          <a:solidFill>
                            <a:srgbClr val="000000"/>
                          </a:solidFill>
                          <a:effectLst/>
                          <a:latin typeface="Arial" panose="020B0604020202020204" pitchFamily="34" charset="0"/>
                          <a:cs typeface="Arial" panose="020B0604020202020204" pitchFamily="34" charset="0"/>
                        </a:rPr>
                        <a:t>    15 proc. vietos valdžios institucijos (VVI);</a:t>
                      </a:r>
                      <a:endParaRPr lang="lt-LT" sz="1100" b="0" i="0" u="none" strike="noStrike" dirty="0">
                        <a:solidFill>
                          <a:srgbClr val="000000"/>
                        </a:solidFill>
                        <a:effectLst/>
                        <a:latin typeface="Arial" panose="020B0604020202020204" pitchFamily="34" charset="0"/>
                        <a:cs typeface="Arial" panose="020B0604020202020204" pitchFamily="34" charset="0"/>
                      </a:endParaRPr>
                    </a:p>
                    <a:p>
                      <a:pPr algn="l" fontAlgn="ctr"/>
                      <a:r>
                        <a:rPr lang="lt-LT" sz="1100" b="0" i="0" u="none" strike="noStrike" dirty="0">
                          <a:solidFill>
                            <a:srgbClr val="000000"/>
                          </a:solidFill>
                          <a:effectLst/>
                          <a:latin typeface="Arial" panose="020B0604020202020204" pitchFamily="34" charset="0"/>
                          <a:cs typeface="Arial" panose="020B0604020202020204" pitchFamily="34" charset="0"/>
                        </a:rPr>
                        <a:t>    25 proc. NVO.</a:t>
                      </a:r>
                      <a:br>
                        <a:rPr lang="lt-LT" sz="1100" b="0" i="0" u="none" strike="noStrike" dirty="0">
                          <a:solidFill>
                            <a:srgbClr val="000000"/>
                          </a:solidFill>
                          <a:effectLst/>
                          <a:latin typeface="Arial" panose="020B0604020202020204" pitchFamily="34" charset="0"/>
                          <a:cs typeface="Arial" panose="020B0604020202020204" pitchFamily="34" charset="0"/>
                        </a:rPr>
                      </a:br>
                      <a:endParaRPr lang="lt-LT" sz="1100" b="0" i="0" u="none" strike="noStrike" dirty="0">
                        <a:solidFill>
                          <a:srgbClr val="000000"/>
                        </a:solidFill>
                        <a:effectLst/>
                        <a:latin typeface="Arial" panose="020B0604020202020204" pitchFamily="34" charset="0"/>
                        <a:cs typeface="Arial" panose="020B0604020202020204" pitchFamily="34" charset="0"/>
                      </a:endParaRPr>
                    </a:p>
                    <a:p>
                      <a:pPr algn="l" fontAlgn="ctr"/>
                      <a:r>
                        <a:rPr lang="lt-LT" sz="1100" b="0" i="0" u="none" strike="noStrike" dirty="0">
                          <a:solidFill>
                            <a:srgbClr val="000000"/>
                          </a:solidFill>
                          <a:effectLst/>
                          <a:latin typeface="Arial" panose="020B0604020202020204" pitchFamily="34" charset="0"/>
                          <a:cs typeface="Arial" panose="020B0604020202020204" pitchFamily="34" charset="0"/>
                        </a:rPr>
                        <a:t>   MVĮ įgyvendinami projektai daugiausiai prisidės prie šių rezultato rodiklių: CR 03, CR 06, CR 07, CR 11, CR 13, CR 14, CR 17;</a:t>
                      </a:r>
                      <a:br>
                        <a:rPr lang="lt-LT" sz="1100" b="0" i="0" u="none" strike="noStrike" dirty="0">
                          <a:solidFill>
                            <a:srgbClr val="000000"/>
                          </a:solidFill>
                          <a:effectLst/>
                          <a:latin typeface="Arial" panose="020B0604020202020204" pitchFamily="34" charset="0"/>
                          <a:cs typeface="Arial" panose="020B0604020202020204" pitchFamily="34" charset="0"/>
                        </a:rPr>
                      </a:br>
                      <a:endParaRPr lang="lt-LT" sz="1100" b="0" i="0" u="none" strike="noStrike" dirty="0">
                        <a:solidFill>
                          <a:srgbClr val="000000"/>
                        </a:solidFill>
                        <a:effectLst/>
                        <a:latin typeface="Arial" panose="020B0604020202020204" pitchFamily="34" charset="0"/>
                        <a:cs typeface="Arial" panose="020B0604020202020204" pitchFamily="34" charset="0"/>
                      </a:endParaRPr>
                    </a:p>
                    <a:p>
                      <a:pPr algn="l" fontAlgn="ctr"/>
                      <a:r>
                        <a:rPr lang="lt-LT" sz="1100" b="0" i="0" u="none" strike="noStrike" dirty="0">
                          <a:solidFill>
                            <a:srgbClr val="000000"/>
                          </a:solidFill>
                          <a:effectLst/>
                          <a:latin typeface="Arial" panose="020B0604020202020204" pitchFamily="34" charset="0"/>
                          <a:cs typeface="Arial" panose="020B0604020202020204" pitchFamily="34" charset="0"/>
                        </a:rPr>
                        <a:t>   NVO įgyvendinami projektai daugiausiai prisidės prie šių rezultato rodiklių: CR 08, CR 10, CR 11, CR 13, CR 14, CR 16, CR 21;</a:t>
                      </a:r>
                      <a:br>
                        <a:rPr lang="lt-LT" sz="1100" b="0" i="0" u="none" strike="noStrike" dirty="0">
                          <a:solidFill>
                            <a:srgbClr val="000000"/>
                          </a:solidFill>
                          <a:effectLst/>
                          <a:latin typeface="Arial" panose="020B0604020202020204" pitchFamily="34" charset="0"/>
                          <a:cs typeface="Arial" panose="020B0604020202020204" pitchFamily="34" charset="0"/>
                        </a:rPr>
                      </a:br>
                      <a:endParaRPr lang="lt-LT" sz="1100" b="0" i="0" u="none" strike="noStrike" dirty="0">
                        <a:solidFill>
                          <a:srgbClr val="000000"/>
                        </a:solidFill>
                        <a:effectLst/>
                        <a:latin typeface="Arial" panose="020B0604020202020204" pitchFamily="34" charset="0"/>
                        <a:cs typeface="Arial" panose="020B0604020202020204" pitchFamily="34" charset="0"/>
                      </a:endParaRPr>
                    </a:p>
                    <a:p>
                      <a:pPr algn="l" fontAlgn="ctr"/>
                      <a:r>
                        <a:rPr lang="lt-LT" sz="1100" b="0" i="0" u="none" strike="noStrike" dirty="0">
                          <a:solidFill>
                            <a:srgbClr val="000000"/>
                          </a:solidFill>
                          <a:effectLst/>
                          <a:latin typeface="Arial" panose="020B0604020202020204" pitchFamily="34" charset="0"/>
                          <a:cs typeface="Arial" panose="020B0604020202020204" pitchFamily="34" charset="0"/>
                        </a:rPr>
                        <a:t>   VVI  įgyvendinami projektai daugiausiai prisidės prie šių rezultato rodiklių: CR 10, CR 13, CR 11;</a:t>
                      </a:r>
                      <a:br>
                        <a:rPr lang="lt-LT" sz="1100" b="0" i="0" u="none" strike="noStrike" dirty="0">
                          <a:solidFill>
                            <a:srgbClr val="000000"/>
                          </a:solidFill>
                          <a:effectLst/>
                          <a:latin typeface="Arial" panose="020B0604020202020204" pitchFamily="34" charset="0"/>
                          <a:cs typeface="Arial" panose="020B0604020202020204" pitchFamily="34" charset="0"/>
                        </a:rPr>
                      </a:br>
                      <a:endParaRPr lang="lt-LT" sz="1100" b="0" i="0" u="none" strike="noStrike" dirty="0">
                        <a:solidFill>
                          <a:srgbClr val="000000"/>
                        </a:solidFill>
                        <a:effectLst/>
                        <a:latin typeface="Arial" panose="020B0604020202020204" pitchFamily="34" charset="0"/>
                        <a:cs typeface="Arial" panose="020B0604020202020204" pitchFamily="34" charset="0"/>
                      </a:endParaRPr>
                    </a:p>
                    <a:p>
                      <a:pPr algn="l" fontAlgn="ctr"/>
                      <a:r>
                        <a:rPr lang="lt-LT" sz="1100" b="0" i="0" u="none" strike="noStrike" dirty="0">
                          <a:solidFill>
                            <a:srgbClr val="000000"/>
                          </a:solidFill>
                          <a:effectLst/>
                          <a:latin typeface="Arial" panose="020B0604020202020204" pitchFamily="34" charset="0"/>
                          <a:cs typeface="Arial" panose="020B0604020202020204" pitchFamily="34" charset="0"/>
                        </a:rPr>
                        <a:t>   ŽVVG įgyvendindamos VPS daugiausiai prisidės apie CR 19 (bent 10 veiksmų per laikotarpį) ir CR13 (vidutiniškai po 1 bendradarbiavimo projektą kiekviena ŽVVG).</a:t>
                      </a:r>
                      <a:endParaRPr lang="lt-LT" sz="700" b="0" i="0" u="none" strike="noStrike" dirty="0">
                        <a:solidFill>
                          <a:srgbClr val="000000"/>
                        </a:solidFill>
                        <a:effectLst/>
                        <a:latin typeface="Calibri" panose="020F0502020204030204" charset="0"/>
                      </a:endParaRPr>
                    </a:p>
                  </a:txBody>
                  <a:tcPr marL="3450" marR="3450" marT="3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bl>
          </a:graphicData>
        </a:graphic>
      </p:graphicFrame>
      <p:pic>
        <p:nvPicPr>
          <p:cNvPr id="5" name="Paveikslėlis 4"/>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68344" y="2839234"/>
            <a:ext cx="864097" cy="864097"/>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a:sym typeface="+mn-ea"/>
              </a:rPr>
              <a:t>   </a:t>
            </a:r>
            <a:r>
              <a:rPr lang="en-US" sz="1780" b="1">
                <a:solidFill>
                  <a:schemeClr val="tx1"/>
                </a:solidFill>
                <a:latin typeface="Arial" panose="020B0604020202020204" pitchFamily="34" charset="0"/>
                <a:cs typeface="Arial" panose="020B0604020202020204" pitchFamily="34" charset="0"/>
                <a:sym typeface="+mn-ea"/>
              </a:rPr>
              <a:t>VPS administravimui išskirtos 3 tinkamų finansuoti išlaidų kategorijo</a:t>
            </a:r>
            <a:r>
              <a:rPr lang="lt-LT" altLang="en-US" sz="1780" b="1">
                <a:solidFill>
                  <a:schemeClr val="tx1"/>
                </a:solidFill>
                <a:latin typeface="Arial" panose="020B0604020202020204" pitchFamily="34" charset="0"/>
                <a:cs typeface="Arial" panose="020B0604020202020204" pitchFamily="34" charset="0"/>
                <a:sym typeface="+mn-ea"/>
              </a:rPr>
              <a:t>s</a:t>
            </a:r>
            <a:r>
              <a:rPr lang="en-US" sz="1780" b="1">
                <a:solidFill>
                  <a:schemeClr val="tx1"/>
                </a:solidFill>
                <a:latin typeface="Arial" panose="020B0604020202020204" pitchFamily="34" charset="0"/>
                <a:cs typeface="Arial" panose="020B0604020202020204" pitchFamily="34" charset="0"/>
                <a:sym typeface="+mn-ea"/>
              </a:rPr>
              <a:t> </a:t>
            </a:r>
            <a:br>
              <a:rPr lang="en-US"/>
            </a:br>
            <a:endParaRPr lang="en-US">
              <a:sym typeface="+mn-ea"/>
            </a:endParaRPr>
          </a:p>
        </p:txBody>
      </p:sp>
      <p:sp>
        <p:nvSpPr>
          <p:cNvPr id="3" name="Content Placeholder 2"/>
          <p:cNvSpPr>
            <a:spLocks noGrp="1"/>
          </p:cNvSpPr>
          <p:nvPr>
            <p:ph idx="1"/>
          </p:nvPr>
        </p:nvSpPr>
        <p:spPr/>
        <p:txBody>
          <a:bodyPr/>
          <a:lstStyle/>
          <a:p>
            <a:r>
              <a:rPr lang="en-US"/>
              <a:t>1. ŽVVG veiklos išlaidos (įskaitant dalyvavimo tinklaveikoje);</a:t>
            </a:r>
            <a:endParaRPr lang="en-US"/>
          </a:p>
          <a:p>
            <a:endParaRPr lang="en-US"/>
          </a:p>
          <a:p>
            <a:r>
              <a:rPr lang="en-US"/>
              <a:t>2. ŽVVG teritorinio bei tarptautinio bendradarbiavimo projektų išlaidos;</a:t>
            </a:r>
            <a:endParaRPr lang="en-US"/>
          </a:p>
          <a:p>
            <a:endParaRPr lang="en-US"/>
          </a:p>
          <a:p>
            <a:r>
              <a:rPr lang="en-US"/>
              <a:t>3. ŽVVG teritorijos gyventojų aktyvinimo išlaidos – joms turi būti skiriama ne mažiau kaip 25 proc. visos apskaičiuotos paramos sumos. </a:t>
            </a:r>
            <a:endParaRPr lang="en-US"/>
          </a:p>
        </p:txBody>
      </p:sp>
      <p:pic>
        <p:nvPicPr>
          <p:cNvPr id="5" name="Paveikslėlis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156052" y="3795090"/>
            <a:ext cx="864097" cy="864097"/>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457200"/>
            <a:ext cx="6447790" cy="607060"/>
          </a:xfrm>
        </p:spPr>
        <p:txBody>
          <a:bodyPr/>
          <a:lstStyle/>
          <a:p>
            <a:pPr algn="ctr"/>
            <a:r>
              <a:rPr lang="en-US" sz="1600" b="1">
                <a:solidFill>
                  <a:schemeClr val="tx1"/>
                </a:solidFill>
                <a:latin typeface="Arial" panose="020B0604020202020204" pitchFamily="34" charset="0"/>
                <a:cs typeface="Arial" panose="020B0604020202020204" pitchFamily="34" charset="0"/>
                <a:sym typeface="+mn-ea"/>
              </a:rPr>
              <a:t>Agentūra atlikusi VPS kokybės vertinimą</a:t>
            </a:r>
            <a:endParaRPr lang="en-US" sz="1600" b="1">
              <a:solidFill>
                <a:schemeClr val="tx1"/>
              </a:solidFill>
              <a:latin typeface="Arial" panose="020B0604020202020204" pitchFamily="34" charset="0"/>
              <a:cs typeface="Arial" panose="020B0604020202020204" pitchFamily="34" charset="0"/>
              <a:sym typeface="+mn-ea"/>
            </a:endParaRPr>
          </a:p>
        </p:txBody>
      </p:sp>
      <p:sp>
        <p:nvSpPr>
          <p:cNvPr id="3" name="Content Placeholder 2"/>
          <p:cNvSpPr>
            <a:spLocks noGrp="1"/>
          </p:cNvSpPr>
          <p:nvPr>
            <p:ph idx="1"/>
          </p:nvPr>
        </p:nvSpPr>
        <p:spPr>
          <a:xfrm>
            <a:off x="508000" y="1283970"/>
            <a:ext cx="6447790" cy="3247390"/>
          </a:xfrm>
        </p:spPr>
        <p:txBody>
          <a:bodyPr>
            <a:normAutofit/>
          </a:bodyPr>
          <a:lstStyle/>
          <a:p>
            <a:pPr algn="just"/>
            <a:r>
              <a:rPr lang="en-US"/>
              <a:t> </a:t>
            </a:r>
            <a:r>
              <a:rPr lang="en-US" sz="1200">
                <a:latin typeface="Arial" panose="020B0604020202020204" pitchFamily="34" charset="0"/>
                <a:cs typeface="Arial" panose="020B0604020202020204" pitchFamily="34" charset="0"/>
              </a:rPr>
              <a:t>nustato ar VPS rengimo išlaidos yra tinkamas apmokėti (parengta VPS kokybės vertinamo metu turi surinkti ne mažiau kaip 40 kokybės balų);</a:t>
            </a:r>
            <a:endParaRPr lang="en-US" sz="12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J</a:t>
            </a:r>
            <a:r>
              <a:rPr lang="en-US" sz="1200">
                <a:latin typeface="Arial" panose="020B0604020202020204" pitchFamily="34" charset="0"/>
                <a:cs typeface="Arial" panose="020B0604020202020204" pitchFamily="34" charset="0"/>
              </a:rPr>
              <a:t>ei VPS surenka 70 arba daugiau kokybės balų, atliekamas PĮP pateikto pagal priemonę „Vietos plėtros strategijų įgyvendinimas“ vertinimas.</a:t>
            </a:r>
            <a:endParaRPr lang="en-US" sz="1200">
              <a:latin typeface="Arial" panose="020B0604020202020204" pitchFamily="34" charset="0"/>
              <a:cs typeface="Arial" panose="020B0604020202020204" pitchFamily="34" charset="0"/>
            </a:endParaRPr>
          </a:p>
          <a:p>
            <a:pPr algn="just"/>
            <a:r>
              <a:rPr lang="en-US" sz="1200">
                <a:latin typeface="Arial" panose="020B0604020202020204" pitchFamily="34" charset="0"/>
                <a:cs typeface="Arial" panose="020B0604020202020204" pitchFamily="34" charset="0"/>
              </a:rPr>
              <a:t> Atitiktis bendriesiems ir specialiesiems atrankos kriterijams taikomiems Priemonėms gali būti pakartotinai netikrinama, jei ŽVVG atitiko juos pagal priemonę „Vietos plėtros strategijų rengimas“ vertinimo metu, </a:t>
            </a:r>
            <a:r>
              <a:rPr lang="lt-LT" altLang="en-US" sz="1200">
                <a:latin typeface="Arial" panose="020B0604020202020204" pitchFamily="34" charset="0"/>
                <a:cs typeface="Arial" panose="020B0604020202020204" pitchFamily="34" charset="0"/>
              </a:rPr>
              <a:t>ir </a:t>
            </a:r>
            <a:r>
              <a:rPr lang="en-US" sz="1200">
                <a:latin typeface="Arial" panose="020B0604020202020204" pitchFamily="34" charset="0"/>
                <a:cs typeface="Arial" panose="020B0604020202020204" pitchFamily="34" charset="0"/>
              </a:rPr>
              <a:t>deklaruoja, kad atitiktis šiems atrankos kriterijams nuo to laiko nepasikeitė</a:t>
            </a:r>
            <a:r>
              <a:rPr lang="lt-LT" altLang="en-US" sz="1200">
                <a:latin typeface="Arial" panose="020B0604020202020204" pitchFamily="34" charset="0"/>
                <a:cs typeface="Arial" panose="020B0604020202020204" pitchFamily="34" charset="0"/>
              </a:rPr>
              <a:t>.</a:t>
            </a:r>
            <a:endParaRPr lang="lt-LT" altLang="en-US" sz="1200">
              <a:latin typeface="Arial" panose="020B0604020202020204" pitchFamily="34" charset="0"/>
              <a:cs typeface="Arial" panose="020B0604020202020204" pitchFamily="34" charset="0"/>
            </a:endParaRPr>
          </a:p>
          <a:p>
            <a:pPr algn="just"/>
            <a:r>
              <a:rPr lang="en-US" sz="1200" i="1">
                <a:solidFill>
                  <a:schemeClr val="tx1"/>
                </a:solidFill>
                <a:latin typeface="Arial" panose="020B0604020202020204" pitchFamily="34" charset="0"/>
                <a:cs typeface="Arial" panose="020B0604020202020204" pitchFamily="34" charset="0"/>
                <a:sym typeface="+mn-ea"/>
              </a:rPr>
              <a:t>VPS administravimui</a:t>
            </a:r>
            <a:r>
              <a:rPr lang="lt-LT" altLang="en-US" sz="1200" i="1">
                <a:solidFill>
                  <a:schemeClr val="tx1"/>
                </a:solidFill>
                <a:latin typeface="Arial" panose="020B0604020202020204" pitchFamily="34" charset="0"/>
                <a:cs typeface="Arial" panose="020B0604020202020204" pitchFamily="34" charset="0"/>
                <a:sym typeface="+mn-ea"/>
              </a:rPr>
              <a:t> skiriama </a:t>
            </a:r>
            <a:r>
              <a:rPr lang="lt-LT" altLang="en-US" sz="1200" i="1">
                <a:latin typeface="Arial" panose="020B0604020202020204" pitchFamily="34" charset="0"/>
                <a:cs typeface="Arial" panose="020B0604020202020204" pitchFamily="34" charset="0"/>
              </a:rPr>
              <a:t>ne daugiau 22 proc.(bet ne daugiau 400 tūkst. Eur) ir ne mažiau 78 proc. vietos projektams pagal VPS įgyvendinti;</a:t>
            </a:r>
            <a:endParaRPr lang="lt-LT" altLang="en-US" sz="1200" i="1">
              <a:latin typeface="Arial" panose="020B0604020202020204" pitchFamily="34" charset="0"/>
              <a:cs typeface="Arial" panose="020B0604020202020204" pitchFamily="34" charset="0"/>
            </a:endParaRPr>
          </a:p>
        </p:txBody>
      </p:sp>
      <p:pic>
        <p:nvPicPr>
          <p:cNvPr id="4" name="Paveikslėlis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092280" y="3507854"/>
            <a:ext cx="864097" cy="864097"/>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812800"/>
            <a:ext cx="6447790" cy="635000"/>
          </a:xfrm>
        </p:spPr>
        <p:txBody>
          <a:bodyPr/>
          <a:lstStyle/>
          <a:p>
            <a:pPr algn="ctr"/>
            <a:r>
              <a:rPr lang="lt-LT" altLang="en-US" sz="1600" b="1">
                <a:solidFill>
                  <a:schemeClr val="tx1"/>
                </a:solidFill>
                <a:latin typeface="Arial" panose="020B0604020202020204" pitchFamily="34" charset="0"/>
                <a:cs typeface="Arial" panose="020B0604020202020204" pitchFamily="34" charset="0"/>
              </a:rPr>
              <a:t>Vietos projektai</a:t>
            </a:r>
            <a:endParaRPr lang="lt-LT" altLang="en-US" sz="1600" b="1">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spcBef>
                <a:spcPts val="600"/>
              </a:spcBef>
            </a:pPr>
            <a:r>
              <a:rPr lang="lt-LT" b="1" dirty="0">
                <a:latin typeface="Arial" panose="020B0604020202020204" pitchFamily="34" charset="0"/>
                <a:cs typeface="Arial" panose="020B0604020202020204" pitchFamily="34" charset="0"/>
                <a:sym typeface="+mn-ea"/>
              </a:rPr>
              <a:t>EK </a:t>
            </a:r>
            <a:r>
              <a:rPr lang="lt-LT" b="1" dirty="0" err="1">
                <a:latin typeface="Arial" panose="020B0604020202020204" pitchFamily="34" charset="0"/>
                <a:cs typeface="Arial" panose="020B0604020202020204" pitchFamily="34" charset="0"/>
                <a:sym typeface="+mn-ea"/>
              </a:rPr>
              <a:t>pastab</a:t>
            </a:r>
            <a:r>
              <a:rPr lang="en-US" b="1" dirty="0">
                <a:latin typeface="Arial" panose="020B0604020202020204" pitchFamily="34" charset="0"/>
                <a:cs typeface="Arial" panose="020B0604020202020204" pitchFamily="34" charset="0"/>
                <a:sym typeface="+mn-ea"/>
              </a:rPr>
              <a:t>a:</a:t>
            </a:r>
            <a:endParaRPr lang="en-US" b="1" dirty="0">
              <a:latin typeface="Arial" panose="020B0604020202020204" pitchFamily="34" charset="0"/>
              <a:cs typeface="Arial" panose="020B0604020202020204" pitchFamily="34" charset="0"/>
            </a:endParaRPr>
          </a:p>
          <a:p>
            <a:pPr marL="285750" indent="-285750">
              <a:spcBef>
                <a:spcPts val="600"/>
              </a:spcBef>
              <a:buFont typeface="Arial" panose="020B0604020202020204" pitchFamily="34" charset="0"/>
              <a:buChar char="•"/>
            </a:pPr>
            <a:r>
              <a:rPr lang="lt-LT" dirty="0" err="1">
                <a:latin typeface="Arial" panose="020B0604020202020204" pitchFamily="34" charset="0"/>
                <a:cs typeface="Arial" panose="020B0604020202020204" pitchFamily="34" charset="0"/>
                <a:sym typeface="+mn-ea"/>
              </a:rPr>
              <a:t>Leader</a:t>
            </a:r>
            <a:r>
              <a:rPr lang="lt-LT" dirty="0">
                <a:latin typeface="Arial" panose="020B0604020202020204" pitchFamily="34" charset="0"/>
                <a:cs typeface="Arial" panose="020B0604020202020204" pitchFamily="34" charset="0"/>
                <a:sym typeface="+mn-ea"/>
              </a:rPr>
              <a:t> priemone neturi būti remiamos investicijos, kurias paramos gavėjai gali įsigyti nacionalinių priemonių pagalba. </a:t>
            </a:r>
            <a:endParaRPr lang="en-US" dirty="0">
              <a:latin typeface="Arial" panose="020B0604020202020204" pitchFamily="34" charset="0"/>
              <a:cs typeface="Arial" panose="020B0604020202020204" pitchFamily="34" charset="0"/>
            </a:endParaRPr>
          </a:p>
          <a:p>
            <a:pPr>
              <a:spcBef>
                <a:spcPts val="600"/>
              </a:spcBef>
            </a:pPr>
            <a:r>
              <a:rPr lang="lt-LT" b="1" dirty="0">
                <a:latin typeface="Arial" panose="020B0604020202020204" pitchFamily="34" charset="0"/>
                <a:cs typeface="Arial" panose="020B0604020202020204" pitchFamily="34" charset="0"/>
                <a:sym typeface="+mn-ea"/>
              </a:rPr>
              <a:t>EK </a:t>
            </a:r>
            <a:r>
              <a:rPr lang="lt-LT" b="1" dirty="0" err="1">
                <a:latin typeface="Arial" panose="020B0604020202020204" pitchFamily="34" charset="0"/>
                <a:cs typeface="Arial" panose="020B0604020202020204" pitchFamily="34" charset="0"/>
                <a:sym typeface="+mn-ea"/>
              </a:rPr>
              <a:t>pastab</a:t>
            </a:r>
            <a:r>
              <a:rPr lang="en-US" b="1" dirty="0">
                <a:latin typeface="Arial" panose="020B0604020202020204" pitchFamily="34" charset="0"/>
                <a:cs typeface="Arial" panose="020B0604020202020204" pitchFamily="34" charset="0"/>
                <a:sym typeface="+mn-ea"/>
              </a:rPr>
              <a:t>a:</a:t>
            </a:r>
            <a:endParaRPr lang="en-US" b="1" dirty="0">
              <a:latin typeface="Arial" panose="020B0604020202020204" pitchFamily="34" charset="0"/>
              <a:cs typeface="Arial" panose="020B0604020202020204" pitchFamily="34" charset="0"/>
            </a:endParaRPr>
          </a:p>
          <a:p>
            <a:pPr marL="285750" indent="-285750" algn="just">
              <a:spcBef>
                <a:spcPts val="600"/>
              </a:spcBef>
              <a:buFont typeface="Arial" panose="020B0604020202020204" pitchFamily="34" charset="0"/>
              <a:buChar char="•"/>
            </a:pPr>
            <a:r>
              <a:rPr lang="lt-LT" dirty="0" err="1">
                <a:effectLst/>
                <a:latin typeface="Arial" panose="020B0604020202020204" pitchFamily="34" charset="0"/>
                <a:ea typeface="Arial" panose="020B0604020202020204" pitchFamily="34" charset="0"/>
                <a:cs typeface="Arial" panose="020B0604020202020204" pitchFamily="34" charset="0"/>
                <a:sym typeface="+mn-ea"/>
              </a:rPr>
              <a:t>Leader</a:t>
            </a:r>
            <a:r>
              <a:rPr lang="lt-LT" dirty="0">
                <a:effectLst/>
                <a:latin typeface="Arial" panose="020B0604020202020204" pitchFamily="34" charset="0"/>
                <a:ea typeface="Arial" panose="020B0604020202020204" pitchFamily="34" charset="0"/>
                <a:cs typeface="Arial" panose="020B0604020202020204" pitchFamily="34" charset="0"/>
                <a:sym typeface="+mn-ea"/>
              </a:rPr>
              <a:t> priemone neturi būti remiama infrastruktūra, kuri turėtų būti tvarkoma </a:t>
            </a:r>
            <a:r>
              <a:rPr lang="lt-LT" b="1" dirty="0">
                <a:effectLst/>
                <a:latin typeface="Arial" panose="020B0604020202020204" pitchFamily="34" charset="0"/>
                <a:ea typeface="Arial" panose="020B0604020202020204" pitchFamily="34" charset="0"/>
                <a:cs typeface="Arial" panose="020B0604020202020204" pitchFamily="34" charset="0"/>
                <a:sym typeface="+mn-ea"/>
              </a:rPr>
              <a:t>savivaldybės lėšomis;</a:t>
            </a:r>
            <a:endParaRPr lang="en-US" b="1" dirty="0">
              <a:latin typeface="Arial" panose="020B0604020202020204" pitchFamily="34" charset="0"/>
              <a:cs typeface="Arial" panose="020B0604020202020204" pitchFamily="34" charset="0"/>
            </a:endParaRPr>
          </a:p>
          <a:p>
            <a:pPr marL="285750" indent="-285750" algn="just">
              <a:spcBef>
                <a:spcPts val="600"/>
              </a:spcBef>
              <a:buFont typeface="Arial" panose="020B0604020202020204" pitchFamily="34" charset="0"/>
              <a:buChar char="•"/>
            </a:pPr>
            <a:r>
              <a:rPr lang="lt-LT" b="1" dirty="0">
                <a:latin typeface="Arial" panose="020B0604020202020204" pitchFamily="34" charset="0"/>
                <a:cs typeface="Arial" panose="020B0604020202020204" pitchFamily="34" charset="0"/>
                <a:sym typeface="+mn-ea"/>
              </a:rPr>
              <a:t>Neturi būti remiamos investicijos </a:t>
            </a:r>
            <a:r>
              <a:rPr lang="lt-LT" dirty="0">
                <a:latin typeface="Arial" panose="020B0604020202020204" pitchFamily="34" charset="0"/>
                <a:cs typeface="Arial" panose="020B0604020202020204" pitchFamily="34" charset="0"/>
                <a:sym typeface="+mn-ea"/>
              </a:rPr>
              <a:t>į viešąją infrastruktūrą, kurios LR savivaldos įstatymu priskirtos savarankiškoms savivaldybės funkcijoms, t. y. šilumos ir geriamojo vandens tiekimo ir nuotekų tvarkymo organizavimas bei savivaldybių vietinės reikšmės kelių ir gatvių priežiūra, taisymas, tiesimas ir saugaus eismo organizavimas ir kt.</a:t>
            </a:r>
            <a:endParaRPr lang="lt-LT" dirty="0">
              <a:latin typeface="Arial" panose="020B0604020202020204" pitchFamily="34" charset="0"/>
              <a:cs typeface="Arial" panose="020B0604020202020204" pitchFamily="34" charset="0"/>
            </a:endParaRPr>
          </a:p>
          <a:p>
            <a:endParaRPr lang="en-US" dirty="0"/>
          </a:p>
        </p:txBody>
      </p:sp>
      <p:pic>
        <p:nvPicPr>
          <p:cNvPr id="4" name="Picture 10"/>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pic>
        <p:nvPicPr>
          <p:cNvPr id="5" name="Paveikslėlis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2320" y="3723878"/>
            <a:ext cx="864097" cy="864097"/>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126A3A"/>
        </a:solidFill>
        <a:effectLst/>
      </p:bgPr>
    </p:bg>
    <p:spTree>
      <p:nvGrpSpPr>
        <p:cNvPr id="1" name=""/>
        <p:cNvGrpSpPr/>
        <p:nvPr/>
      </p:nvGrpSpPr>
      <p:grpSpPr>
        <a:xfrm>
          <a:off x="0" y="0"/>
          <a:ext cx="0" cy="0"/>
          <a:chOff x="0" y="0"/>
          <a:chExt cx="0" cy="0"/>
        </a:xfrm>
      </p:grpSpPr>
      <p:sp>
        <p:nvSpPr>
          <p:cNvPr id="2" name="Stačiakampis 1"/>
          <p:cNvSpPr/>
          <p:nvPr/>
        </p:nvSpPr>
        <p:spPr>
          <a:xfrm>
            <a:off x="8244408" y="0"/>
            <a:ext cx="899592" cy="5143500"/>
          </a:xfrm>
          <a:prstGeom prst="rect">
            <a:avLst/>
          </a:prstGeom>
          <a:solidFill>
            <a:srgbClr val="8EC543"/>
          </a:solidFill>
          <a:ln>
            <a:solidFill>
              <a:srgbClr val="8EC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5" name="Paveikslėlis 4"/>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400756" y="2214560"/>
            <a:ext cx="3843651" cy="2928940"/>
          </a:xfrm>
          <a:prstGeom prst="rect">
            <a:avLst/>
          </a:prstGeom>
        </p:spPr>
      </p:pic>
      <p:sp>
        <p:nvSpPr>
          <p:cNvPr id="4" name="TextBox 3"/>
          <p:cNvSpPr txBox="1"/>
          <p:nvPr/>
        </p:nvSpPr>
        <p:spPr>
          <a:xfrm>
            <a:off x="539552" y="2499742"/>
            <a:ext cx="2857520" cy="523220"/>
          </a:xfrm>
          <a:prstGeom prst="rect">
            <a:avLst/>
          </a:prstGeom>
          <a:noFill/>
        </p:spPr>
        <p:txBody>
          <a:bodyPr wrap="square" rtlCol="0">
            <a:spAutoFit/>
          </a:bodyPr>
          <a:lstStyle/>
          <a:p>
            <a:r>
              <a:rPr lang="lt-LT" sz="2800" b="1" dirty="0">
                <a:solidFill>
                  <a:srgbClr val="8EC543"/>
                </a:solidFill>
                <a:latin typeface="Arial" panose="020B0604020202020204" pitchFamily="34" charset="0"/>
                <a:cs typeface="Arial" panose="020B0604020202020204" pitchFamily="34" charset="0"/>
              </a:rPr>
              <a:t>Ačiū už dėmesį</a:t>
            </a:r>
            <a:endParaRPr lang="en-GB" sz="2800" b="1" dirty="0">
              <a:solidFill>
                <a:srgbClr val="8EC543"/>
              </a:solidFill>
              <a:latin typeface="Arial" panose="020B0604020202020204" pitchFamily="34" charset="0"/>
              <a:cs typeface="Arial" panose="020B0604020202020204" pitchFamily="34" charset="0"/>
            </a:endParaRPr>
          </a:p>
        </p:txBody>
      </p:sp>
      <p:pic>
        <p:nvPicPr>
          <p:cNvPr id="9" name="Paveikslėlis 8" descr="Paveikslėlis, kuriame yra žinutė&#10;&#10;Automatiškai sugeneruotas aprašyma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21" y="339503"/>
            <a:ext cx="2270055" cy="386862"/>
          </a:xfrm>
          <a:prstGeom prst="rect">
            <a:avLst/>
          </a:prstGeom>
        </p:spPr>
      </p:pic>
      <p:pic>
        <p:nvPicPr>
          <p:cNvPr id="6" name="Paveikslėlis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28184" y="664908"/>
            <a:ext cx="864097" cy="86409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11505" y="987425"/>
            <a:ext cx="6447790" cy="633730"/>
          </a:xfrm>
        </p:spPr>
        <p:txBody>
          <a:bodyPr>
            <a:normAutofit fontScale="90000"/>
          </a:bodyPr>
          <a:lstStyle/>
          <a:p>
            <a:pPr algn="ctr"/>
            <a:r>
              <a:rPr lang="lt-LT" sz="1780" b="1" dirty="0">
                <a:solidFill>
                  <a:schemeClr val="tx1"/>
                </a:solidFill>
                <a:latin typeface="Arial" panose="020B0604020202020204" pitchFamily="34" charset="0"/>
                <a:cs typeface="Arial" panose="020B0604020202020204" pitchFamily="34" charset="0"/>
                <a:sym typeface="+mn-ea"/>
              </a:rPr>
              <a:t>Priemonės VPS rengimas ir VPS įgyvendinimas</a:t>
            </a:r>
            <a:br>
              <a:rPr lang="lt-LT" dirty="0">
                <a:latin typeface="Arial" panose="020B0604020202020204" pitchFamily="34" charset="0"/>
                <a:cs typeface="Arial" panose="020B0604020202020204" pitchFamily="34" charset="0"/>
              </a:rPr>
            </a:br>
            <a:endParaRPr lang="lt-LT"/>
          </a:p>
        </p:txBody>
      </p:sp>
      <p:sp>
        <p:nvSpPr>
          <p:cNvPr id="3" name="Turinio vietos rezervavimo ženklas 2"/>
          <p:cNvSpPr>
            <a:spLocks noGrp="1"/>
          </p:cNvSpPr>
          <p:nvPr>
            <p:ph idx="1"/>
          </p:nvPr>
        </p:nvSpPr>
        <p:spPr/>
        <p:txBody>
          <a:bodyPr/>
          <a:lstStyle/>
          <a:p>
            <a:pPr algn="just"/>
            <a:r>
              <a:rPr lang="lt-LT" dirty="0"/>
              <a:t>Įvertinus teritorijų, kuriose galėtų susiformuoti žuvininkystės regionai su atskiromis vietos plėtros strategijomis atrankos kriterijus, vertinama, kad galėtų būti įgyvendinamos apie 10-12 VPS; </a:t>
            </a:r>
            <a:endParaRPr lang="lt-LT" dirty="0"/>
          </a:p>
          <a:p>
            <a:pPr algn="just"/>
            <a:r>
              <a:rPr lang="lt-LT" dirty="0"/>
              <a:t>Numatoma, kad apie 78 proc. priemonės biudžeto bus perkarstyta vietos projektams. 2014-2020 m. laikotarpio vidutinė parama vienam projektui siekė 48,74 tūkst. Eur. Atsižvelgiant į didėjantį galimą paramos intensyvumą daugelyje investavimo sričių, vidutinė vietos projekto paramos suma tikėtina gali būti didesnė apie 15 proc. (56 tūkst. Eur). Atitinkamai numatomas atrinkti  vietos projektų skaičius apie 173 (kai įgyvendinama 11 VPS).</a:t>
            </a:r>
            <a:endParaRPr lang="lt-LT" dirty="0"/>
          </a:p>
          <a:p>
            <a:endParaRPr lang="lt-LT" dirty="0"/>
          </a:p>
          <a:p>
            <a:endParaRPr lang="lt-LT" dirty="0"/>
          </a:p>
          <a:p>
            <a:endParaRPr lang="lt-LT" dirty="0"/>
          </a:p>
          <a:p>
            <a:endParaRPr lang="lt-LT" dirty="0"/>
          </a:p>
          <a:p>
            <a:endParaRPr lang="lt-LT" dirty="0"/>
          </a:p>
          <a:p>
            <a:endParaRPr lang="lt-LT" dirty="0"/>
          </a:p>
          <a:p>
            <a:endParaRPr lang="lt-LT" dirty="0"/>
          </a:p>
          <a:p>
            <a:endParaRPr lang="lt-LT" dirty="0"/>
          </a:p>
          <a:p>
            <a:endParaRPr lang="lt-LT" dirty="0"/>
          </a:p>
          <a:p>
            <a:endParaRPr lang="lt-LT" dirty="0"/>
          </a:p>
          <a:p>
            <a:endParaRPr lang="lt-LT" dirty="0"/>
          </a:p>
          <a:p>
            <a:endParaRPr lang="lt-LT" dirty="0"/>
          </a:p>
        </p:txBody>
      </p:sp>
      <p:pic>
        <p:nvPicPr>
          <p:cNvPr id="11" name="Picture 10"/>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pic>
        <p:nvPicPr>
          <p:cNvPr id="7" name="Paveikslėlis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2361" y="3579274"/>
            <a:ext cx="864097" cy="86409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733425" y="1196975"/>
            <a:ext cx="7174865" cy="706755"/>
          </a:xfrm>
          <a:prstGeom prst="rect">
            <a:avLst/>
          </a:prstGeom>
          <a:noFill/>
        </p:spPr>
        <p:txBody>
          <a:bodyPr wrap="square" rtlCol="0">
            <a:spAutoFit/>
          </a:bodyPr>
          <a:lstStyle/>
          <a:p>
            <a:pPr algn="ctr"/>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514460" y="2085097"/>
            <a:ext cx="6225892" cy="1968500"/>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1. Pareiškėjas / paramos gavėjas (toliau – ŽVVG) civilinės atsakomybės viešasis juridinis asmuo, įsteigtas pagal Lietuvos Respublikos asociacijų įstatymą</a:t>
            </a:r>
            <a:r>
              <a:rPr lang="en-US" altLang="lt-LT" sz="1400" dirty="0">
                <a:latin typeface="Arial" panose="020B0604020202020204" pitchFamily="34" charset="0"/>
                <a:cs typeface="Arial" panose="020B0604020202020204" pitchFamily="34" charset="0"/>
              </a:rPr>
              <a:t>;</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dirty="0">
                <a:latin typeface="Arial" panose="020B0604020202020204" pitchFamily="34" charset="0"/>
                <a:cs typeface="Arial" panose="020B0604020202020204" pitchFamily="34" charset="0"/>
              </a:rPr>
              <a:t>Tikrinama Juridiniu asmenų registre. Atitiktis vertinama vertinimo metu ir turi būti išlaikyta iki Vietos plėtros strategijos (toliau – VPS) įgyvendinimo pabaigos</a:t>
            </a:r>
            <a:r>
              <a:rPr lang="en-US" altLang="lt-LT" sz="1400" dirty="0">
                <a:latin typeface="Arial" panose="020B0604020202020204" pitchFamily="34" charset="0"/>
                <a:cs typeface="Arial" panose="020B0604020202020204" pitchFamily="34" charset="0"/>
              </a:rPr>
              <a:t>.</a:t>
            </a:r>
            <a:endParaRPr lang="lt-LT" sz="1400" dirty="0">
              <a:latin typeface="Arial" panose="020B0604020202020204" pitchFamily="34" charset="0"/>
              <a:cs typeface="Arial" panose="020B0604020202020204" pitchFamily="34" charset="0"/>
            </a:endParaRPr>
          </a:p>
          <a:p>
            <a:pPr algn="just"/>
            <a:endParaRPr lang="lt-LT" sz="1200" dirty="0">
              <a:latin typeface="Arial" panose="020B0604020202020204" pitchFamily="34" charset="0"/>
              <a:cs typeface="Arial" panose="020B0604020202020204" pitchFamily="34" charset="0"/>
            </a:endParaRPr>
          </a:p>
          <a:p>
            <a:pPr algn="just"/>
            <a:endParaRPr lang="lt-LT" sz="1200"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179965" y="1995016"/>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lt-LT" sz="1200" b="1" dirty="0">
                <a:solidFill>
                  <a:srgbClr val="8EC543"/>
                </a:solidFill>
                <a:latin typeface="Arial" panose="020B0604020202020204" pitchFamily="34" charset="0"/>
                <a:cs typeface="Arial" panose="020B0604020202020204" pitchFamily="34" charset="0"/>
              </a:rPr>
              <a:t>1 Kriterijus</a:t>
            </a:r>
            <a:endParaRPr lang="en-US" altLang="lt-LT"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63821" y="3435088"/>
            <a:ext cx="864097" cy="86409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1764030" y="771525"/>
            <a:ext cx="7174865" cy="706755"/>
          </a:xfrm>
          <a:prstGeom prst="rect">
            <a:avLst/>
          </a:prstGeom>
          <a:noFill/>
        </p:spPr>
        <p:txBody>
          <a:bodyPr wrap="square" rtlCol="0">
            <a:spAutoFit/>
          </a:bodyPr>
          <a:lstStyle/>
          <a:p>
            <a:pPr algn="ctr"/>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619885" y="1491615"/>
            <a:ext cx="7131685" cy="3784600"/>
          </a:xfrm>
          <a:prstGeom prst="rect">
            <a:avLst/>
          </a:prstGeom>
          <a:noFill/>
        </p:spPr>
        <p:txBody>
          <a:bodyPr wrap="square" rtlCol="0">
            <a:spAutoFit/>
          </a:bodyPr>
          <a:lstStyle/>
          <a:p>
            <a:pPr algn="just"/>
            <a:r>
              <a:rPr lang="lt-LT" sz="1200" dirty="0">
                <a:latin typeface="Arial" panose="020B0604020202020204" pitchFamily="34" charset="0"/>
                <a:cs typeface="Arial" panose="020B0604020202020204" pitchFamily="34" charset="0"/>
              </a:rPr>
              <a:t>2. ŽVVG veikla grindžiama partneryste tarp 3 sektorių – pilietinės visuomenės, verslo ir vietos valdžios, užtikrinant, kad nė viena interesų grupė nekontroliuotų sprendimo priėmimo</a:t>
            </a:r>
            <a:r>
              <a:rPr lang="lt-LT" altLang="lt-LT" sz="1200" dirty="0">
                <a:latin typeface="Arial" panose="020B0604020202020204" pitchFamily="34" charset="0"/>
                <a:cs typeface="Arial" panose="020B0604020202020204" pitchFamily="34" charset="0"/>
              </a:rPr>
              <a:t> </a:t>
            </a:r>
            <a:r>
              <a:rPr lang="en-US" altLang="lt-LT" sz="1200" i="1" dirty="0">
                <a:latin typeface="Arial" panose="020B0604020202020204" pitchFamily="34" charset="0"/>
                <a:cs typeface="Arial" panose="020B0604020202020204" pitchFamily="34" charset="0"/>
              </a:rPr>
              <a:t>t.y. </a:t>
            </a:r>
            <a:r>
              <a:rPr lang="lt-LT" altLang="lt-LT" sz="1200" i="1" dirty="0">
                <a:latin typeface="Arial" panose="020B0604020202020204" pitchFamily="34" charset="0"/>
                <a:cs typeface="Arial" panose="020B0604020202020204" pitchFamily="34" charset="0"/>
              </a:rPr>
              <a:t>Ž</a:t>
            </a:r>
            <a:r>
              <a:rPr lang="en-US" altLang="lt-LT" sz="1200" i="1" dirty="0">
                <a:latin typeface="Arial" panose="020B0604020202020204" pitchFamily="34" charset="0"/>
                <a:cs typeface="Arial" panose="020B0604020202020204" pitchFamily="34" charset="0"/>
              </a:rPr>
              <a:t>VVG</a:t>
            </a:r>
            <a:r>
              <a:rPr lang="lt-LT" altLang="lt-LT" sz="1200" i="1" dirty="0">
                <a:latin typeface="Arial" panose="020B0604020202020204" pitchFamily="34" charset="0"/>
                <a:cs typeface="Arial" panose="020B0604020202020204" pitchFamily="34" charset="0"/>
              </a:rPr>
              <a:t> sudaro kolegialų ŽVVG valdymo organą, turintį teisę priimti sprendimus dėl projektų (įskaitant VPS) įgyvendinimo atstovaujamoje teritorijoje, susidedantį iš ne mažiau kaip 11 narių, atstovaujančių skirtingiems sektoriams:</a:t>
            </a:r>
            <a:endParaRPr lang="lt-LT" altLang="lt-LT" sz="1200" i="1" dirty="0">
              <a:latin typeface="Arial" panose="020B0604020202020204" pitchFamily="34" charset="0"/>
              <a:cs typeface="Arial" panose="020B0604020202020204" pitchFamily="34" charset="0"/>
            </a:endParaRPr>
          </a:p>
          <a:p>
            <a:pPr algn="just"/>
            <a:r>
              <a:rPr lang="lt-LT" altLang="lt-LT" sz="1200" dirty="0">
                <a:latin typeface="Arial" panose="020B0604020202020204" pitchFamily="34" charset="0"/>
                <a:cs typeface="Arial" panose="020B0604020202020204" pitchFamily="34" charset="0"/>
              </a:rPr>
              <a:t>2.1.</a:t>
            </a:r>
            <a:r>
              <a:rPr lang="lt-LT" altLang="lt-LT" sz="1200" i="1" dirty="0">
                <a:latin typeface="Arial" panose="020B0604020202020204" pitchFamily="34" charset="0"/>
                <a:cs typeface="Arial" panose="020B0604020202020204" pitchFamily="34" charset="0"/>
              </a:rPr>
              <a:t> </a:t>
            </a:r>
            <a:r>
              <a:rPr lang="lt-LT" sz="1200" i="1" dirty="0">
                <a:latin typeface="Arial" panose="020B0604020202020204" pitchFamily="34" charset="0"/>
                <a:cs typeface="Arial" panose="020B0604020202020204" pitchFamily="34" charset="0"/>
              </a:rPr>
              <a:t>pilietinei visuomenei</a:t>
            </a:r>
            <a:r>
              <a:rPr lang="lt-LT" sz="1200" dirty="0">
                <a:latin typeface="Arial" panose="020B0604020202020204" pitchFamily="34" charset="0"/>
                <a:cs typeface="Arial" panose="020B0604020202020204" pitchFamily="34" charset="0"/>
              </a:rPr>
              <a:t> (ŽVVG teritorijoje įsteigtoms ir veikiančioms žuvininkystės bendruomeninėms organizacijoms, kitoms NVO, pvz., jaunimo organizacijoms) – ŽVVG kolegialaus valdymo organe atstovauja ne mažiau kaip 35 proc. ir ne daugiau kaip 49 proc. narių</a:t>
            </a:r>
            <a:r>
              <a:rPr lang="lt-LT" altLang="lt-LT" sz="1200" dirty="0">
                <a:latin typeface="Arial" panose="020B0604020202020204" pitchFamily="34" charset="0"/>
                <a:cs typeface="Arial" panose="020B0604020202020204" pitchFamily="34" charset="0"/>
              </a:rPr>
              <a:t>;</a:t>
            </a:r>
            <a:endParaRPr lang="lt-LT" sz="1200" dirty="0">
              <a:latin typeface="Arial" panose="020B0604020202020204" pitchFamily="34" charset="0"/>
              <a:cs typeface="Arial" panose="020B0604020202020204" pitchFamily="34" charset="0"/>
            </a:endParaRPr>
          </a:p>
          <a:p>
            <a:pPr algn="just"/>
            <a:r>
              <a:rPr lang="lt-LT" sz="1200" dirty="0">
                <a:latin typeface="Arial" panose="020B0604020202020204" pitchFamily="34" charset="0"/>
                <a:cs typeface="Arial" panose="020B0604020202020204" pitchFamily="34" charset="0"/>
              </a:rPr>
              <a:t> 2.2. </a:t>
            </a:r>
            <a:r>
              <a:rPr lang="lt-LT" sz="1200" i="1" dirty="0">
                <a:latin typeface="Arial" panose="020B0604020202020204" pitchFamily="34" charset="0"/>
                <a:cs typeface="Arial" panose="020B0604020202020204" pitchFamily="34" charset="0"/>
              </a:rPr>
              <a:t>žuvininkystės verslui</a:t>
            </a:r>
            <a:r>
              <a:rPr lang="lt-LT" sz="1200" dirty="0">
                <a:latin typeface="Arial" panose="020B0604020202020204" pitchFamily="34" charset="0"/>
                <a:cs typeface="Arial" panose="020B0604020202020204" pitchFamily="34" charset="0"/>
              </a:rPr>
              <a:t> (pvz., ŽVVG teritorijoje įsteigtoms ir veikiančioms žvejybos ir (arba) akvakultūros įmonėms, verslinę žvejybą plėtojantiems fiziniams asmenims) – ŽVVG kolegialaus valdymo organe atstovauja nuo 2</a:t>
            </a:r>
            <a:r>
              <a:rPr lang="en-US" altLang="lt-LT" sz="1200" dirty="0">
                <a:latin typeface="Arial" panose="020B0604020202020204" pitchFamily="34" charset="0"/>
                <a:cs typeface="Arial" panose="020B0604020202020204" pitchFamily="34" charset="0"/>
              </a:rPr>
              <a:t>5</a:t>
            </a:r>
            <a:r>
              <a:rPr lang="lt-LT" sz="1200" dirty="0">
                <a:latin typeface="Arial" panose="020B0604020202020204" pitchFamily="34" charset="0"/>
                <a:cs typeface="Arial" panose="020B0604020202020204" pitchFamily="34" charset="0"/>
              </a:rPr>
              <a:t> proc. iki </a:t>
            </a:r>
            <a:r>
              <a:rPr lang="en-US" altLang="lt-LT" sz="1200" dirty="0">
                <a:latin typeface="Arial" panose="020B0604020202020204" pitchFamily="34" charset="0"/>
                <a:cs typeface="Arial" panose="020B0604020202020204" pitchFamily="34" charset="0"/>
              </a:rPr>
              <a:t>40</a:t>
            </a:r>
            <a:r>
              <a:rPr lang="lt-LT" sz="1200" dirty="0">
                <a:latin typeface="Arial" panose="020B0604020202020204" pitchFamily="34" charset="0"/>
                <a:cs typeface="Arial" panose="020B0604020202020204" pitchFamily="34" charset="0"/>
              </a:rPr>
              <a:t> proc. narių; </a:t>
            </a:r>
            <a:endParaRPr lang="lt-LT" sz="1200" dirty="0">
              <a:latin typeface="Arial" panose="020B0604020202020204" pitchFamily="34" charset="0"/>
              <a:cs typeface="Arial" panose="020B0604020202020204" pitchFamily="34" charset="0"/>
            </a:endParaRPr>
          </a:p>
          <a:p>
            <a:pPr algn="just"/>
            <a:r>
              <a:rPr lang="lt-LT" altLang="lt-LT" sz="1200" dirty="0">
                <a:latin typeface="Arial" panose="020B0604020202020204" pitchFamily="34" charset="0"/>
                <a:cs typeface="Arial" panose="020B0604020202020204" pitchFamily="34" charset="0"/>
              </a:rPr>
              <a:t>2.3.</a:t>
            </a:r>
            <a:r>
              <a:rPr lang="lt-LT" altLang="lt-LT" sz="1200" i="1" dirty="0">
                <a:latin typeface="Arial" panose="020B0604020202020204" pitchFamily="34" charset="0"/>
                <a:cs typeface="Arial" panose="020B0604020202020204" pitchFamily="34" charset="0"/>
              </a:rPr>
              <a:t> vietos valdžiai</a:t>
            </a:r>
            <a:r>
              <a:rPr lang="lt-LT" altLang="lt-LT" sz="1200" dirty="0">
                <a:latin typeface="Arial" panose="020B0604020202020204" pitchFamily="34" charset="0"/>
                <a:cs typeface="Arial" panose="020B0604020202020204" pitchFamily="34" charset="0"/>
              </a:rPr>
              <a:t> (pvz., ŽVVG teritorijoje veikiančios savivaldybės, kuri yra ŽVVG narė, mero ar tarybos paskirtas asmuo, tos savivaldybės valdomos įmonės, administravimo subjekto ar kitos ŽVVG teritorijoje veikiančios valstybės įstaigos, organizacijos, kurios yra ŽVVG narės, atstovas (išskyrus savivaldybės politikus ir politinio (asmeninio) pasitikėjimo valstybės tarnautojus), kurio dalyvavimo kolegialaus ŽVVG valdymo organo veikloje tikslas – atstovauti viešajam interesui) – ŽVVG kolegialaus valdymo organe atstovauja nuo </a:t>
            </a:r>
            <a:r>
              <a:rPr lang="en-US" altLang="lt-LT" sz="1200" dirty="0">
                <a:latin typeface="Arial" panose="020B0604020202020204" pitchFamily="34" charset="0"/>
                <a:cs typeface="Arial" panose="020B0604020202020204" pitchFamily="34" charset="0"/>
              </a:rPr>
              <a:t>15</a:t>
            </a:r>
            <a:r>
              <a:rPr lang="lt-LT" altLang="lt-LT" sz="1200" dirty="0">
                <a:latin typeface="Arial" panose="020B0604020202020204" pitchFamily="34" charset="0"/>
                <a:cs typeface="Arial" panose="020B0604020202020204" pitchFamily="34" charset="0"/>
              </a:rPr>
              <a:t> proc. iki 30 proc. narių. </a:t>
            </a:r>
            <a:r>
              <a:rPr lang="lt-LT" sz="1200" dirty="0">
                <a:latin typeface="Arial" panose="020B0604020202020204" pitchFamily="34" charset="0"/>
                <a:cs typeface="Arial" panose="020B0604020202020204" pitchFamily="34" charset="0"/>
              </a:rPr>
              <a:t>Bent vienas vietos valdžios atstovas kolegialiame ŽVVG valdymo organe turi būti tos ŽVVG teritorijoje veikiančios savivaldybės, kuri yra ŽVVG narė, mero ar tarybos </a:t>
            </a:r>
            <a:r>
              <a:rPr lang="en-US" altLang="lt-LT" sz="1200" dirty="0">
                <a:latin typeface="Arial" panose="020B0604020202020204" pitchFamily="34" charset="0"/>
                <a:cs typeface="Arial" panose="020B0604020202020204" pitchFamily="34" charset="0"/>
              </a:rPr>
              <a:t>deleguotas</a:t>
            </a:r>
            <a:r>
              <a:rPr lang="lt-LT" sz="1200" dirty="0">
                <a:latin typeface="Arial" panose="020B0604020202020204" pitchFamily="34" charset="0"/>
                <a:cs typeface="Arial" panose="020B0604020202020204" pitchFamily="34" charset="0"/>
              </a:rPr>
              <a:t> asmuo</a:t>
            </a:r>
            <a:r>
              <a:rPr lang="en-US" altLang="lt-LT" sz="1200" dirty="0">
                <a:latin typeface="Arial" panose="020B0604020202020204" pitchFamily="34" charset="0"/>
                <a:cs typeface="Arial" panose="020B0604020202020204" pitchFamily="34" charset="0"/>
              </a:rPr>
              <a:t>.</a:t>
            </a:r>
            <a:endParaRPr lang="lt-LT" altLang="lt-LT" sz="1200" dirty="0">
              <a:latin typeface="Arial" panose="020B0604020202020204" pitchFamily="34" charset="0"/>
              <a:cs typeface="Arial" panose="020B0604020202020204" pitchFamily="34" charset="0"/>
            </a:endParaRPr>
          </a:p>
          <a:p>
            <a:pPr algn="just"/>
            <a:endParaRPr lang="en-US" altLang="lt-LT" sz="1200"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179669" y="2139521"/>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en-GB" sz="1200" b="1" dirty="0">
                <a:solidFill>
                  <a:srgbClr val="8EC543"/>
                </a:solidFill>
                <a:latin typeface="Arial" panose="020B0604020202020204" pitchFamily="34" charset="0"/>
                <a:cs typeface="Arial" panose="020B0604020202020204" pitchFamily="34" charset="0"/>
              </a:rPr>
              <a:t>2 Kriterijus</a:t>
            </a:r>
            <a:endParaRPr lang="en-US" altLang="en-GB"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3469" y="3867713"/>
            <a:ext cx="864097" cy="86409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984250" y="1059815"/>
            <a:ext cx="7174865" cy="706755"/>
          </a:xfrm>
          <a:prstGeom prst="rect">
            <a:avLst/>
          </a:prstGeom>
          <a:noFill/>
        </p:spPr>
        <p:txBody>
          <a:bodyPr wrap="square" rtlCol="0">
            <a:spAutoFit/>
          </a:bodyPr>
          <a:lstStyle/>
          <a:p>
            <a:pPr algn="ctr"/>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570984" y="1997641"/>
            <a:ext cx="6697057" cy="2646045"/>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3. ŽVVG laikosi lygių galimybių skatinimo ir nediskriminavimo principų</a:t>
            </a:r>
            <a:r>
              <a:rPr lang="en-US" altLang="lt-LT" sz="1400" dirty="0">
                <a:latin typeface="Arial" panose="020B0604020202020204" pitchFamily="34" charset="0"/>
                <a:cs typeface="Arial" panose="020B0604020202020204" pitchFamily="34" charset="0"/>
              </a:rPr>
              <a:t>:</a:t>
            </a:r>
            <a:endParaRPr lang="lt-LT" sz="1400"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Tikrinama Juridiniu asmenų registre</a:t>
            </a:r>
            <a:r>
              <a:rPr lang="lt-LT" sz="1400" dirty="0">
                <a:latin typeface="Arial" panose="020B0604020202020204" pitchFamily="34" charset="0"/>
                <a:cs typeface="Arial" panose="020B0604020202020204" pitchFamily="34" charset="0"/>
              </a:rPr>
              <a:t> </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dirty="0">
                <a:latin typeface="Arial" panose="020B0604020202020204" pitchFamily="34" charset="0"/>
                <a:cs typeface="Arial" panose="020B0604020202020204" pitchFamily="34" charset="0"/>
              </a:rPr>
              <a:t>3.1 į ŽVVG kolegialaus valdymo organą išrinktas (-ti) ŽVVG teritorijoje veikiančios (-ių) moterų ir vyrų lygias galimybes, asmenų, turinčių negalią, ar kitos (-ų) organizacijos (-ų), ginančios (-ių) žmogaus teises, veikiančios (-ių) pažeidžiamų ir (ar) atskirtų visuomenės grupių teisių ir gerovės užtikrinimo srityse, atstovas (-ai) atstovauti pilietinės visuomenės sektoriui</a:t>
            </a:r>
            <a:r>
              <a:rPr lang="en-US" altLang="lt-LT" sz="1400" dirty="0">
                <a:latin typeface="Arial" panose="020B0604020202020204" pitchFamily="34" charset="0"/>
                <a:cs typeface="Arial" panose="020B0604020202020204" pitchFamily="34" charset="0"/>
              </a:rPr>
              <a:t>;</a:t>
            </a:r>
            <a:r>
              <a:rPr lang="lt-LT" sz="1400" dirty="0">
                <a:latin typeface="Arial" panose="020B0604020202020204" pitchFamily="34" charset="0"/>
                <a:cs typeface="Arial" panose="020B0604020202020204" pitchFamily="34" charset="0"/>
              </a:rPr>
              <a:t> </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dirty="0">
                <a:latin typeface="Arial" panose="020B0604020202020204" pitchFamily="34" charset="0"/>
                <a:cs typeface="Arial" panose="020B0604020202020204" pitchFamily="34" charset="0"/>
              </a:rPr>
              <a:t>3.2. į ŽVVG kolegialaus valdymo organą išrinkti abiejų lyčių (santykiu 40:60, t. y. mažiausiai 40 proc. nesvarbu, kurios lyties, atstovų)</a:t>
            </a:r>
            <a:r>
              <a:rPr lang="en-US" altLang="lt-LT" sz="1400" dirty="0">
                <a:latin typeface="Arial" panose="020B0604020202020204" pitchFamily="34" charset="0"/>
                <a:cs typeface="Arial" panose="020B0604020202020204" pitchFamily="34" charset="0"/>
              </a:rPr>
              <a:t>.</a:t>
            </a:r>
            <a:endParaRPr lang="lt-LT" sz="1400" dirty="0">
              <a:latin typeface="Arial" panose="020B0604020202020204" pitchFamily="34" charset="0"/>
              <a:cs typeface="Arial" panose="020B0604020202020204" pitchFamily="34" charset="0"/>
            </a:endParaRPr>
          </a:p>
          <a:p>
            <a:pPr algn="just"/>
            <a:endParaRPr lang="lt-LT" sz="1200"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180933" y="2144348"/>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en-GB" sz="1200" b="1" dirty="0">
                <a:solidFill>
                  <a:srgbClr val="8EC543"/>
                </a:solidFill>
                <a:latin typeface="Arial" panose="020B0604020202020204" pitchFamily="34" charset="0"/>
                <a:cs typeface="Arial" panose="020B0604020202020204" pitchFamily="34" charset="0"/>
              </a:rPr>
              <a:t>3 Kriterijus</a:t>
            </a:r>
            <a:endParaRPr lang="en-US" altLang="en-GB"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35992" y="254637"/>
            <a:ext cx="864097" cy="86409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755650" y="1203325"/>
            <a:ext cx="7174865" cy="706755"/>
          </a:xfrm>
          <a:prstGeom prst="rect">
            <a:avLst/>
          </a:prstGeom>
          <a:noFill/>
        </p:spPr>
        <p:txBody>
          <a:bodyPr wrap="square" rtlCol="0">
            <a:spAutoFit/>
          </a:bodyPr>
          <a:lstStyle/>
          <a:p>
            <a:pPr algn="ctr"/>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970350" y="2530668"/>
            <a:ext cx="6143668" cy="1137285"/>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4. į ŽVVG kolegialaus valdymo organą įtraukiami jauni žmonės.</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Bent 2 asmenų amžius, jų išrinkimo į ŽVVG kolegialaus valdymo organą dieną buvo i</a:t>
            </a:r>
            <a:r>
              <a:rPr lang="lt-LT" sz="1400" i="1" dirty="0">
                <a:latin typeface="Arial" panose="020B0604020202020204" pitchFamily="34" charset="0"/>
                <a:cs typeface="Arial" panose="020B0604020202020204" pitchFamily="34" charset="0"/>
                <a:sym typeface="+mn-ea"/>
              </a:rPr>
              <a:t>ki 40 metų (įsikaitinai)</a:t>
            </a:r>
            <a:r>
              <a:rPr lang="en-US" altLang="lt-LT" sz="1400" i="1" dirty="0">
                <a:latin typeface="Arial" panose="020B0604020202020204" pitchFamily="34" charset="0"/>
                <a:cs typeface="Arial" panose="020B0604020202020204" pitchFamily="34" charset="0"/>
                <a:sym typeface="+mn-ea"/>
              </a:rPr>
              <a:t>.</a:t>
            </a:r>
            <a:endParaRPr lang="lt-LT" sz="1400" i="1" dirty="0">
              <a:latin typeface="Arial" panose="020B0604020202020204" pitchFamily="34" charset="0"/>
              <a:cs typeface="Arial" panose="020B0604020202020204" pitchFamily="34" charset="0"/>
            </a:endParaRPr>
          </a:p>
          <a:p>
            <a:pPr algn="just"/>
            <a:endParaRPr lang="lt-LT" sz="1200" i="1"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273742" y="2285998"/>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lt-LT" sz="1200" b="1" dirty="0">
                <a:solidFill>
                  <a:srgbClr val="8EC543"/>
                </a:solidFill>
                <a:latin typeface="Arial" panose="020B0604020202020204" pitchFamily="34" charset="0"/>
                <a:cs typeface="Arial" panose="020B0604020202020204" pitchFamily="34" charset="0"/>
              </a:rPr>
              <a:t>4 Kriterijus</a:t>
            </a:r>
            <a:endParaRPr lang="en-US" altLang="lt-LT"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8209" y="3667932"/>
            <a:ext cx="864097" cy="86409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733425" y="1196975"/>
            <a:ext cx="7174865" cy="706755"/>
          </a:xfrm>
          <a:prstGeom prst="rect">
            <a:avLst/>
          </a:prstGeom>
          <a:noFill/>
        </p:spPr>
        <p:txBody>
          <a:bodyPr wrap="square" rtlCol="0">
            <a:spAutoFit/>
          </a:bodyPr>
          <a:lstStyle/>
          <a:p>
            <a:pPr algn="ctr"/>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2051983" y="2211454"/>
            <a:ext cx="6143668" cy="954107"/>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5. ŽVVG kolegialaus valdymo organo narius rinkti visuotiniame narių susirinkime pagal skaidrią ir demokratinę procedūrą.</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Ši nuostata turi būti įtvirtinta ŽVVG įstatuose.</a:t>
            </a:r>
            <a:endParaRPr lang="lt-LT" sz="1400" i="1"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269355" y="2127230"/>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lt-LT" sz="1200" b="1" dirty="0">
                <a:solidFill>
                  <a:srgbClr val="8EC543"/>
                </a:solidFill>
                <a:latin typeface="Arial" panose="020B0604020202020204" pitchFamily="34" charset="0"/>
                <a:cs typeface="Arial" panose="020B0604020202020204" pitchFamily="34" charset="0"/>
              </a:rPr>
              <a:t>5 Kriterijus</a:t>
            </a:r>
            <a:endParaRPr lang="en-US" altLang="lt-LT"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0266" y="3363754"/>
            <a:ext cx="864097" cy="86409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30" y="411511"/>
            <a:ext cx="2448270" cy="417233"/>
          </a:xfrm>
          <a:prstGeom prst="rect">
            <a:avLst/>
          </a:prstGeom>
        </p:spPr>
      </p:pic>
      <p:sp>
        <p:nvSpPr>
          <p:cNvPr id="8" name="TextBox 7"/>
          <p:cNvSpPr txBox="1"/>
          <p:nvPr/>
        </p:nvSpPr>
        <p:spPr>
          <a:xfrm>
            <a:off x="733425" y="1196975"/>
            <a:ext cx="7174865" cy="706755"/>
          </a:xfrm>
          <a:prstGeom prst="rect">
            <a:avLst/>
          </a:prstGeom>
          <a:noFill/>
        </p:spPr>
        <p:txBody>
          <a:bodyPr wrap="square" rtlCol="0">
            <a:spAutoFit/>
          </a:bodyPr>
          <a:lstStyle/>
          <a:p>
            <a:pPr algn="ctr"/>
            <a:r>
              <a:rPr lang="lt-LT" sz="2000" dirty="0">
                <a:latin typeface="Arial" panose="020B0604020202020204" pitchFamily="34" charset="0"/>
                <a:cs typeface="Arial" panose="020B0604020202020204" pitchFamily="34" charset="0"/>
                <a:sym typeface="+mn-ea"/>
              </a:rPr>
              <a:t>SPECIALUSIS PROJEKTŲ ATRANKOS KRITERIJUS</a:t>
            </a:r>
            <a:endParaRPr lang="lt-LT" sz="2000" dirty="0">
              <a:latin typeface="Arial" panose="020B0604020202020204" pitchFamily="34" charset="0"/>
              <a:cs typeface="Arial" panose="020B0604020202020204" pitchFamily="34" charset="0"/>
              <a:sym typeface="+mn-ea"/>
            </a:endParaRPr>
          </a:p>
          <a:p>
            <a:pPr algn="ctr"/>
            <a:r>
              <a:rPr lang="lt-LT" sz="2000" dirty="0">
                <a:latin typeface="Arial" panose="020B0604020202020204" pitchFamily="34" charset="0"/>
                <a:cs typeface="Arial" panose="020B0604020202020204" pitchFamily="34" charset="0"/>
                <a:sym typeface="+mn-ea"/>
              </a:rPr>
              <a:t>Priemonei VPS rengimas ir VPS įgyvendinimas</a:t>
            </a:r>
            <a:endParaRPr lang="lt-LT" sz="2000" dirty="0">
              <a:latin typeface="Arial" panose="020B0604020202020204" pitchFamily="34" charset="0"/>
              <a:cs typeface="Arial" panose="020B0604020202020204" pitchFamily="34" charset="0"/>
              <a:sym typeface="+mn-ea"/>
            </a:endParaRPr>
          </a:p>
        </p:txBody>
      </p:sp>
      <p:sp>
        <p:nvSpPr>
          <p:cNvPr id="10" name="TextBox 9"/>
          <p:cNvSpPr txBox="1"/>
          <p:nvPr/>
        </p:nvSpPr>
        <p:spPr>
          <a:xfrm>
            <a:off x="1763688" y="2211454"/>
            <a:ext cx="6431963" cy="1384995"/>
          </a:xfrm>
          <a:prstGeom prst="rect">
            <a:avLst/>
          </a:prstGeom>
          <a:noFill/>
        </p:spPr>
        <p:txBody>
          <a:bodyPr wrap="square" rtlCol="0">
            <a:spAutoFit/>
          </a:bodyPr>
          <a:lstStyle/>
          <a:p>
            <a:pPr algn="just"/>
            <a:r>
              <a:rPr lang="lt-LT" sz="1400" dirty="0">
                <a:latin typeface="Arial" panose="020B0604020202020204" pitchFamily="34" charset="0"/>
                <a:cs typeface="Arial" panose="020B0604020202020204" pitchFamily="34" charset="0"/>
              </a:rPr>
              <a:t>6. ŽVVG kolegialaus valdymo organo nariai keičiasi VPS įgyvendinimo metu, t. y. ne rečiau kaip kas 3 metus pasikeistų mažiausiai 1/3 narių, tačiau ne mažiau kaip po vieną iš kiekvieno – pilietinės visuomenės, verslo ir vietos valdžios – sektoriaus atstovą.</a:t>
            </a:r>
            <a:endParaRPr lang="lt-LT" sz="1400" dirty="0">
              <a:latin typeface="Arial" panose="020B0604020202020204" pitchFamily="34" charset="0"/>
              <a:cs typeface="Arial" panose="020B0604020202020204" pitchFamily="34" charset="0"/>
            </a:endParaRPr>
          </a:p>
          <a:p>
            <a:pPr algn="just"/>
            <a:endParaRPr lang="lt-LT" sz="1400" dirty="0">
              <a:latin typeface="Arial" panose="020B0604020202020204" pitchFamily="34" charset="0"/>
              <a:cs typeface="Arial" panose="020B0604020202020204" pitchFamily="34" charset="0"/>
            </a:endParaRPr>
          </a:p>
          <a:p>
            <a:pPr algn="just"/>
            <a:r>
              <a:rPr lang="lt-LT" sz="1400" i="1" dirty="0">
                <a:latin typeface="Arial" panose="020B0604020202020204" pitchFamily="34" charset="0"/>
                <a:cs typeface="Arial" panose="020B0604020202020204" pitchFamily="34" charset="0"/>
              </a:rPr>
              <a:t>Ši nuostata turi būti įtvirtinta ŽVVG įstatuose.</a:t>
            </a:r>
            <a:endParaRPr lang="lt-LT" sz="1400" i="1" dirty="0">
              <a:latin typeface="Arial" panose="020B0604020202020204" pitchFamily="34" charset="0"/>
              <a:cs typeface="Arial" panose="020B0604020202020204" pitchFamily="34" charset="0"/>
            </a:endParaRPr>
          </a:p>
        </p:txBody>
      </p:sp>
      <p:pic>
        <p:nvPicPr>
          <p:cNvPr id="16" name="Picture 2" descr="C:\Users\Aniuta\Desktop\lapas2.png"/>
          <p:cNvPicPr>
            <a:picLocks noChangeAspect="1" noChangeArrowheads="1"/>
          </p:cNvPicPr>
          <p:nvPr/>
        </p:nvPicPr>
        <p:blipFill>
          <a:blip r:embed="rId3" cstate="print"/>
          <a:srcRect/>
          <a:stretch>
            <a:fillRect/>
          </a:stretch>
        </p:blipFill>
        <p:spPr bwMode="auto">
          <a:xfrm>
            <a:off x="241876" y="2127230"/>
            <a:ext cx="1390051" cy="1670060"/>
          </a:xfrm>
          <a:prstGeom prst="rect">
            <a:avLst/>
          </a:prstGeom>
          <a:noFill/>
        </p:spPr>
      </p:pic>
      <p:sp>
        <p:nvSpPr>
          <p:cNvPr id="17" name="TextBox 16"/>
          <p:cNvSpPr txBox="1"/>
          <p:nvPr/>
        </p:nvSpPr>
        <p:spPr>
          <a:xfrm>
            <a:off x="428596" y="2824465"/>
            <a:ext cx="1071570" cy="275590"/>
          </a:xfrm>
          <a:prstGeom prst="rect">
            <a:avLst/>
          </a:prstGeom>
          <a:noFill/>
        </p:spPr>
        <p:txBody>
          <a:bodyPr wrap="square" rtlCol="0">
            <a:spAutoFit/>
          </a:bodyPr>
          <a:lstStyle/>
          <a:p>
            <a:pPr algn="ctr"/>
            <a:r>
              <a:rPr lang="en-US" altLang="lt-LT" sz="1200" b="1" dirty="0">
                <a:solidFill>
                  <a:srgbClr val="8EC543"/>
                </a:solidFill>
                <a:latin typeface="Arial" panose="020B0604020202020204" pitchFamily="34" charset="0"/>
                <a:cs typeface="Arial" panose="020B0604020202020204" pitchFamily="34" charset="0"/>
              </a:rPr>
              <a:t>6 Kriterijus</a:t>
            </a:r>
            <a:endParaRPr lang="en-US" altLang="lt-LT" sz="1200" b="1" dirty="0">
              <a:solidFill>
                <a:srgbClr val="8EC543"/>
              </a:solidFill>
              <a:latin typeface="Arial" panose="020B0604020202020204" pitchFamily="34" charset="0"/>
              <a:cs typeface="Arial" panose="020B0604020202020204" pitchFamily="34" charset="0"/>
            </a:endParaRPr>
          </a:p>
        </p:txBody>
      </p:sp>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08290" y="361112"/>
            <a:ext cx="864097" cy="864097"/>
          </a:xfrm>
          <a:prstGeom prst="rect">
            <a:avLst/>
          </a:prstGeom>
        </p:spPr>
      </p:pic>
    </p:spTree>
  </p:cSld>
  <p:clrMapOvr>
    <a:masterClrMapping/>
  </p:clrMapOvr>
</p:sld>
</file>

<file path=ppt/theme/theme1.xml><?xml version="1.0" encoding="utf-8"?>
<a:theme xmlns:a="http://schemas.openxmlformats.org/drawingml/2006/main" name="Briaunota">
  <a:themeElements>
    <a:clrScheme name="Briauno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Briauno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auno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16358</Words>
  <Application>WPS Presentation</Application>
  <PresentationFormat>Demonstracija ekrane (16:9)</PresentationFormat>
  <Paragraphs>378</Paragraphs>
  <Slides>27</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27</vt:i4>
      </vt:variant>
    </vt:vector>
  </HeadingPairs>
  <TitlesOfParts>
    <vt:vector size="39" baseType="lpstr">
      <vt:lpstr>Arial</vt:lpstr>
      <vt:lpstr>SimSun</vt:lpstr>
      <vt:lpstr>Wingdings</vt:lpstr>
      <vt:lpstr>Wingdings 3</vt:lpstr>
      <vt:lpstr>Arial</vt:lpstr>
      <vt:lpstr>Trebuchet MS</vt:lpstr>
      <vt:lpstr>Microsoft YaHei</vt:lpstr>
      <vt:lpstr>Arial Unicode MS</vt:lpstr>
      <vt:lpstr>Calibri</vt:lpstr>
      <vt:lpstr>Calibri</vt:lpstr>
      <vt:lpstr>Times New Roman</vt:lpstr>
      <vt:lpstr>Briaunota</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VPS kokybės vertinimo kriterijai</vt:lpstr>
      <vt:lpstr>VPS kokybės vertinimo kriterijai</vt:lpstr>
      <vt:lpstr>VPS kokybės vertinimo kriterijai</vt:lpstr>
      <vt:lpstr> PRIORITETINIS PROJEKTŲ ATRANKOS KRITERIJUS Priemonei VPS rengimas ir VPS įgyvendinimas </vt:lpstr>
      <vt:lpstr> PRIORITETINIS PROJEKTŲ ATRANKOS KRITERIJUS Priemonei VPS rengimas ir VPS įgyvendinimas </vt:lpstr>
      <vt:lpstr> PRIORITETINIS PROJEKTŲ ATRANKOS KRITERIJUS Priemonei VPS rengimas ir VPS įgyvendinimas </vt:lpstr>
      <vt:lpstr>Priemonės VPS rengimas paramos dydžio nustatymas</vt:lpstr>
      <vt:lpstr>Projektų įgyvendinimo išlaidų tinkamumo laikotarpis</vt:lpstr>
      <vt:lpstr>Siektini rodikliai</vt:lpstr>
      <vt:lpstr>Siektini rodikliai</vt:lpstr>
      <vt:lpstr>   VPS administravimui išskirtos 3 tinkamų finansuoti išlaidų kategorijos  </vt:lpstr>
      <vt:lpstr>Agentūra atlikusi VPS kokybės vertinimą</vt:lpstr>
      <vt:lpstr>Vietos projektai</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Joana Žemaitienė</dc:creator>
  <cp:lastModifiedBy>Tomas.Kersys</cp:lastModifiedBy>
  <cp:revision>265</cp:revision>
  <dcterms:created xsi:type="dcterms:W3CDTF">2022-11-24T09:47:00Z</dcterms:created>
  <dcterms:modified xsi:type="dcterms:W3CDTF">2022-12-21T10:53:12Z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0ACFC4462C434550B8904FC3B418A8AF</vt:lpwstr>
  </property>
  <property fmtid="{D5CDD505-2E9C-101B-9397-08002B2CF9AE}" pid="3" name="KSOProductBuildVer">
    <vt:lpwstr>1033-11.2.0.11440</vt:lpwstr>
  </property>
</Properties>
</file>