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0" r:id="rId2"/>
    <p:sldId id="359" r:id="rId3"/>
    <p:sldId id="376" r:id="rId4"/>
    <p:sldId id="373" r:id="rId5"/>
    <p:sldId id="374" r:id="rId6"/>
    <p:sldId id="377" r:id="rId7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/>
  <p:cmAuthor id="2" name="Microsoft Office User" initials="Office [2]" lastIdx="1" clrIdx="1"/>
  <p:cmAuthor id="3" name="Microsoft Office User" initials="Office [3]" lastIdx="1" clrIdx="2"/>
  <p:cmAuthor id="4" name="Microsoft Office User" initials="Office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B33"/>
    <a:srgbClr val="808080"/>
    <a:srgbClr val="005476"/>
    <a:srgbClr val="00012A"/>
    <a:srgbClr val="D9BC0D"/>
    <a:srgbClr val="707BCE"/>
    <a:srgbClr val="4554BF"/>
    <a:srgbClr val="6470CA"/>
    <a:srgbClr val="A7AEE1"/>
    <a:srgbClr val="FFC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72" autoAdjust="0"/>
    <p:restoredTop sz="97382" autoAdjust="0"/>
  </p:normalViewPr>
  <p:slideViewPr>
    <p:cSldViewPr>
      <p:cViewPr varScale="1">
        <p:scale>
          <a:sx n="110" d="100"/>
          <a:sy n="110" d="100"/>
        </p:scale>
        <p:origin x="136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7" d="100"/>
          <a:sy n="87" d="100"/>
        </p:scale>
        <p:origin x="384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95388754325509"/>
          <c:y val="7.1978528843656409E-2"/>
          <c:w val="0.5725583438617825"/>
          <c:h val="0.83323431683091465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A09-4193-93D1-08704D26988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02-4EF5-8FCA-B551CCD153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502-4EF5-8FCA-B551CCD153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502-4EF5-8FCA-B551CCD15339}"/>
              </c:ext>
            </c:extLst>
          </c:dPt>
          <c:dLbls>
            <c:dLbl>
              <c:idx val="0"/>
              <c:layout>
                <c:manualLayout>
                  <c:x val="-3.9460878719110352E-2"/>
                  <c:y val="-0.35510600881963794"/>
                </c:manualLayout>
              </c:layout>
              <c:spPr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9941851514044941"/>
                      <c:h val="0.271186212717023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A09-4193-93D1-08704D269881}"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0.95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9-4193-93D1-08704D269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95388754325509"/>
          <c:y val="7.1978528843656409E-2"/>
          <c:w val="0.5725583438617825"/>
          <c:h val="0.83323431683091465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6C-447F-B83F-26B3AA649B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6C-447F-B83F-26B3AA649B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6C-447F-B83F-26B3AA649B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36C-447F-B83F-26B3AA649B5D}"/>
              </c:ext>
            </c:extLst>
          </c:dPt>
          <c:dLbls>
            <c:dLbl>
              <c:idx val="0"/>
              <c:layout>
                <c:manualLayout>
                  <c:x val="-6.0637109983564801E-2"/>
                  <c:y val="-0.35510600881963794"/>
                </c:manualLayout>
              </c:layout>
              <c:spPr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9941851514044941"/>
                      <c:h val="0.271186212717023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36C-447F-B83F-26B3AA649B5D}"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0.91500000000000004</c:v>
                </c:pt>
                <c:pt idx="1">
                  <c:v>8.5000000000000006E-2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6C-447F-B83F-26B3AA649B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95388754325509"/>
          <c:y val="7.1978528843656409E-2"/>
          <c:w val="0.5725583438617825"/>
          <c:h val="0.83323431683091465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691-4E8B-B400-A8F3721EECE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691-4E8B-B400-A8F3721EECE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691-4E8B-B400-A8F3721EECE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691-4E8B-B400-A8F3721EECE1}"/>
              </c:ext>
            </c:extLst>
          </c:dPt>
          <c:dLbls>
            <c:dLbl>
              <c:idx val="0"/>
              <c:layout>
                <c:manualLayout>
                  <c:x val="-9.5930828757655573E-2"/>
                  <c:y val="-0.33375461702832343"/>
                </c:manualLayout>
              </c:layout>
              <c:spPr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9941851514044941"/>
                      <c:h val="0.271186212717023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691-4E8B-B400-A8F3721EECE1}"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>
                  <c:v>0.873</c:v>
                </c:pt>
                <c:pt idx="1">
                  <c:v>0.127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691-4E8B-B400-A8F3721EE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95388754325509"/>
          <c:y val="7.1978528843656409E-2"/>
          <c:w val="0.5725583438617825"/>
          <c:h val="0.83323431683091465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17-4B42-925C-80BE1B36F13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17-4B42-925C-80BE1B36F13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17-4B42-925C-80BE1B36F13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117-4B42-925C-80BE1B36F137}"/>
              </c:ext>
            </c:extLst>
          </c:dPt>
          <c:dLbls>
            <c:dLbl>
              <c:idx val="0"/>
              <c:layout>
                <c:manualLayout>
                  <c:x val="-5.3578366228746649E-2"/>
                  <c:y val="-0.35510600881963789"/>
                </c:manualLayout>
              </c:layout>
              <c:spPr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9941851514044941"/>
                      <c:h val="0.271186212717023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17-4B42-925C-80BE1B36F137}"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>
                  <c:v>0.93400000000000005</c:v>
                </c:pt>
                <c:pt idx="1">
                  <c:v>6.6000000000000003E-2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117-4B42-925C-80BE1B36F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DA6DCB-E3A4-448D-8FC0-C4662148A52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lt-LT"/>
        </a:p>
      </dgm:t>
    </dgm:pt>
    <dgm:pt modelId="{EC197585-A578-485A-80B2-9C4E7C3DEB7A}" type="pres">
      <dgm:prSet presAssocID="{2FDA6DCB-E3A4-448D-8FC0-C4662148A528}" presName="diagram" presStyleCnt="0">
        <dgm:presLayoutVars>
          <dgm:dir/>
          <dgm:resizeHandles val="exact"/>
        </dgm:presLayoutVars>
      </dgm:prSet>
      <dgm:spPr/>
    </dgm:pt>
  </dgm:ptLst>
  <dgm:cxnLst>
    <dgm:cxn modelId="{8514435E-7986-4AAC-AA68-81EF7451060B}" type="presOf" srcId="{2FDA6DCB-E3A4-448D-8FC0-C4662148A528}" destId="{EC197585-A578-485A-80B2-9C4E7C3DEB7A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F8363-D874-4568-B18C-8FC4F97EFB71}" type="datetimeFigureOut">
              <a:rPr lang="lt-LT" smtClean="0"/>
              <a:t>2020-09-08</a:t>
            </a:fld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C48CD-CE1E-4FB7-A372-71B22D9BE7DB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71732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BD794-C187-4C32-A5F2-BECBFA09AD8A}" type="datetimeFigureOut">
              <a:rPr lang="lt-LT" smtClean="0"/>
              <a:pPr/>
              <a:t>2020-09-08</a:t>
            </a:fld>
            <a:endParaRPr lang="lt-LT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940D3-27ED-43DE-A10D-DA22944B271E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42566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startup.eu/2018/08/07/newsletter-12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940D3-27ED-43DE-A10D-DA22944B271E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16666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940D3-27ED-43DE-A10D-DA22944B271E}" type="slidenum">
              <a:rPr lang="lt-LT" smtClean="0"/>
              <a:pPr/>
              <a:t>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91886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Sources: </a:t>
            </a:r>
            <a:r>
              <a:rPr lang="lt-LT">
                <a:hlinkClick r:id="rId3"/>
              </a:rPr>
              <a:t>http://istartup.eu/2018/08/07/newsletter-12/</a:t>
            </a:r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940D3-27ED-43DE-A10D-DA22944B271E}" type="slidenum">
              <a:rPr lang="lt-LT" smtClean="0"/>
              <a:pPr/>
              <a:t>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92688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5.xml"/><Relationship Id="rId7" Type="http://schemas.openxmlformats.org/officeDocument/2006/relationships/image" Target="../media/image4.jpe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 Tilte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 hasCustomPrompt="1"/>
          </p:nvPr>
        </p:nvSpPr>
        <p:spPr>
          <a:xfrm>
            <a:off x="623692" y="2092847"/>
            <a:ext cx="7772400" cy="472057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800" baseline="0">
                <a:latin typeface="Cambria" panose="02040503050406030204" pitchFamily="18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en-GB" dirty="0"/>
              <a:t>Slide Title</a:t>
            </a: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 hasCustomPrompt="1"/>
          </p:nvPr>
        </p:nvSpPr>
        <p:spPr>
          <a:xfrm>
            <a:off x="611560" y="3212976"/>
            <a:ext cx="6400800" cy="1296144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 algn="l">
              <a:buNone/>
              <a:defRPr sz="16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SC Cover Page Subtitle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Date</a:t>
            </a:r>
          </a:p>
        </p:txBody>
      </p:sp>
      <p:sp>
        <p:nvSpPr>
          <p:cNvPr id="26" name="Paveikslėlio vietos rezervavimo ženklas 25"/>
          <p:cNvSpPr>
            <a:spLocks noGrp="1"/>
          </p:cNvSpPr>
          <p:nvPr>
            <p:ph type="pic" sz="quarter" idx="12" hasCustomPrompt="1"/>
          </p:nvPr>
        </p:nvSpPr>
        <p:spPr>
          <a:xfrm>
            <a:off x="5867871" y="5229200"/>
            <a:ext cx="1368425" cy="1079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rgbClr val="FF0000"/>
                </a:solidFill>
              </a:defRPr>
            </a:lvl1pPr>
          </a:lstStyle>
          <a:p>
            <a:r>
              <a:rPr lang="en-GB" dirty="0"/>
              <a:t>Client/Partner logo</a:t>
            </a:r>
            <a:endParaRPr lang="lt-LT" dirty="0"/>
          </a:p>
        </p:txBody>
      </p:sp>
      <p:sp>
        <p:nvSpPr>
          <p:cNvPr id="28" name="Paveikslėlio vietos rezervavimo ženklas 27"/>
          <p:cNvSpPr>
            <a:spLocks noGrp="1"/>
          </p:cNvSpPr>
          <p:nvPr>
            <p:ph type="pic" sz="quarter" idx="13" hasCustomPrompt="1"/>
          </p:nvPr>
        </p:nvSpPr>
        <p:spPr>
          <a:xfrm>
            <a:off x="7524750" y="5229225"/>
            <a:ext cx="1295400" cy="107950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spcBef>
                <a:spcPct val="20000"/>
              </a:spcBef>
              <a:buFontTx/>
              <a:buNone/>
              <a:defRPr lang="lt-LT" sz="1600" kern="1200" baseline="0" dirty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dirty="0"/>
              <a:t>Client/partner logo</a:t>
            </a:r>
            <a:endParaRPr lang="lt-LT" dirty="0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59425892-4A45-40E8-96B7-FA627FBD9046}"/>
              </a:ext>
            </a:extLst>
          </p:cNvPr>
          <p:cNvSpPr txBox="1">
            <a:spLocks/>
          </p:cNvSpPr>
          <p:nvPr userDrawn="1">
            <p:custDataLst>
              <p:tags r:id="rId1"/>
            </p:custDataLst>
          </p:nvPr>
        </p:nvSpPr>
        <p:spPr>
          <a:xfrm>
            <a:off x="395536" y="410597"/>
            <a:ext cx="8315875" cy="487362"/>
          </a:xfrm>
          <a:prstGeom prst="rect">
            <a:avLst/>
          </a:prstGeom>
        </p:spPr>
        <p:txBody>
          <a:bodyPr lIns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0093B5B2-49C7-435F-AD66-F210F180CA67}"/>
              </a:ext>
            </a:extLst>
          </p:cNvPr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8711411" y="116632"/>
            <a:ext cx="383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6033C-E647-4F8A-A357-27286DEAD8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6F78A20-5A5D-4ECC-AC3B-BED69810D8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3029"/>
            <a:ext cx="716524" cy="90569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D5E9FD9-2CD9-457C-8AA6-BA733D91C1D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6524" y="3029"/>
            <a:ext cx="716524" cy="90569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B924C6B-7628-4F7D-B7EA-E8B9C33FFB7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433048" y="0"/>
            <a:ext cx="716524" cy="90872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18819EF-B2E5-4E81-8AAA-711FB0F236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149572" y="0"/>
            <a:ext cx="716524" cy="90872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598C8DC-078C-4229-8169-AEC1B8B0A4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66096" y="0"/>
            <a:ext cx="716524" cy="90872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844DF40-C7B5-4E98-93A1-9A0499DEBD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82620" y="0"/>
            <a:ext cx="716524" cy="90872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1A9B71BE-AC6E-4859-8668-9007A44C97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299144" y="0"/>
            <a:ext cx="716524" cy="90872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FCE83DF-77D0-4830-BB58-10AB4B08272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015668" y="0"/>
            <a:ext cx="716524" cy="90872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0B456CD-0312-49E3-93D5-CAC039CB8C9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732192" y="0"/>
            <a:ext cx="716524" cy="90872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6ACFA3B3-5C8D-48B8-A182-0AE16307249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448716" y="0"/>
            <a:ext cx="716524" cy="90872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5844294-FA8E-4DA5-91E7-951C1CCC2D7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44698" y="0"/>
            <a:ext cx="716524" cy="90872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3A98E41E-2CD8-45B6-862D-43F5803E348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61222" y="0"/>
            <a:ext cx="716524" cy="90872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236937BC-E700-4133-97DB-CF522CB4387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577746" y="0"/>
            <a:ext cx="566254" cy="90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72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 Slide 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uktūrinė schema: neautomatinis įvedimas 15"/>
          <p:cNvSpPr/>
          <p:nvPr userDrawn="1"/>
        </p:nvSpPr>
        <p:spPr>
          <a:xfrm rot="10800000" flipH="1" flipV="1">
            <a:off x="3675" y="6179715"/>
            <a:ext cx="9144000" cy="705667"/>
          </a:xfrm>
          <a:prstGeom prst="flowChartManualInput">
            <a:avLst/>
          </a:prstGeom>
          <a:gradFill>
            <a:gsLst>
              <a:gs pos="0">
                <a:srgbClr val="00012A"/>
              </a:gs>
              <a:gs pos="100000">
                <a:srgbClr val="005476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160" y="3356992"/>
            <a:ext cx="1590117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ksto vietos rezervavimo ženklas 22"/>
          <p:cNvSpPr>
            <a:spLocks noGrp="1"/>
          </p:cNvSpPr>
          <p:nvPr>
            <p:ph type="body" sz="quarter" idx="12" hasCustomPrompt="1"/>
          </p:nvPr>
        </p:nvSpPr>
        <p:spPr>
          <a:xfrm>
            <a:off x="611808" y="2205038"/>
            <a:ext cx="5040312" cy="52228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aseline="0">
                <a:latin typeface="Cambria" panose="02040503050406030204" pitchFamily="18" charset="0"/>
              </a:defRPr>
            </a:lvl1pPr>
          </a:lstStyle>
          <a:p>
            <a:pPr lvl="0"/>
            <a:r>
              <a:rPr lang="en-GB" dirty="0"/>
              <a:t>SC title</a:t>
            </a:r>
            <a:endParaRPr lang="lt-LT" dirty="0"/>
          </a:p>
        </p:txBody>
      </p:sp>
      <p:sp>
        <p:nvSpPr>
          <p:cNvPr id="25" name="Turinio vietos rezervavimo ženklas 24"/>
          <p:cNvSpPr>
            <a:spLocks noGrp="1"/>
          </p:cNvSpPr>
          <p:nvPr>
            <p:ph sz="quarter" idx="13" hasCustomPrompt="1"/>
          </p:nvPr>
        </p:nvSpPr>
        <p:spPr>
          <a:xfrm>
            <a:off x="600224" y="3098121"/>
            <a:ext cx="2387600" cy="28733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>
                <a:solidFill>
                  <a:srgbClr val="808080"/>
                </a:solidFill>
              </a:defRPr>
            </a:lvl1pPr>
          </a:lstStyle>
          <a:p>
            <a:pPr lvl="0"/>
            <a:r>
              <a:rPr lang="en-GB" dirty="0"/>
              <a:t>SC subtitle</a:t>
            </a:r>
            <a:endParaRPr lang="lt-LT" dirty="0"/>
          </a:p>
        </p:txBody>
      </p:sp>
      <p:sp>
        <p:nvSpPr>
          <p:cNvPr id="27" name="Teksto vietos rezervavimo ženklas 26"/>
          <p:cNvSpPr>
            <a:spLocks noGrp="1"/>
          </p:cNvSpPr>
          <p:nvPr>
            <p:ph type="body" sz="quarter" idx="14" hasCustomPrompt="1"/>
          </p:nvPr>
        </p:nvSpPr>
        <p:spPr>
          <a:xfrm>
            <a:off x="561639" y="3659787"/>
            <a:ext cx="2159000" cy="431800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1600">
                <a:solidFill>
                  <a:srgbClr val="808080"/>
                </a:solidFill>
              </a:defRPr>
            </a:lvl1pPr>
          </a:lstStyle>
          <a:p>
            <a:pPr lvl="0"/>
            <a:r>
              <a:rPr lang="en-GB" dirty="0"/>
              <a:t>Data</a:t>
            </a:r>
            <a:endParaRPr lang="lt-LT" dirty="0"/>
          </a:p>
        </p:txBody>
      </p:sp>
      <p:sp>
        <p:nvSpPr>
          <p:cNvPr id="31" name="Paveikslėlio vietos rezervavimo ženklas 30"/>
          <p:cNvSpPr>
            <a:spLocks noGrp="1"/>
          </p:cNvSpPr>
          <p:nvPr>
            <p:ph type="pic" sz="quarter" idx="16" hasCustomPrompt="1"/>
          </p:nvPr>
        </p:nvSpPr>
        <p:spPr>
          <a:xfrm>
            <a:off x="611560" y="692150"/>
            <a:ext cx="1295474" cy="108066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rgbClr val="FF0000"/>
                </a:solidFill>
              </a:defRPr>
            </a:lvl1pPr>
          </a:lstStyle>
          <a:p>
            <a:r>
              <a:rPr lang="en-GB" dirty="0"/>
              <a:t>Partner / Client Logo</a:t>
            </a:r>
            <a:endParaRPr lang="lt-LT" dirty="0"/>
          </a:p>
        </p:txBody>
      </p:sp>
      <p:sp>
        <p:nvSpPr>
          <p:cNvPr id="33" name="Paveikslėlio vietos rezervavimo ženklas 32"/>
          <p:cNvSpPr>
            <a:spLocks noGrp="1"/>
          </p:cNvSpPr>
          <p:nvPr>
            <p:ph type="pic" sz="quarter" idx="17" hasCustomPrompt="1"/>
          </p:nvPr>
        </p:nvSpPr>
        <p:spPr>
          <a:xfrm>
            <a:off x="2123729" y="692150"/>
            <a:ext cx="1368152" cy="108108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>
                <a:solidFill>
                  <a:srgbClr val="FF0000"/>
                </a:solidFill>
              </a:defRPr>
            </a:lvl1pPr>
          </a:lstStyle>
          <a:p>
            <a:r>
              <a:rPr lang="en-GB" dirty="0"/>
              <a:t>Client / Partner logo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5353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C working sl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95536" y="410597"/>
            <a:ext cx="8315875" cy="487362"/>
          </a:xfrm>
          <a:prstGeom prst="rect">
            <a:avLst/>
          </a:prstGeom>
        </p:spPr>
        <p:txBody>
          <a:bodyPr lIns="0">
            <a:normAutofit/>
          </a:bodyPr>
          <a:lstStyle>
            <a:lvl1pPr algn="l">
              <a:defRPr sz="1800" b="0">
                <a:solidFill>
                  <a:schemeClr val="tx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5536" y="1184052"/>
            <a:ext cx="8315875" cy="505325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808080"/>
              </a:buClr>
              <a:buFont typeface="Arial" panose="020B0604020202020204" pitchFamily="34" charset="0"/>
              <a:buChar char="•"/>
              <a:defRPr sz="1600">
                <a:latin typeface="+mn-lt"/>
              </a:defRPr>
            </a:lvl1pPr>
            <a:lvl2pPr marL="742950" indent="-285750">
              <a:buClr>
                <a:srgbClr val="808080"/>
              </a:buClr>
              <a:buFont typeface="Arial" pitchFamily="34" charset="0"/>
              <a:buChar char="•"/>
              <a:defRPr sz="1600">
                <a:latin typeface="+mn-lt"/>
              </a:defRPr>
            </a:lvl2pPr>
            <a:lvl3pPr marL="1143000" indent="-228600">
              <a:buClr>
                <a:srgbClr val="808080"/>
              </a:buClr>
              <a:buFont typeface="Arial" panose="020B0604020202020204" pitchFamily="34" charset="0"/>
              <a:buChar char="•"/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8711411" y="116632"/>
            <a:ext cx="383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6033C-E647-4F8A-A357-27286DEAD8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Paveikslėlio vietos rezervavimo ženklas 18"/>
          <p:cNvSpPr>
            <a:spLocks noGrp="1"/>
          </p:cNvSpPr>
          <p:nvPr>
            <p:ph type="pic" sz="quarter" idx="13" hasCustomPrompt="1"/>
          </p:nvPr>
        </p:nvSpPr>
        <p:spPr>
          <a:xfrm>
            <a:off x="2555875" y="6416675"/>
            <a:ext cx="2016125" cy="3051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rgbClr val="FF0000"/>
                </a:solidFill>
              </a:defRPr>
            </a:lvl1pPr>
          </a:lstStyle>
          <a:p>
            <a:r>
              <a:rPr lang="en-GB" dirty="0"/>
              <a:t>Client / Partner logo</a:t>
            </a:r>
            <a:endParaRPr lang="lt-L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938" y="6431874"/>
            <a:ext cx="139688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379D353-B25A-43AA-990C-8A5305C53A9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3029"/>
            <a:ext cx="716524" cy="9056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68CC07-78DC-4BCE-A5C5-7F008DC91AA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524" y="3029"/>
            <a:ext cx="716524" cy="9056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F14A824-97D2-4B1F-9647-4B34D917ED0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433048" y="0"/>
            <a:ext cx="716524" cy="9087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D4C2F9-66A9-41B2-924E-7FB290FC1AB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149572" y="0"/>
            <a:ext cx="716524" cy="9087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82BF99B-B290-4866-89EE-301DFAD86B5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866096" y="0"/>
            <a:ext cx="716524" cy="9087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5A11EBC-D611-43A4-BBD1-EE0D923085F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582620" y="0"/>
            <a:ext cx="716524" cy="9087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44D220D-CB2D-4CDA-B3EF-17A4DE99F45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299144" y="0"/>
            <a:ext cx="716524" cy="90872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C40377D-681E-4AD0-83E1-F607A807CCF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015668" y="0"/>
            <a:ext cx="716524" cy="90872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97FD289-C28B-43ED-B459-4A1755028E4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732192" y="0"/>
            <a:ext cx="716524" cy="9087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8CCCA53-87E3-43F2-B72B-6B35E6CF576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448716" y="0"/>
            <a:ext cx="716524" cy="90872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D37F34A-4A1B-4107-9E37-03214548E86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44698" y="0"/>
            <a:ext cx="716524" cy="90872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A6DC725-393F-4D45-B7EB-F2AF8E956DA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861222" y="0"/>
            <a:ext cx="716524" cy="90872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3297C2C-FA81-4F4B-B830-95E7B924DEB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77746" y="0"/>
            <a:ext cx="566254" cy="908720"/>
          </a:xfrm>
          <a:prstGeom prst="rect">
            <a:avLst/>
          </a:prstGeom>
        </p:spPr>
      </p:pic>
      <p:pic>
        <p:nvPicPr>
          <p:cNvPr id="2" name="Picture 2" descr="2014-2020 ES fondų investicijų ženklas | 2014-2020 Europos Sąjungos fondų  investicijos Lietuvoje">
            <a:extLst>
              <a:ext uri="{FF2B5EF4-FFF2-40B4-BE49-F238E27FC236}">
                <a16:creationId xmlns:a16="http://schemas.microsoft.com/office/drawing/2014/main" id="{ECDCB012-A1AB-4D61-87A9-D1DB59E83F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797" y="6016002"/>
            <a:ext cx="1268739" cy="802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Lietuvos Respublikos žemės ūkio ministerija – Vikipedija">
            <a:extLst>
              <a:ext uri="{FF2B5EF4-FFF2-40B4-BE49-F238E27FC236}">
                <a16:creationId xmlns:a16="http://schemas.microsoft.com/office/drawing/2014/main" id="{30AECA32-A1C5-4E3D-864A-83587DE24D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93" y="6093187"/>
            <a:ext cx="843139" cy="645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14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 content sl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95536" y="410597"/>
            <a:ext cx="8315875" cy="487362"/>
          </a:xfrm>
          <a:prstGeom prst="rect">
            <a:avLst/>
          </a:prstGeom>
        </p:spPr>
        <p:txBody>
          <a:bodyPr lIns="0">
            <a:normAutofit/>
          </a:bodyPr>
          <a:lstStyle>
            <a:lvl1pPr algn="l">
              <a:defRPr sz="1800" b="0">
                <a:solidFill>
                  <a:schemeClr val="tx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6705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8711411" y="116632"/>
            <a:ext cx="383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6033C-E647-4F8A-A357-27286DEAD8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Paveikslėlio vietos rezervavimo ženklas 16"/>
          <p:cNvSpPr>
            <a:spLocks noGrp="1"/>
          </p:cNvSpPr>
          <p:nvPr>
            <p:ph type="pic" sz="quarter" idx="12" hasCustomPrompt="1"/>
          </p:nvPr>
        </p:nvSpPr>
        <p:spPr>
          <a:xfrm>
            <a:off x="251521" y="6416675"/>
            <a:ext cx="2088232" cy="3051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aseline="0">
                <a:solidFill>
                  <a:srgbClr val="FF0000"/>
                </a:solidFill>
              </a:defRPr>
            </a:lvl1pPr>
          </a:lstStyle>
          <a:p>
            <a:r>
              <a:rPr lang="en-GB" dirty="0"/>
              <a:t>Client / Partner logo</a:t>
            </a:r>
            <a:endParaRPr lang="lt-LT" dirty="0"/>
          </a:p>
        </p:txBody>
      </p:sp>
      <p:sp>
        <p:nvSpPr>
          <p:cNvPr id="19" name="Paveikslėlio vietos rezervavimo ženklas 18"/>
          <p:cNvSpPr>
            <a:spLocks noGrp="1"/>
          </p:cNvSpPr>
          <p:nvPr>
            <p:ph type="pic" sz="quarter" idx="13" hasCustomPrompt="1"/>
          </p:nvPr>
        </p:nvSpPr>
        <p:spPr>
          <a:xfrm>
            <a:off x="2555875" y="6416675"/>
            <a:ext cx="2016125" cy="3051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rgbClr val="FF0000"/>
                </a:solidFill>
              </a:defRPr>
            </a:lvl1pPr>
          </a:lstStyle>
          <a:p>
            <a:r>
              <a:rPr lang="en-GB" dirty="0"/>
              <a:t>Client / Partner logo</a:t>
            </a:r>
            <a:endParaRPr lang="lt-LT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938" y="6431874"/>
            <a:ext cx="139688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141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606488" y="62945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CF691-50E5-4B25-A443-15EFD4713A12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5678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0" r:id="rId3"/>
    <p:sldLayoutId id="2147483664" r:id="rId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8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7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11" Type="http://schemas.openxmlformats.org/officeDocument/2006/relationships/image" Target="../media/image20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8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akynosmok.vhost.lt/wordpress/wp-content/uploads/Sveikatiada-projekto-dalyviams.pdf" TargetMode="External"/><Relationship Id="rId7" Type="http://schemas.openxmlformats.org/officeDocument/2006/relationships/chart" Target="../charts/chart4.xm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enasvaisiai.lt/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facebook.com/pienasvaisia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type="pic" sz="quarter" idx="13"/>
            <p:extLst>
              <p:ext uri="{D42A27DB-BD31-4B8C-83A1-F6EECF244321}">
                <p14:modId xmlns:p14="http://schemas.microsoft.com/office/powerpoint/2010/main" val="2844058463"/>
              </p:ext>
            </p:extLst>
          </p:nvPr>
        </p:nvGraphicFramePr>
        <p:xfrm>
          <a:off x="7524750" y="4881081"/>
          <a:ext cx="1295400" cy="107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691680" y="1751167"/>
            <a:ext cx="3869883" cy="1656184"/>
          </a:xfrm>
        </p:spPr>
        <p:txBody>
          <a:bodyPr>
            <a:noAutofit/>
          </a:bodyPr>
          <a:lstStyle/>
          <a:p>
            <a:r>
              <a:rPr lang="lt-LT" sz="3200" b="1">
                <a:solidFill>
                  <a:schemeClr val="accent3"/>
                </a:solidFill>
              </a:rPr>
              <a:t>Sveikas maistas – sveikas vaikas</a:t>
            </a:r>
            <a:endParaRPr lang="lt-LT" sz="3200" b="1" dirty="0">
              <a:solidFill>
                <a:schemeClr val="accent3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2881B8-D3E9-4CA2-A3EB-832448D18192}"/>
              </a:ext>
            </a:extLst>
          </p:cNvPr>
          <p:cNvSpPr txBox="1"/>
          <p:nvPr/>
        </p:nvSpPr>
        <p:spPr>
          <a:xfrm>
            <a:off x="323850" y="468889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b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www.pienasvaisiai.lt</a:t>
            </a:r>
          </a:p>
        </p:txBody>
      </p:sp>
      <p:pic>
        <p:nvPicPr>
          <p:cNvPr id="1026" name="Picture 2" descr="Pienas vaisiai | Sveikas maistas - sveikas vaikas">
            <a:extLst>
              <a:ext uri="{FF2B5EF4-FFF2-40B4-BE49-F238E27FC236}">
                <a16:creationId xmlns:a16="http://schemas.microsoft.com/office/drawing/2014/main" id="{15B74D08-0716-4C10-869A-BE33617A0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85" y="1628800"/>
            <a:ext cx="1115222" cy="1451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AAA7C01-C0AC-43F4-98B2-0EA01696E7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3029"/>
            <a:ext cx="716524" cy="90569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0E6C3B8-8D4F-4F91-BF8B-B37340A0DB6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85965" y="1628800"/>
            <a:ext cx="3259622" cy="3694238"/>
          </a:xfrm>
          <a:prstGeom prst="rect">
            <a:avLst/>
          </a:prstGeom>
        </p:spPr>
      </p:pic>
      <p:pic>
        <p:nvPicPr>
          <p:cNvPr id="1028" name="Picture 4" descr="Lietuvos Respublikos žemės ūkio ministerija – Vikipedija">
            <a:extLst>
              <a:ext uri="{FF2B5EF4-FFF2-40B4-BE49-F238E27FC236}">
                <a16:creationId xmlns:a16="http://schemas.microsoft.com/office/drawing/2014/main" id="{246B5025-58F3-4E95-9629-D0C593BE3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93" y="6093187"/>
            <a:ext cx="843139" cy="645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A16568F-8979-473E-8E66-678A3E0005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524" y="3029"/>
            <a:ext cx="716524" cy="9056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278A6A-E14B-4EE4-B3D0-F2620F2BF5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33048" y="0"/>
            <a:ext cx="716524" cy="9087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1B3F1A-1AF1-41BB-8FDD-3F73F13FFC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49572" y="0"/>
            <a:ext cx="716524" cy="9087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E71F927-8726-4399-87E8-67D527EACF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66096" y="0"/>
            <a:ext cx="716524" cy="9087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51B8D69-0658-49F2-93B2-30B8C02B99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82620" y="0"/>
            <a:ext cx="716524" cy="9087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BF65443-5FEB-4EDD-965B-648A229530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99144" y="0"/>
            <a:ext cx="716524" cy="9087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243D1A5-24A3-43DF-A5C4-9378CC1CD8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5668" y="0"/>
            <a:ext cx="716524" cy="9087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2BCF70-5D40-4D15-BB3D-E875C615531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2192" y="0"/>
            <a:ext cx="716524" cy="9087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BF1A91-5A73-4FA9-9905-C4F1EEA21A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48716" y="0"/>
            <a:ext cx="716524" cy="9087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B2B8BF0-27B7-4F7D-A0D8-A4FD5C714D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44698" y="0"/>
            <a:ext cx="716524" cy="9087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0827056-9BBF-4855-A8CA-B7C41591EF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61222" y="0"/>
            <a:ext cx="716524" cy="9087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10846ED-E29C-464E-9DDA-7BB3193E63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7746" y="0"/>
            <a:ext cx="566254" cy="908720"/>
          </a:xfrm>
          <a:prstGeom prst="rect">
            <a:avLst/>
          </a:prstGeom>
        </p:spPr>
      </p:pic>
      <p:sp>
        <p:nvSpPr>
          <p:cNvPr id="41" name="Title 2">
            <a:extLst>
              <a:ext uri="{FF2B5EF4-FFF2-40B4-BE49-F238E27FC236}">
                <a16:creationId xmlns:a16="http://schemas.microsoft.com/office/drawing/2014/main" id="{3F02414E-8761-4782-9007-80B8E384AB39}"/>
              </a:ext>
            </a:extLst>
          </p:cNvPr>
          <p:cNvSpPr txBox="1">
            <a:spLocks/>
          </p:cNvSpPr>
          <p:nvPr/>
        </p:nvSpPr>
        <p:spPr>
          <a:xfrm>
            <a:off x="416493" y="3224897"/>
            <a:ext cx="4934827" cy="1656184"/>
          </a:xfrm>
          <a:prstGeom prst="rect">
            <a:avLst/>
          </a:prstGeom>
        </p:spPr>
        <p:txBody>
          <a:bodyPr lIns="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2800" kern="1200" baseline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lt-LT" sz="1400" b="1">
                <a:solidFill>
                  <a:schemeClr val="bg2"/>
                </a:solidFill>
              </a:rPr>
              <a:t>Vaisių ir daržovių bei pieno ir pieno produktų vartojimo skatinimo vaikų ugdymo įstaigose programa</a:t>
            </a:r>
            <a:br>
              <a:rPr lang="lt-LT" sz="1400" b="1">
                <a:solidFill>
                  <a:schemeClr val="bg2"/>
                </a:solidFill>
              </a:rPr>
            </a:br>
            <a:br>
              <a:rPr lang="lt-LT" sz="1600" b="1">
                <a:solidFill>
                  <a:schemeClr val="accent3"/>
                </a:solidFill>
              </a:rPr>
            </a:br>
            <a:br>
              <a:rPr lang="lt-LT" sz="1600" b="1">
                <a:solidFill>
                  <a:schemeClr val="accent3"/>
                </a:solidFill>
              </a:rPr>
            </a:br>
            <a:r>
              <a:rPr lang="lt-LT" sz="2000" b="1">
                <a:solidFill>
                  <a:schemeClr val="accent2"/>
                </a:solidFill>
              </a:rPr>
              <a:t>SANTRAUKA VISUOMENEI</a:t>
            </a:r>
            <a:endParaRPr lang="lt-LT" sz="3200" b="1" dirty="0">
              <a:solidFill>
                <a:schemeClr val="accent3"/>
              </a:solidFill>
            </a:endParaRPr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BEE0E00C-4814-4FF7-86A4-2ACBF282F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938" y="6431874"/>
            <a:ext cx="139688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2014-2020 ES fondų investicijų ženklas | 2014-2020 Europos Sąjungos fondų  investicijos Lietuvoje">
            <a:extLst>
              <a:ext uri="{FF2B5EF4-FFF2-40B4-BE49-F238E27FC236}">
                <a16:creationId xmlns:a16="http://schemas.microsoft.com/office/drawing/2014/main" id="{FB6430BC-D68C-4FD7-83DD-C016C2929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797" y="5713806"/>
            <a:ext cx="1746406" cy="110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65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0757EC0A-8D81-4838-81A8-647E8E1E79EE}"/>
              </a:ext>
            </a:extLst>
          </p:cNvPr>
          <p:cNvSpPr txBox="1">
            <a:spLocks/>
          </p:cNvSpPr>
          <p:nvPr/>
        </p:nvSpPr>
        <p:spPr>
          <a:xfrm>
            <a:off x="287524" y="203337"/>
            <a:ext cx="8568952" cy="487362"/>
          </a:xfrm>
          <a:prstGeom prst="rect">
            <a:avLst/>
          </a:prstGeom>
        </p:spPr>
        <p:txBody>
          <a:bodyPr lIns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lt-LT" sz="1600" b="1">
                <a:solidFill>
                  <a:schemeClr val="bg1"/>
                </a:solidFill>
                <a:latin typeface="+mn-lt"/>
              </a:rPr>
              <a:t>Vaisių, daržovių bei pieno ir pieno produktų vartojimo skatinimo ugdymo įstaigose programa (toliau-Programa) skatina vaikus ugdyti sveikus mitybos įpročius</a:t>
            </a:r>
            <a:endParaRPr lang="lt-LT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FE96CE-6090-450B-9D8C-06A85D58B565}"/>
              </a:ext>
            </a:extLst>
          </p:cNvPr>
          <p:cNvSpPr/>
          <p:nvPr/>
        </p:nvSpPr>
        <p:spPr>
          <a:xfrm>
            <a:off x="647567" y="1908780"/>
            <a:ext cx="2736301" cy="6970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lt-LT" sz="1200"/>
              <a:t>Programa siekiama skatinti sveikus vaikų mitybos įpročius tiekiant dviejų tipų produktus į ugdymo įstaigas</a:t>
            </a: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BC6A82C9-B24F-4EA4-A967-6B6F44F2EB45}"/>
              </a:ext>
            </a:extLst>
          </p:cNvPr>
          <p:cNvSpPr/>
          <p:nvPr/>
        </p:nvSpPr>
        <p:spPr>
          <a:xfrm rot="10800000">
            <a:off x="946358" y="2659333"/>
            <a:ext cx="576064" cy="216024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008DC930-75BD-443B-B5E4-8DAAC17C3FCC}"/>
              </a:ext>
            </a:extLst>
          </p:cNvPr>
          <p:cNvSpPr/>
          <p:nvPr/>
        </p:nvSpPr>
        <p:spPr>
          <a:xfrm rot="10800000">
            <a:off x="2579825" y="2659333"/>
            <a:ext cx="576064" cy="216024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142792-D4BB-4A96-825D-4037579EA252}"/>
              </a:ext>
            </a:extLst>
          </p:cNvPr>
          <p:cNvSpPr/>
          <p:nvPr/>
        </p:nvSpPr>
        <p:spPr>
          <a:xfrm>
            <a:off x="647567" y="2936691"/>
            <a:ext cx="1152127" cy="326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Vaisiai, daržovės ir jų sultys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FEEBBC-F97D-4A1E-8609-1CD44ED81833}"/>
              </a:ext>
            </a:extLst>
          </p:cNvPr>
          <p:cNvSpPr/>
          <p:nvPr/>
        </p:nvSpPr>
        <p:spPr>
          <a:xfrm>
            <a:off x="2231742" y="2936916"/>
            <a:ext cx="1152126" cy="3269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Pienas ir pieno produktai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FAB97E-0FA5-4D1C-AC40-D432DF5620C8}"/>
              </a:ext>
            </a:extLst>
          </p:cNvPr>
          <p:cNvSpPr/>
          <p:nvPr/>
        </p:nvSpPr>
        <p:spPr>
          <a:xfrm>
            <a:off x="647567" y="3266843"/>
            <a:ext cx="1152126" cy="6786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E79354-691A-405D-B4D3-F5B13AEE6FC8}"/>
              </a:ext>
            </a:extLst>
          </p:cNvPr>
          <p:cNvSpPr/>
          <p:nvPr/>
        </p:nvSpPr>
        <p:spPr>
          <a:xfrm>
            <a:off x="2231742" y="3266843"/>
            <a:ext cx="1152126" cy="667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DF8228DB-794C-47FB-9317-7707C04866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38" y="3287806"/>
            <a:ext cx="597584" cy="597584"/>
          </a:xfrm>
          <a:prstGeom prst="rect">
            <a:avLst/>
          </a:prstGeom>
        </p:spPr>
      </p:pic>
      <p:pic>
        <p:nvPicPr>
          <p:cNvPr id="26" name="Picture 25" descr="A close up of a logo&#10;&#10;Description automatically generated">
            <a:extLst>
              <a:ext uri="{FF2B5EF4-FFF2-40B4-BE49-F238E27FC236}">
                <a16:creationId xmlns:a16="http://schemas.microsoft.com/office/drawing/2014/main" id="{9FBFA799-D99B-437C-A4E9-56DF016906D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225" y="3335299"/>
            <a:ext cx="626619" cy="519313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D986C29D-F3D9-40BF-8B90-C3E7656E0BA3}"/>
              </a:ext>
            </a:extLst>
          </p:cNvPr>
          <p:cNvSpPr/>
          <p:nvPr/>
        </p:nvSpPr>
        <p:spPr>
          <a:xfrm>
            <a:off x="647566" y="4010537"/>
            <a:ext cx="2736301" cy="8114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Švietimo veiklos apie sveiką mitybą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EDA210F-470D-480B-A3B5-94029C70E63C}"/>
              </a:ext>
            </a:extLst>
          </p:cNvPr>
          <p:cNvSpPr/>
          <p:nvPr/>
        </p:nvSpPr>
        <p:spPr>
          <a:xfrm>
            <a:off x="395537" y="1556794"/>
            <a:ext cx="2988329" cy="315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Programoje vykdomos trijų tipų veiklos: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98B860E-F249-4E9B-BBF7-77E76DAC07DA}"/>
              </a:ext>
            </a:extLst>
          </p:cNvPr>
          <p:cNvSpPr/>
          <p:nvPr/>
        </p:nvSpPr>
        <p:spPr>
          <a:xfrm>
            <a:off x="395537" y="1908780"/>
            <a:ext cx="252028" cy="20367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EEC0B50-A1A4-477A-9736-945F4054E593}"/>
              </a:ext>
            </a:extLst>
          </p:cNvPr>
          <p:cNvSpPr/>
          <p:nvPr/>
        </p:nvSpPr>
        <p:spPr>
          <a:xfrm>
            <a:off x="395537" y="4010538"/>
            <a:ext cx="252028" cy="8114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11759F3-5A3B-4391-9958-D722B0C80B1D}"/>
              </a:ext>
            </a:extLst>
          </p:cNvPr>
          <p:cNvSpPr/>
          <p:nvPr/>
        </p:nvSpPr>
        <p:spPr>
          <a:xfrm>
            <a:off x="395537" y="4900985"/>
            <a:ext cx="252028" cy="9291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508B2C8-A83B-4EC0-B787-136883385FFA}"/>
              </a:ext>
            </a:extLst>
          </p:cNvPr>
          <p:cNvSpPr/>
          <p:nvPr/>
        </p:nvSpPr>
        <p:spPr>
          <a:xfrm>
            <a:off x="647565" y="4900986"/>
            <a:ext cx="2736301" cy="929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lt-LT" sz="1200"/>
              <a:t>Informavimo ir komunikavimo veiklos, siekiant geriau paskleisti žinią apie Programą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9A7F577-D833-42CB-8129-C67DA173B177}"/>
              </a:ext>
            </a:extLst>
          </p:cNvPr>
          <p:cNvSpPr/>
          <p:nvPr/>
        </p:nvSpPr>
        <p:spPr>
          <a:xfrm>
            <a:off x="3527882" y="4010536"/>
            <a:ext cx="2967664" cy="811497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lt-LT" sz="1200">
              <a:solidFill>
                <a:schemeClr val="tx1"/>
              </a:solidFill>
            </a:endParaRPr>
          </a:p>
          <a:p>
            <a:pPr algn="just"/>
            <a:r>
              <a:rPr lang="lt-LT" sz="1200">
                <a:solidFill>
                  <a:schemeClr val="tx1"/>
                </a:solidFill>
              </a:rPr>
              <a:t>Specialios pamokos, gaminimo kursai, šviečiamosios sporto varžybos, viktorinos, išvykos į sodininkystės, pienininkystės ūkius.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C40949C-21F1-4EAB-9B80-E7432A736DFA}"/>
              </a:ext>
            </a:extLst>
          </p:cNvPr>
          <p:cNvSpPr/>
          <p:nvPr/>
        </p:nvSpPr>
        <p:spPr>
          <a:xfrm>
            <a:off x="3536462" y="4900986"/>
            <a:ext cx="2959083" cy="929159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lt-LT" sz="1200">
              <a:solidFill>
                <a:schemeClr val="tx1"/>
              </a:solidFill>
            </a:endParaRPr>
          </a:p>
          <a:p>
            <a:pPr algn="just"/>
            <a:r>
              <a:rPr lang="lt-LT" sz="1200">
                <a:solidFill>
                  <a:schemeClr val="tx1"/>
                </a:solidFill>
              </a:rPr>
              <a:t>Spausdinta mokomoji medžiaga, plakatai, reklamos ant autobusų, stotelėse, radijo laidose, socialiniuose tinkluose, Programos tinklalapyje.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D6C1289-2349-4584-B2A6-B5B8D706BC55}"/>
              </a:ext>
            </a:extLst>
          </p:cNvPr>
          <p:cNvSpPr/>
          <p:nvPr/>
        </p:nvSpPr>
        <p:spPr>
          <a:xfrm>
            <a:off x="3527885" y="1556793"/>
            <a:ext cx="2967662" cy="315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Pagal Programą vaikai dažniausiai gauna: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ED0A4-4094-4C6B-9D2E-27C81B9093E2}"/>
              </a:ext>
            </a:extLst>
          </p:cNvPr>
          <p:cNvSpPr/>
          <p:nvPr/>
        </p:nvSpPr>
        <p:spPr>
          <a:xfrm>
            <a:off x="3959932" y="1934308"/>
            <a:ext cx="792088" cy="315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Obuolius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AF82B99-6DDC-43C7-9DE3-3BE3EE87FEBF}"/>
              </a:ext>
            </a:extLst>
          </p:cNvPr>
          <p:cNvSpPr/>
          <p:nvPr/>
        </p:nvSpPr>
        <p:spPr>
          <a:xfrm>
            <a:off x="3959932" y="2218411"/>
            <a:ext cx="792088" cy="64836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B99EB44-7B04-4CE7-A5FC-5094F23CF45D}"/>
              </a:ext>
            </a:extLst>
          </p:cNvPr>
          <p:cNvSpPr/>
          <p:nvPr/>
        </p:nvSpPr>
        <p:spPr>
          <a:xfrm rot="16200000">
            <a:off x="3210562" y="2233997"/>
            <a:ext cx="958683" cy="324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Vaisiai ir daržovės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23A83BB-08B7-43CB-9F15-77BB7074F2CB}"/>
              </a:ext>
            </a:extLst>
          </p:cNvPr>
          <p:cNvSpPr/>
          <p:nvPr/>
        </p:nvSpPr>
        <p:spPr>
          <a:xfrm rot="16200000">
            <a:off x="3186414" y="3279985"/>
            <a:ext cx="1006978" cy="3240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Pieno produktai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69A5634-505A-444C-9537-6E15497D1E45}"/>
              </a:ext>
            </a:extLst>
          </p:cNvPr>
          <p:cNvSpPr/>
          <p:nvPr/>
        </p:nvSpPr>
        <p:spPr>
          <a:xfrm>
            <a:off x="4831695" y="1939763"/>
            <a:ext cx="792088" cy="2786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Kriaušes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03F95DB-6EF8-415E-BE54-462093D19ACC}"/>
              </a:ext>
            </a:extLst>
          </p:cNvPr>
          <p:cNvSpPr/>
          <p:nvPr/>
        </p:nvSpPr>
        <p:spPr>
          <a:xfrm>
            <a:off x="5703458" y="1939762"/>
            <a:ext cx="792088" cy="3156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Obuolių sultis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7936842-6F63-44CC-8E6D-832C28BCF415}"/>
              </a:ext>
            </a:extLst>
          </p:cNvPr>
          <p:cNvSpPr/>
          <p:nvPr/>
        </p:nvSpPr>
        <p:spPr>
          <a:xfrm>
            <a:off x="4831695" y="2213429"/>
            <a:ext cx="792088" cy="6483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2BB6D09-919E-41D9-9EAE-19602A242FA4}"/>
              </a:ext>
            </a:extLst>
          </p:cNvPr>
          <p:cNvSpPr/>
          <p:nvPr/>
        </p:nvSpPr>
        <p:spPr>
          <a:xfrm>
            <a:off x="5703458" y="2249933"/>
            <a:ext cx="792088" cy="612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8B15D96-8289-4834-85FB-2430FCA59631}"/>
              </a:ext>
            </a:extLst>
          </p:cNvPr>
          <p:cNvSpPr/>
          <p:nvPr/>
        </p:nvSpPr>
        <p:spPr>
          <a:xfrm>
            <a:off x="3959932" y="3252429"/>
            <a:ext cx="792088" cy="68149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709DE36-2DB3-476A-B8DC-956013668907}"/>
              </a:ext>
            </a:extLst>
          </p:cNvPr>
          <p:cNvSpPr/>
          <p:nvPr/>
        </p:nvSpPr>
        <p:spPr>
          <a:xfrm>
            <a:off x="4824029" y="3217165"/>
            <a:ext cx="792088" cy="71945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504010A-3BFA-4D4B-B74E-AEEDCE91BE03}"/>
              </a:ext>
            </a:extLst>
          </p:cNvPr>
          <p:cNvSpPr/>
          <p:nvPr/>
        </p:nvSpPr>
        <p:spPr>
          <a:xfrm>
            <a:off x="5703458" y="3252429"/>
            <a:ext cx="792088" cy="68149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2FDD9AA-4019-4053-9842-110A77310C01}"/>
              </a:ext>
            </a:extLst>
          </p:cNvPr>
          <p:cNvSpPr/>
          <p:nvPr/>
        </p:nvSpPr>
        <p:spPr>
          <a:xfrm>
            <a:off x="3959932" y="2941019"/>
            <a:ext cx="792088" cy="315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Pieną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29BCABE-8A5F-40A7-BCDD-761103A2D720}"/>
              </a:ext>
            </a:extLst>
          </p:cNvPr>
          <p:cNvSpPr/>
          <p:nvPr/>
        </p:nvSpPr>
        <p:spPr>
          <a:xfrm>
            <a:off x="4824028" y="2938517"/>
            <a:ext cx="792088" cy="315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Jogurtą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11B6DF-B467-4EA5-BF9F-740DEB33060D}"/>
              </a:ext>
            </a:extLst>
          </p:cNvPr>
          <p:cNvSpPr/>
          <p:nvPr/>
        </p:nvSpPr>
        <p:spPr>
          <a:xfrm>
            <a:off x="5703458" y="2938517"/>
            <a:ext cx="792088" cy="315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Sūrį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62FC9A-FA4D-456A-A44B-4382E2D7608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327" y="2311149"/>
            <a:ext cx="457167" cy="457167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5B9C4F85-5DCD-431D-9B91-7C1F193018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976" y="2310620"/>
            <a:ext cx="512956" cy="512956"/>
          </a:xfrm>
          <a:prstGeom prst="rect">
            <a:avLst/>
          </a:prstGeom>
        </p:spPr>
      </p:pic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9365C53B-92D0-4F02-982D-CF3E2E10E0D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562" y="2313331"/>
            <a:ext cx="493879" cy="493879"/>
          </a:xfrm>
          <a:prstGeom prst="rect">
            <a:avLst/>
          </a:prstGeom>
        </p:spPr>
      </p:pic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10B1F0AF-7D55-48A6-A701-CF37CB51175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327" y="3320004"/>
            <a:ext cx="549901" cy="5499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CC4F540-3E2D-4C28-8C38-336155341FA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600" y="3320004"/>
            <a:ext cx="544937" cy="544937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E36B910-523C-4E6E-9E0E-3E17B106D4CE}"/>
              </a:ext>
            </a:extLst>
          </p:cNvPr>
          <p:cNvSpPr/>
          <p:nvPr/>
        </p:nvSpPr>
        <p:spPr>
          <a:xfrm>
            <a:off x="6639565" y="1556792"/>
            <a:ext cx="2180907" cy="315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2018-2019 m. m. skirtos lėšos:</a:t>
            </a:r>
          </a:p>
        </p:txBody>
      </p:sp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E1C1D16A-48CE-45EB-B4B5-CDF6513ED2B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040" y="3360733"/>
            <a:ext cx="493879" cy="49387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8B72B88-D27D-42B9-B05F-29EF16B4D941}"/>
              </a:ext>
            </a:extLst>
          </p:cNvPr>
          <p:cNvSpPr/>
          <p:nvPr/>
        </p:nvSpPr>
        <p:spPr>
          <a:xfrm>
            <a:off x="3527882" y="4010537"/>
            <a:ext cx="2967662" cy="175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Vykdomos veiklos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B7DC87A-43DC-481F-8AA4-CAB3ED0BD313}"/>
              </a:ext>
            </a:extLst>
          </p:cNvPr>
          <p:cNvSpPr/>
          <p:nvPr/>
        </p:nvSpPr>
        <p:spPr>
          <a:xfrm>
            <a:off x="3536463" y="4900987"/>
            <a:ext cx="2967662" cy="175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Vykdomos veiklos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E45C3BB-F521-4537-9FC9-B57ED6603767}"/>
              </a:ext>
            </a:extLst>
          </p:cNvPr>
          <p:cNvSpPr txBox="1"/>
          <p:nvPr/>
        </p:nvSpPr>
        <p:spPr>
          <a:xfrm>
            <a:off x="6957289" y="5180899"/>
            <a:ext cx="181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>
                <a:solidFill>
                  <a:schemeClr val="accent3"/>
                </a:solidFill>
              </a:rPr>
              <a:t>17,2 tūkst. Eur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0E5EA62-7B11-4D58-849E-5F20BF7BB592}"/>
              </a:ext>
            </a:extLst>
          </p:cNvPr>
          <p:cNvSpPr txBox="1"/>
          <p:nvPr/>
        </p:nvSpPr>
        <p:spPr>
          <a:xfrm>
            <a:off x="6957289" y="4274264"/>
            <a:ext cx="181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>
                <a:solidFill>
                  <a:schemeClr val="accent3"/>
                </a:solidFill>
              </a:rPr>
              <a:t>54,6 tūkst. Eur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B2B9F8F-80BD-4D7F-B6FA-93FF4A95D128}"/>
              </a:ext>
            </a:extLst>
          </p:cNvPr>
          <p:cNvSpPr txBox="1"/>
          <p:nvPr/>
        </p:nvSpPr>
        <p:spPr>
          <a:xfrm>
            <a:off x="6957289" y="1950412"/>
            <a:ext cx="181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>
                <a:solidFill>
                  <a:schemeClr val="accent3"/>
                </a:solidFill>
              </a:rPr>
              <a:t>4,67 mln. Eur</a:t>
            </a: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2A14D53D-F29B-4083-B897-E39682CFC3BF}"/>
              </a:ext>
            </a:extLst>
          </p:cNvPr>
          <p:cNvSpPr/>
          <p:nvPr/>
        </p:nvSpPr>
        <p:spPr>
          <a:xfrm rot="10800000">
            <a:off x="6762908" y="3042661"/>
            <a:ext cx="576064" cy="216024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18BCD9E-4B80-417C-A74C-6D45F728A04A}"/>
              </a:ext>
            </a:extLst>
          </p:cNvPr>
          <p:cNvSpPr/>
          <p:nvPr/>
        </p:nvSpPr>
        <p:spPr>
          <a:xfrm rot="10800000">
            <a:off x="8117081" y="3036404"/>
            <a:ext cx="576064" cy="216024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176E64E-D9B9-4CEF-ACE9-C2BF69218C22}"/>
              </a:ext>
            </a:extLst>
          </p:cNvPr>
          <p:cNvSpPr/>
          <p:nvPr/>
        </p:nvSpPr>
        <p:spPr>
          <a:xfrm>
            <a:off x="6654896" y="2408507"/>
            <a:ext cx="792088" cy="5691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Vaisių ir daržovių daliai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EACA171-4374-4238-94FC-9A37EFDDFD04}"/>
              </a:ext>
            </a:extLst>
          </p:cNvPr>
          <p:cNvSpPr/>
          <p:nvPr/>
        </p:nvSpPr>
        <p:spPr>
          <a:xfrm>
            <a:off x="8009069" y="2395546"/>
            <a:ext cx="792088" cy="5691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>
                <a:solidFill>
                  <a:schemeClr val="accent2"/>
                </a:solidFill>
              </a:rPr>
              <a:t>Pieno produktų daliai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343D37-932D-4E3A-91FC-7409E30CF915}"/>
              </a:ext>
            </a:extLst>
          </p:cNvPr>
          <p:cNvSpPr txBox="1"/>
          <p:nvPr/>
        </p:nvSpPr>
        <p:spPr>
          <a:xfrm>
            <a:off x="6762498" y="3337828"/>
            <a:ext cx="792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>
                <a:solidFill>
                  <a:schemeClr val="accent3"/>
                </a:solidFill>
              </a:rPr>
              <a:t>1,74 mln. Eur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C3DBF86-3599-45F3-ABE2-4A31732DA224}"/>
              </a:ext>
            </a:extLst>
          </p:cNvPr>
          <p:cNvSpPr txBox="1"/>
          <p:nvPr/>
        </p:nvSpPr>
        <p:spPr>
          <a:xfrm>
            <a:off x="8100394" y="3316104"/>
            <a:ext cx="792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>
                <a:solidFill>
                  <a:schemeClr val="accent3"/>
                </a:solidFill>
              </a:rPr>
              <a:t>2,94 mln. Eur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C402DB2-4843-4D2D-889F-C18D1B1BD7F4}"/>
              </a:ext>
            </a:extLst>
          </p:cNvPr>
          <p:cNvSpPr/>
          <p:nvPr/>
        </p:nvSpPr>
        <p:spPr>
          <a:xfrm>
            <a:off x="421254" y="1008715"/>
            <a:ext cx="8424935" cy="40749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1400">
                <a:solidFill>
                  <a:schemeClr val="accent2"/>
                </a:solidFill>
              </a:rPr>
              <a:t>Iš ES ir nacionalinių lėšų finansuojama Programa siekiama padaryti teigiamą poveikį gyventojų sveikatai ilguoju laikotarpiu ir padėti stabilizuoti pieno produkcijos rinką, sudarant nuolatinį pieno produktų poreikį šalyje. </a:t>
            </a:r>
          </a:p>
        </p:txBody>
      </p:sp>
    </p:spTree>
    <p:extLst>
      <p:ext uri="{BB962C8B-B14F-4D97-AF65-F5344CB8AC3E}">
        <p14:creationId xmlns:p14="http://schemas.microsoft.com/office/powerpoint/2010/main" val="421455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EED1FBC-4B16-4E0C-88DF-09EA4AFE124C}"/>
              </a:ext>
            </a:extLst>
          </p:cNvPr>
          <p:cNvSpPr txBox="1">
            <a:spLocks/>
          </p:cNvSpPr>
          <p:nvPr/>
        </p:nvSpPr>
        <p:spPr>
          <a:xfrm>
            <a:off x="323528" y="188640"/>
            <a:ext cx="8568952" cy="487362"/>
          </a:xfrm>
          <a:prstGeom prst="rect">
            <a:avLst/>
          </a:prstGeom>
        </p:spPr>
        <p:txBody>
          <a:bodyPr lIns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endParaRPr lang="lt-LT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7A12685-C3F7-4556-8D2F-EEB289414760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8568952" cy="487362"/>
          </a:xfrm>
          <a:prstGeom prst="rect">
            <a:avLst/>
          </a:prstGeom>
        </p:spPr>
        <p:txBody>
          <a:bodyPr lIns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endParaRPr lang="lt-LT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08C48F-368D-4269-840B-1BD03BCDDC10}"/>
              </a:ext>
            </a:extLst>
          </p:cNvPr>
          <p:cNvSpPr txBox="1">
            <a:spLocks/>
          </p:cNvSpPr>
          <p:nvPr/>
        </p:nvSpPr>
        <p:spPr>
          <a:xfrm>
            <a:off x="287524" y="203337"/>
            <a:ext cx="8568952" cy="487362"/>
          </a:xfrm>
          <a:prstGeom prst="rect">
            <a:avLst/>
          </a:prstGeom>
        </p:spPr>
        <p:txBody>
          <a:bodyPr lIns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lt-LT" sz="1600" b="1">
                <a:solidFill>
                  <a:schemeClr val="bg1"/>
                </a:solidFill>
                <a:latin typeface="+mn-lt"/>
              </a:rPr>
              <a:t>Programoje dalyvauja beveik visos Lietuvos ugdymo įstaigos</a:t>
            </a:r>
            <a:endParaRPr lang="lt-LT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8DAFB4-94A0-48A1-A43C-5D0C9F45895E}"/>
              </a:ext>
            </a:extLst>
          </p:cNvPr>
          <p:cNvSpPr/>
          <p:nvPr/>
        </p:nvSpPr>
        <p:spPr>
          <a:xfrm>
            <a:off x="539553" y="1844825"/>
            <a:ext cx="3600400" cy="2063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/>
              <a:t>Viso Programoje 2018-2019 m. m. dalyvavo: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9AE63B-C983-4971-8ECC-A2437FE7D3C0}"/>
              </a:ext>
            </a:extLst>
          </p:cNvPr>
          <p:cNvSpPr txBox="1"/>
          <p:nvPr/>
        </p:nvSpPr>
        <p:spPr>
          <a:xfrm>
            <a:off x="539552" y="3096176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244,8 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tūkst. vaikų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E12BC3-ADF3-4B6D-B59E-2E50C5DCA421}"/>
              </a:ext>
            </a:extLst>
          </p:cNvPr>
          <p:cNvSpPr/>
          <p:nvPr/>
        </p:nvSpPr>
        <p:spPr>
          <a:xfrm>
            <a:off x="539552" y="1190461"/>
            <a:ext cx="7992887" cy="512493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1400">
                <a:solidFill>
                  <a:schemeClr val="accent2"/>
                </a:solidFill>
              </a:rPr>
              <a:t>Lietuvoje Programoje gali dalyvauti visi darželiai-lopšeliai ir mokyklos, vykdančios pradinį ugdymą, tad Programos tikslinė grupė yra pradinukai ir lopšelinukai (nuo 1 metų) bei darželinukai.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88ED6A-DFDE-4ACA-A988-F03C3CD363DC}"/>
              </a:ext>
            </a:extLst>
          </p:cNvPr>
          <p:cNvSpPr txBox="1"/>
          <p:nvPr/>
        </p:nvSpPr>
        <p:spPr>
          <a:xfrm>
            <a:off x="2392776" y="3096176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1598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ugdymo įstaigos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12B150D3-8F85-4919-9FF6-E2D66D7AD1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379" y="2221646"/>
            <a:ext cx="874530" cy="874530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B358BA74-970F-4D3B-A72D-C138172F7B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832" y="2215663"/>
            <a:ext cx="874531" cy="874531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A8A9C58-715D-4787-8B14-8EE55D0B0331}"/>
              </a:ext>
            </a:extLst>
          </p:cNvPr>
          <p:cNvSpPr/>
          <p:nvPr/>
        </p:nvSpPr>
        <p:spPr>
          <a:xfrm>
            <a:off x="539552" y="3775714"/>
            <a:ext cx="3600401" cy="2063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/>
              <a:t>Tai sudaro: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231DFDA-3EB1-4851-8D96-46EADCF5FCEF}"/>
              </a:ext>
            </a:extLst>
          </p:cNvPr>
          <p:cNvSpPr txBox="1"/>
          <p:nvPr/>
        </p:nvSpPr>
        <p:spPr>
          <a:xfrm>
            <a:off x="1511661" y="4054718"/>
            <a:ext cx="16561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98,5 proc.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visos vaikų tikslinės grupės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DE717BF-34B1-4A2E-928F-4B3DE3BCC89F}"/>
              </a:ext>
            </a:extLst>
          </p:cNvPr>
          <p:cNvSpPr txBox="1"/>
          <p:nvPr/>
        </p:nvSpPr>
        <p:spPr>
          <a:xfrm>
            <a:off x="539552" y="4979321"/>
            <a:ext cx="360040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t-LT" sz="1400" b="1">
                <a:solidFill>
                  <a:schemeClr val="accent2"/>
                </a:solidFill>
              </a:rPr>
              <a:t>65 ugdymo įstaigos nedalyvauja Programos Vaisių ir daržovių dalyje</a:t>
            </a:r>
            <a:endParaRPr lang="lt-LT" sz="1000" b="1">
              <a:solidFill>
                <a:schemeClr val="accent2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EC06C1-B7E3-4FC2-B695-E4220BC88C8D}"/>
              </a:ext>
            </a:extLst>
          </p:cNvPr>
          <p:cNvSpPr/>
          <p:nvPr/>
        </p:nvSpPr>
        <p:spPr>
          <a:xfrm>
            <a:off x="4553017" y="1844824"/>
            <a:ext cx="3979422" cy="2063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/>
              <a:t>Vidutiniškai vienam vaikui per metus buvo išdalinta: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E247C65-E041-4308-8F6C-583012DEF568}"/>
              </a:ext>
            </a:extLst>
          </p:cNvPr>
          <p:cNvSpPr txBox="1"/>
          <p:nvPr/>
        </p:nvSpPr>
        <p:spPr>
          <a:xfrm>
            <a:off x="4185629" y="2864069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5,7 kg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obuolių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A51876A-F0AD-4AE2-8EEB-F0271947B64F}"/>
              </a:ext>
            </a:extLst>
          </p:cNvPr>
          <p:cNvSpPr/>
          <p:nvPr/>
        </p:nvSpPr>
        <p:spPr>
          <a:xfrm>
            <a:off x="4550427" y="2195865"/>
            <a:ext cx="792088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690E84E0-EDE4-485F-85C7-4A8B0D30DB4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56" y="2288603"/>
            <a:ext cx="457167" cy="45716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040D5AE6-2DD3-4A25-9268-885571098D96}"/>
              </a:ext>
            </a:extLst>
          </p:cNvPr>
          <p:cNvSpPr txBox="1"/>
          <p:nvPr/>
        </p:nvSpPr>
        <p:spPr>
          <a:xfrm>
            <a:off x="4092447" y="4139915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1 l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obuolių sulčių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7523D7B-1BC8-474A-9671-3AEE80803B7C}"/>
              </a:ext>
            </a:extLst>
          </p:cNvPr>
          <p:cNvSpPr/>
          <p:nvPr/>
        </p:nvSpPr>
        <p:spPr>
          <a:xfrm>
            <a:off x="4545489" y="3429001"/>
            <a:ext cx="792088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41" name="Picture 40" descr="A close up of a logo&#10;&#10;Description automatically generated">
            <a:extLst>
              <a:ext uri="{FF2B5EF4-FFF2-40B4-BE49-F238E27FC236}">
                <a16:creationId xmlns:a16="http://schemas.microsoft.com/office/drawing/2014/main" id="{14C3B7FD-5924-470B-809B-75DE53238E7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489" y="3488156"/>
            <a:ext cx="493879" cy="493879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907F8C17-86C8-4584-9644-16D5FCDFAEA3}"/>
              </a:ext>
            </a:extLst>
          </p:cNvPr>
          <p:cNvSpPr/>
          <p:nvPr/>
        </p:nvSpPr>
        <p:spPr>
          <a:xfrm>
            <a:off x="6210630" y="2195865"/>
            <a:ext cx="792088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47" name="Picture 46" descr="A close up of a logo&#10;&#10;Description automatically generated">
            <a:extLst>
              <a:ext uri="{FF2B5EF4-FFF2-40B4-BE49-F238E27FC236}">
                <a16:creationId xmlns:a16="http://schemas.microsoft.com/office/drawing/2014/main" id="{E8C4FE5C-840A-4053-B9BC-5B710DB4108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579" y="2272440"/>
            <a:ext cx="549901" cy="549901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E5DF0851-4533-4110-B42D-3EE222256DB0}"/>
              </a:ext>
            </a:extLst>
          </p:cNvPr>
          <p:cNvSpPr txBox="1"/>
          <p:nvPr/>
        </p:nvSpPr>
        <p:spPr>
          <a:xfrm>
            <a:off x="5778582" y="2844225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5,2 l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pieno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9E76543-5B1B-4793-A74E-935C947AA4A9}"/>
              </a:ext>
            </a:extLst>
          </p:cNvPr>
          <p:cNvSpPr/>
          <p:nvPr/>
        </p:nvSpPr>
        <p:spPr>
          <a:xfrm>
            <a:off x="7740352" y="2195865"/>
            <a:ext cx="792088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61" name="Picture 60" descr="A close up of a logo&#10;&#10;Description automatically generated">
            <a:extLst>
              <a:ext uri="{FF2B5EF4-FFF2-40B4-BE49-F238E27FC236}">
                <a16:creationId xmlns:a16="http://schemas.microsoft.com/office/drawing/2014/main" id="{73C2CB25-313E-422B-B742-641091D5B8F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604" y="2224587"/>
            <a:ext cx="549901" cy="549901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886CDC49-7287-4760-BF1E-E12F8A638F18}"/>
              </a:ext>
            </a:extLst>
          </p:cNvPr>
          <p:cNvSpPr txBox="1"/>
          <p:nvPr/>
        </p:nvSpPr>
        <p:spPr>
          <a:xfrm>
            <a:off x="7364188" y="284177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2,1 kg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jogurto su vaisiais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53BA8DE-145C-4204-A285-178F96046271}"/>
              </a:ext>
            </a:extLst>
          </p:cNvPr>
          <p:cNvSpPr/>
          <p:nvPr/>
        </p:nvSpPr>
        <p:spPr>
          <a:xfrm>
            <a:off x="6210630" y="3438353"/>
            <a:ext cx="792088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312F8DC-FAD1-439F-AF36-FDF0B55D8CF9}"/>
              </a:ext>
            </a:extLst>
          </p:cNvPr>
          <p:cNvSpPr txBox="1"/>
          <p:nvPr/>
        </p:nvSpPr>
        <p:spPr>
          <a:xfrm>
            <a:off x="5793664" y="4132723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0,2 kg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sūrio</a:t>
            </a:r>
          </a:p>
        </p:txBody>
      </p:sp>
      <p:pic>
        <p:nvPicPr>
          <p:cNvPr id="69" name="Picture 68" descr="A close up of a logo&#10;&#10;Description automatically generated">
            <a:extLst>
              <a:ext uri="{FF2B5EF4-FFF2-40B4-BE49-F238E27FC236}">
                <a16:creationId xmlns:a16="http://schemas.microsoft.com/office/drawing/2014/main" id="{2C5E63CF-B02E-43EA-B16F-3A99035D56D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734" y="3545193"/>
            <a:ext cx="493879" cy="493879"/>
          </a:xfrm>
          <a:prstGeom prst="rect">
            <a:avLst/>
          </a:prstGeom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E2436DD7-E8CA-406E-A2C6-EEABE57BADA9}"/>
              </a:ext>
            </a:extLst>
          </p:cNvPr>
          <p:cNvSpPr/>
          <p:nvPr/>
        </p:nvSpPr>
        <p:spPr>
          <a:xfrm>
            <a:off x="7740352" y="3432954"/>
            <a:ext cx="792088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811D610-BE44-449A-B997-E0663F6D9719}"/>
              </a:ext>
            </a:extLst>
          </p:cNvPr>
          <p:cNvSpPr txBox="1"/>
          <p:nvPr/>
        </p:nvSpPr>
        <p:spPr>
          <a:xfrm>
            <a:off x="7337513" y="4116954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32,3 g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grynojo jogurto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471ECDCA-14A3-46DB-97C8-B90C26517F4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568" y="3485486"/>
            <a:ext cx="544937" cy="544937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F2660FE0-FAA2-456C-97E3-507D1D6D030C}"/>
              </a:ext>
            </a:extLst>
          </p:cNvPr>
          <p:cNvSpPr/>
          <p:nvPr/>
        </p:nvSpPr>
        <p:spPr>
          <a:xfrm>
            <a:off x="4535995" y="4786882"/>
            <a:ext cx="792088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79" name="Picture 78" descr="A close up of a logo&#10;&#10;Description automatically generated">
            <a:extLst>
              <a:ext uri="{FF2B5EF4-FFF2-40B4-BE49-F238E27FC236}">
                <a16:creationId xmlns:a16="http://schemas.microsoft.com/office/drawing/2014/main" id="{0CB69BE9-D64C-4DBE-8616-BB1F8E8CB3E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661" y="4829010"/>
            <a:ext cx="599743" cy="599743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0851756E-F116-4333-A90B-245C22C38ABC}"/>
              </a:ext>
            </a:extLst>
          </p:cNvPr>
          <p:cNvSpPr txBox="1"/>
          <p:nvPr/>
        </p:nvSpPr>
        <p:spPr>
          <a:xfrm>
            <a:off x="4081141" y="5470881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</a:rPr>
              <a:t>8,1 g</a:t>
            </a:r>
          </a:p>
          <a:p>
            <a:pPr algn="ctr"/>
            <a:r>
              <a:rPr lang="lt-LT" sz="1400" b="1">
                <a:solidFill>
                  <a:schemeClr val="accent2"/>
                </a:solidFill>
              </a:rPr>
              <a:t>morkų</a:t>
            </a:r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9C58FB18-D2F8-4F99-BF7F-76EBD7FAB2FC}"/>
              </a:ext>
            </a:extLst>
          </p:cNvPr>
          <p:cNvSpPr/>
          <p:nvPr/>
        </p:nvSpPr>
        <p:spPr>
          <a:xfrm rot="5400000">
            <a:off x="5218263" y="5316545"/>
            <a:ext cx="628880" cy="168519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4D90591-45BB-477D-BC65-7DDF7F28E11A}"/>
              </a:ext>
            </a:extLst>
          </p:cNvPr>
          <p:cNvSpPr txBox="1"/>
          <p:nvPr/>
        </p:nvSpPr>
        <p:spPr>
          <a:xfrm>
            <a:off x="5793664" y="4786882"/>
            <a:ext cx="2738775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t-LT" sz="1200">
                <a:solidFill>
                  <a:schemeClr val="accent2"/>
                </a:solidFill>
              </a:rPr>
              <a:t>2020-2021 m. m. dalinamų morkų kiekis turėtų ženkliai padidėti dėl įvestų patogesnio vakuuminio pakavimo naujovių, sudarančių patogesnes sąlygas dalinti vaikams morkas. </a:t>
            </a:r>
            <a:endParaRPr lang="lt-LT" sz="9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43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1C0FA-B60E-4B55-8C37-4A164060F2BF}"/>
              </a:ext>
            </a:extLst>
          </p:cNvPr>
          <p:cNvSpPr txBox="1">
            <a:spLocks/>
          </p:cNvSpPr>
          <p:nvPr/>
        </p:nvSpPr>
        <p:spPr>
          <a:xfrm>
            <a:off x="287524" y="203337"/>
            <a:ext cx="8568952" cy="487362"/>
          </a:xfrm>
          <a:prstGeom prst="rect">
            <a:avLst/>
          </a:prstGeom>
        </p:spPr>
        <p:txBody>
          <a:bodyPr lIns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lt-LT" sz="1600" b="1">
                <a:solidFill>
                  <a:schemeClr val="bg1"/>
                </a:solidFill>
                <a:latin typeface="+mn-lt"/>
              </a:rPr>
              <a:t>Švietimo veiklos apima įvairias temas ir ugdo vaikų supratimą apie sveiką mitybą bei gyvenseną</a:t>
            </a:r>
            <a:endParaRPr lang="lt-LT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9E2E7A-215B-40A6-B6AF-3ECF3E546C13}"/>
              </a:ext>
            </a:extLst>
          </p:cNvPr>
          <p:cNvSpPr/>
          <p:nvPr/>
        </p:nvSpPr>
        <p:spPr>
          <a:xfrm>
            <a:off x="432318" y="1844824"/>
            <a:ext cx="3168352" cy="216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Vaikų švietimo veiklos apima įvairias tematikas: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C2300042-C3A7-4A43-83C1-8C63C7C01B4C}"/>
              </a:ext>
            </a:extLst>
          </p:cNvPr>
          <p:cNvSpPr/>
          <p:nvPr/>
        </p:nvSpPr>
        <p:spPr>
          <a:xfrm rot="10800000">
            <a:off x="1475737" y="2134246"/>
            <a:ext cx="1081513" cy="144017"/>
          </a:xfrm>
          <a:prstGeom prst="triangle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90AF55-1984-4908-ACC5-658B425DCCF1}"/>
              </a:ext>
            </a:extLst>
          </p:cNvPr>
          <p:cNvSpPr/>
          <p:nvPr/>
        </p:nvSpPr>
        <p:spPr>
          <a:xfrm>
            <a:off x="432318" y="2334616"/>
            <a:ext cx="3168352" cy="13475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Sveika mityba, mitybos piramidė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Vaisių ir daržovių įvairovė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Fizinė sveikata, judėjimo nauda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Pieno ir pieno gaminių nauda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Maisto švaistymo mažinimas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DE21A1-DA91-48DA-AAD0-196F55FC99A2}"/>
              </a:ext>
            </a:extLst>
          </p:cNvPr>
          <p:cNvSpPr/>
          <p:nvPr/>
        </p:nvSpPr>
        <p:spPr>
          <a:xfrm>
            <a:off x="432318" y="1107206"/>
            <a:ext cx="8316924" cy="59032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lt-LT" sz="1400">
                <a:solidFill>
                  <a:schemeClr val="accent2"/>
                </a:solidFill>
              </a:rPr>
              <a:t>2018-2019 m. m. švietimo veiklose dalyvavo 230,3 tūkst. mokinių. Į švietimo veiklas buvo įtraukti ne tik mokiniai – mokytojams vesti pristatomieji seminarai apie mokinio knygą „Auk sveikas, vaike“, kuri yra pagrindinis informacijos šaltinis vaikus mokyti apie sveiką mitybą.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F34F01-64BE-4160-8781-D32AB17033F7}"/>
              </a:ext>
            </a:extLst>
          </p:cNvPr>
          <p:cNvSpPr/>
          <p:nvPr/>
        </p:nvSpPr>
        <p:spPr>
          <a:xfrm>
            <a:off x="3708683" y="1844824"/>
            <a:ext cx="2124236" cy="18722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lt-LT" sz="1200">
                <a:solidFill>
                  <a:schemeClr val="bg1"/>
                </a:solidFill>
              </a:rPr>
              <a:t>Daugiau nei 800 ugdymo įstaigų įsitraukė į </a:t>
            </a:r>
            <a:r>
              <a:rPr lang="lt-LT" sz="1200" b="1">
                <a:solidFill>
                  <a:schemeClr val="accent6"/>
                </a:solidFill>
              </a:rPr>
              <a:t>„Sveikatiadą“, </a:t>
            </a:r>
            <a:r>
              <a:rPr lang="lt-LT" sz="1200">
                <a:solidFill>
                  <a:schemeClr val="bg1"/>
                </a:solidFill>
              </a:rPr>
              <a:t>kur vaikai dalyvauja žinių mūšiuose, mankštose, įdomiosiose pamokose, piešinių konkursuose ir varžybose. Tai padeda vaikams pajusti konkurenciją ir sužaidybinti sveiką mitybą. 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B4744FF-BF1B-4251-A7B8-8C97FB8E6F6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416582" y="1844825"/>
            <a:ext cx="2332660" cy="1584176"/>
          </a:xfrm>
          <a:prstGeom prst="rect">
            <a:avLst/>
          </a:prstGeom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1BBC7F93-C28D-47E1-BDE6-D1B61676B251}"/>
              </a:ext>
            </a:extLst>
          </p:cNvPr>
          <p:cNvSpPr/>
          <p:nvPr/>
        </p:nvSpPr>
        <p:spPr>
          <a:xfrm rot="5400000">
            <a:off x="5583994" y="2562490"/>
            <a:ext cx="1081513" cy="225026"/>
          </a:xfrm>
          <a:prstGeom prst="triangle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5264FF-394C-4193-9874-76FDFDB2ADCE}"/>
              </a:ext>
            </a:extLst>
          </p:cNvPr>
          <p:cNvSpPr txBox="1"/>
          <p:nvPr/>
        </p:nvSpPr>
        <p:spPr>
          <a:xfrm>
            <a:off x="6288224" y="3429000"/>
            <a:ext cx="31090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900">
                <a:solidFill>
                  <a:srgbClr val="8080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Šaltinis: </a:t>
            </a:r>
            <a:r>
              <a:rPr lang="lt-LT" sz="900" u="none" strike="noStrike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http://sakynosmok.vhost.lt/wordpress/wp-content/uploads/Sveikatiada-projekto-dalyviams.pdf</a:t>
            </a:r>
            <a:endParaRPr lang="lt-LT" sz="9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D9FDB4D-8D39-4831-B81D-BAE65F84E9F1}"/>
              </a:ext>
            </a:extLst>
          </p:cNvPr>
          <p:cNvSpPr/>
          <p:nvPr/>
        </p:nvSpPr>
        <p:spPr>
          <a:xfrm>
            <a:off x="432318" y="3864321"/>
            <a:ext cx="8604178" cy="3693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1400">
                <a:solidFill>
                  <a:schemeClr val="accent2"/>
                </a:solidFill>
              </a:rPr>
              <a:t>Švietimo veiklų įvairovė ir patrauklumas prisideda prie gero vaikų supratimo apie sveikų produktų ir gyvensenos naudą, teisingą mitybą ir sveikų produktų atkeliavimo iki vaikų „stalo“ ciklą (pateikiami vaikų apklausos rezultatai):</a:t>
            </a: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6D720FD7-0ED7-48F2-AAAD-7F1AF6E21E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6362483"/>
              </p:ext>
            </p:extLst>
          </p:nvPr>
        </p:nvGraphicFramePr>
        <p:xfrm>
          <a:off x="4673236" y="4407158"/>
          <a:ext cx="1799187" cy="1189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637F5CDD-4C54-405E-AB02-E06E93307166}"/>
              </a:ext>
            </a:extLst>
          </p:cNvPr>
          <p:cNvSpPr txBox="1"/>
          <p:nvPr/>
        </p:nvSpPr>
        <p:spPr>
          <a:xfrm>
            <a:off x="4572000" y="5575460"/>
            <a:ext cx="1953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>
                <a:solidFill>
                  <a:schemeClr val="accent2"/>
                </a:solidFill>
              </a:rPr>
              <a:t>mokinių žino pieno gamybos ciklą</a:t>
            </a:r>
            <a:endParaRPr lang="lt-LT" sz="1050" b="1">
              <a:solidFill>
                <a:schemeClr val="accent2"/>
              </a:solidFill>
            </a:endParaRPr>
          </a:p>
        </p:txBody>
      </p:sp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584E476F-2B86-4007-BD1F-07114F3AFF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8607903"/>
              </p:ext>
            </p:extLst>
          </p:nvPr>
        </p:nvGraphicFramePr>
        <p:xfrm>
          <a:off x="6683318" y="4410566"/>
          <a:ext cx="1799187" cy="1189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824E6273-E858-40FA-90BE-60213751B0D7}"/>
              </a:ext>
            </a:extLst>
          </p:cNvPr>
          <p:cNvSpPr txBox="1"/>
          <p:nvPr/>
        </p:nvSpPr>
        <p:spPr>
          <a:xfrm>
            <a:off x="6606360" y="5559622"/>
            <a:ext cx="1953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>
                <a:solidFill>
                  <a:schemeClr val="accent2"/>
                </a:solidFill>
              </a:rPr>
              <a:t>mokinių supranta, kurie produktai nėra sveiki</a:t>
            </a:r>
            <a:endParaRPr lang="lt-LT" sz="1050" b="1">
              <a:solidFill>
                <a:schemeClr val="accent2"/>
              </a:solidFill>
            </a:endParaRPr>
          </a:p>
        </p:txBody>
      </p:sp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4F23BFE0-822E-4F49-A414-ACF89173B2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3307874"/>
              </p:ext>
            </p:extLst>
          </p:nvPr>
        </p:nvGraphicFramePr>
        <p:xfrm>
          <a:off x="2541662" y="4415796"/>
          <a:ext cx="1799187" cy="1189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070EA1C7-3A9C-4070-B5B5-B265D5F282FD}"/>
              </a:ext>
            </a:extLst>
          </p:cNvPr>
          <p:cNvSpPr txBox="1"/>
          <p:nvPr/>
        </p:nvSpPr>
        <p:spPr>
          <a:xfrm>
            <a:off x="2483768" y="5581333"/>
            <a:ext cx="1953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>
                <a:solidFill>
                  <a:schemeClr val="accent2"/>
                </a:solidFill>
              </a:rPr>
              <a:t>mokinių geba atpažinti įvairias daržoves</a:t>
            </a:r>
            <a:endParaRPr lang="lt-LT" sz="1050" b="1">
              <a:solidFill>
                <a:schemeClr val="accent2"/>
              </a:solidFill>
            </a:endParaRPr>
          </a:p>
        </p:txBody>
      </p:sp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137D9442-B938-4F26-B6B6-D87487DC1C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9074349"/>
              </p:ext>
            </p:extLst>
          </p:nvPr>
        </p:nvGraphicFramePr>
        <p:xfrm>
          <a:off x="432318" y="4415796"/>
          <a:ext cx="1799187" cy="1189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26FD9946-113F-4496-96A6-19C6C50F2847}"/>
              </a:ext>
            </a:extLst>
          </p:cNvPr>
          <p:cNvSpPr txBox="1"/>
          <p:nvPr/>
        </p:nvSpPr>
        <p:spPr>
          <a:xfrm>
            <a:off x="382982" y="5581333"/>
            <a:ext cx="1953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>
                <a:solidFill>
                  <a:schemeClr val="accent2"/>
                </a:solidFill>
              </a:rPr>
              <a:t>mokinių žino, kiek kartų per dieną turėtų maitintis </a:t>
            </a:r>
            <a:endParaRPr lang="lt-LT" sz="1050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441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3C9BE-AC43-4306-9CF7-E31CFFED9A21}"/>
              </a:ext>
            </a:extLst>
          </p:cNvPr>
          <p:cNvSpPr txBox="1">
            <a:spLocks/>
          </p:cNvSpPr>
          <p:nvPr/>
        </p:nvSpPr>
        <p:spPr>
          <a:xfrm>
            <a:off x="287524" y="203337"/>
            <a:ext cx="8568952" cy="487362"/>
          </a:xfrm>
          <a:prstGeom prst="rect">
            <a:avLst/>
          </a:prstGeom>
        </p:spPr>
        <p:txBody>
          <a:bodyPr lIns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lt-LT" sz="1600" b="1">
                <a:solidFill>
                  <a:schemeClr val="bg1"/>
                </a:solidFill>
                <a:latin typeface="+mn-lt"/>
              </a:rPr>
              <a:t>Nemokamų produktų dalinimas vaikams ir švietimo veiklos daro poveikį sveikų produktų vartojimui</a:t>
            </a:r>
            <a:endParaRPr lang="lt-LT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E753C3-A536-4C06-870B-DA0078C46DC6}"/>
              </a:ext>
            </a:extLst>
          </p:cNvPr>
          <p:cNvSpPr/>
          <p:nvPr/>
        </p:nvSpPr>
        <p:spPr>
          <a:xfrm>
            <a:off x="1439652" y="1926442"/>
            <a:ext cx="1368152" cy="11329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Užkandžiams vaisius valgo: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4E0419-9C06-47FE-9644-A2C1A847920B}"/>
              </a:ext>
            </a:extLst>
          </p:cNvPr>
          <p:cNvSpPr/>
          <p:nvPr/>
        </p:nvSpPr>
        <p:spPr>
          <a:xfrm>
            <a:off x="4139952" y="1926443"/>
            <a:ext cx="1415838" cy="11329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Užkandžiams pieno gaminius vartoja: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26D8BF-8106-4E47-8DAA-B371DD7B6097}"/>
              </a:ext>
            </a:extLst>
          </p:cNvPr>
          <p:cNvSpPr/>
          <p:nvPr/>
        </p:nvSpPr>
        <p:spPr>
          <a:xfrm>
            <a:off x="539552" y="1926441"/>
            <a:ext cx="902439" cy="11329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2E277B-9633-4C79-90AA-F8C008BC4569}"/>
              </a:ext>
            </a:extLst>
          </p:cNvPr>
          <p:cNvSpPr/>
          <p:nvPr/>
        </p:nvSpPr>
        <p:spPr>
          <a:xfrm>
            <a:off x="3203848" y="1926443"/>
            <a:ext cx="936104" cy="11329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6A4AEC20-6B2C-4B49-A3CA-76FC264D1A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720" y="2218743"/>
            <a:ext cx="725978" cy="60165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D29B2D77-CCD8-4293-BF14-ED97814EDA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95" y="2089869"/>
            <a:ext cx="781911" cy="78191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49F49CC-019D-4F43-B61D-D8287454EAC1}"/>
              </a:ext>
            </a:extLst>
          </p:cNvPr>
          <p:cNvSpPr txBox="1"/>
          <p:nvPr/>
        </p:nvSpPr>
        <p:spPr>
          <a:xfrm>
            <a:off x="193058" y="3203423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b="1">
                <a:solidFill>
                  <a:schemeClr val="accent2"/>
                </a:solidFill>
              </a:rPr>
              <a:t>82,5 proc. </a:t>
            </a:r>
          </a:p>
          <a:p>
            <a:pPr algn="ctr"/>
            <a:r>
              <a:rPr lang="lt-LT" sz="1200" b="1">
                <a:solidFill>
                  <a:schemeClr val="accent2"/>
                </a:solidFill>
              </a:rPr>
              <a:t>darželinukų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2276CE-319A-414A-B486-455731E9EB48}"/>
              </a:ext>
            </a:extLst>
          </p:cNvPr>
          <p:cNvSpPr txBox="1"/>
          <p:nvPr/>
        </p:nvSpPr>
        <p:spPr>
          <a:xfrm>
            <a:off x="1353269" y="3203423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b="1">
                <a:solidFill>
                  <a:schemeClr val="accent2"/>
                </a:solidFill>
              </a:rPr>
              <a:t>64,9 proc. </a:t>
            </a:r>
          </a:p>
          <a:p>
            <a:pPr algn="ctr"/>
            <a:r>
              <a:rPr lang="lt-LT" sz="1200" b="1">
                <a:solidFill>
                  <a:schemeClr val="accent2"/>
                </a:solidFill>
              </a:rPr>
              <a:t>pradinukų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7F6DA9-8E5D-444D-A603-BB7E9869219C}"/>
              </a:ext>
            </a:extLst>
          </p:cNvPr>
          <p:cNvSpPr txBox="1"/>
          <p:nvPr/>
        </p:nvSpPr>
        <p:spPr>
          <a:xfrm>
            <a:off x="2892487" y="3195861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b="1">
                <a:solidFill>
                  <a:schemeClr val="accent2"/>
                </a:solidFill>
              </a:rPr>
              <a:t>44,2 proc. </a:t>
            </a:r>
          </a:p>
          <a:p>
            <a:pPr algn="ctr"/>
            <a:r>
              <a:rPr lang="lt-LT" sz="1200" b="1">
                <a:solidFill>
                  <a:schemeClr val="accent2"/>
                </a:solidFill>
              </a:rPr>
              <a:t>darželinukų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498E15-96A5-40E3-898D-291EBC3F544D}"/>
              </a:ext>
            </a:extLst>
          </p:cNvPr>
          <p:cNvSpPr txBox="1"/>
          <p:nvPr/>
        </p:nvSpPr>
        <p:spPr>
          <a:xfrm>
            <a:off x="4052698" y="3195861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b="1">
                <a:solidFill>
                  <a:schemeClr val="accent2"/>
                </a:solidFill>
              </a:rPr>
              <a:t>35,1 proc. </a:t>
            </a:r>
          </a:p>
          <a:p>
            <a:pPr algn="ctr"/>
            <a:r>
              <a:rPr lang="lt-LT" sz="1200" b="1">
                <a:solidFill>
                  <a:schemeClr val="accent2"/>
                </a:solidFill>
              </a:rPr>
              <a:t>pradinukų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7E5883-E258-48EA-8882-0FE29CB5307B}"/>
              </a:ext>
            </a:extLst>
          </p:cNvPr>
          <p:cNvSpPr/>
          <p:nvPr/>
        </p:nvSpPr>
        <p:spPr>
          <a:xfrm>
            <a:off x="503548" y="3808685"/>
            <a:ext cx="936104" cy="118149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9A17752-2D0C-44F9-A283-E4AC66DADA61}"/>
              </a:ext>
            </a:extLst>
          </p:cNvPr>
          <p:cNvSpPr/>
          <p:nvPr/>
        </p:nvSpPr>
        <p:spPr>
          <a:xfrm>
            <a:off x="1439652" y="3808685"/>
            <a:ext cx="1368152" cy="11915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Vaisius ir daržoves ir jų sultis keliskart per dieną ir dažniau vartoja:</a:t>
            </a:r>
          </a:p>
        </p:txBody>
      </p:sp>
      <p:pic>
        <p:nvPicPr>
          <p:cNvPr id="27" name="Picture 26" descr="A close up of a logo&#10;&#10;Description automatically generated">
            <a:extLst>
              <a:ext uri="{FF2B5EF4-FFF2-40B4-BE49-F238E27FC236}">
                <a16:creationId xmlns:a16="http://schemas.microsoft.com/office/drawing/2014/main" id="{271B2D53-480E-499A-B9CE-2110D91B6B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47" y="4013493"/>
            <a:ext cx="781911" cy="781911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57872E38-6446-4718-A81B-8A82BB6C38EC}"/>
              </a:ext>
            </a:extLst>
          </p:cNvPr>
          <p:cNvSpPr txBox="1"/>
          <p:nvPr/>
        </p:nvSpPr>
        <p:spPr>
          <a:xfrm>
            <a:off x="751008" y="5117966"/>
            <a:ext cx="1798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b="1">
                <a:solidFill>
                  <a:schemeClr val="accent2"/>
                </a:solidFill>
              </a:rPr>
              <a:t>7</a:t>
            </a:r>
            <a:r>
              <a:rPr lang="en-US" sz="1600" b="1">
                <a:solidFill>
                  <a:schemeClr val="accent2"/>
                </a:solidFill>
              </a:rPr>
              <a:t>1,5</a:t>
            </a:r>
            <a:r>
              <a:rPr lang="lt-LT" sz="1600" b="1">
                <a:solidFill>
                  <a:schemeClr val="accent2"/>
                </a:solidFill>
              </a:rPr>
              <a:t> proc. </a:t>
            </a:r>
          </a:p>
          <a:p>
            <a:pPr algn="ctr"/>
            <a:r>
              <a:rPr lang="lt-LT" sz="1200" b="1">
                <a:solidFill>
                  <a:schemeClr val="accent2"/>
                </a:solidFill>
              </a:rPr>
              <a:t>darželinukų ir pradinukų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02951B3-A581-4029-9B6C-E3F7CD3D8555}"/>
              </a:ext>
            </a:extLst>
          </p:cNvPr>
          <p:cNvSpPr/>
          <p:nvPr/>
        </p:nvSpPr>
        <p:spPr>
          <a:xfrm>
            <a:off x="4139952" y="3808684"/>
            <a:ext cx="1415838" cy="1191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Rekomenduojamą pieno gaminių normą vartoja: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3FBBD7-712F-4B96-A3B4-24C925877E00}"/>
              </a:ext>
            </a:extLst>
          </p:cNvPr>
          <p:cNvSpPr/>
          <p:nvPr/>
        </p:nvSpPr>
        <p:spPr>
          <a:xfrm>
            <a:off x="3203848" y="3808684"/>
            <a:ext cx="936104" cy="11915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>
              <a:solidFill>
                <a:schemeClr val="accent2"/>
              </a:solidFill>
            </a:endParaRPr>
          </a:p>
        </p:txBody>
      </p:sp>
      <p:pic>
        <p:nvPicPr>
          <p:cNvPr id="39" name="Picture 38" descr="A close up of a logo&#10;&#10;Description automatically generated">
            <a:extLst>
              <a:ext uri="{FF2B5EF4-FFF2-40B4-BE49-F238E27FC236}">
                <a16:creationId xmlns:a16="http://schemas.microsoft.com/office/drawing/2014/main" id="{86988227-1451-4B3B-83C8-EF96C3DC49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720" y="4081309"/>
            <a:ext cx="725978" cy="636241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13D79B68-C7D7-4008-B2E8-32DDD618C98D}"/>
              </a:ext>
            </a:extLst>
          </p:cNvPr>
          <p:cNvSpPr txBox="1"/>
          <p:nvPr/>
        </p:nvSpPr>
        <p:spPr>
          <a:xfrm>
            <a:off x="3563888" y="5117966"/>
            <a:ext cx="1798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accent2"/>
                </a:solidFill>
              </a:rPr>
              <a:t>63,7</a:t>
            </a:r>
            <a:r>
              <a:rPr lang="lt-LT" sz="1600" b="1">
                <a:solidFill>
                  <a:schemeClr val="accent2"/>
                </a:solidFill>
              </a:rPr>
              <a:t> proc. </a:t>
            </a:r>
          </a:p>
          <a:p>
            <a:pPr algn="ctr"/>
            <a:r>
              <a:rPr lang="lt-LT" sz="1200" b="1">
                <a:solidFill>
                  <a:schemeClr val="accent2"/>
                </a:solidFill>
              </a:rPr>
              <a:t>darželinukų ir pradinukų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6AD736E-3647-4811-9952-4EEB2B57A318}"/>
              </a:ext>
            </a:extLst>
          </p:cNvPr>
          <p:cNvSpPr/>
          <p:nvPr/>
        </p:nvSpPr>
        <p:spPr>
          <a:xfrm>
            <a:off x="522790" y="1297921"/>
            <a:ext cx="5033000" cy="4845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/>
              <a:t>Vaikų sveikų produktų vartojimo įpročiai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AFA677-F2E0-4C09-B411-DD6B54323479}"/>
              </a:ext>
            </a:extLst>
          </p:cNvPr>
          <p:cNvSpPr/>
          <p:nvPr/>
        </p:nvSpPr>
        <p:spPr>
          <a:xfrm>
            <a:off x="5782590" y="1926441"/>
            <a:ext cx="3168352" cy="17185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14000" indent="-1714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„Vaikai kasdien laukia ir prašo vaisių bei pieno produktų“;</a:t>
            </a:r>
          </a:p>
          <a:p>
            <a:pPr marL="414000" indent="-1714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„vaikai dažniau atsineša vaisius ar pieno produktus kaip užkandžius į ugdymo įstaigą“</a:t>
            </a:r>
          </a:p>
          <a:p>
            <a:pPr marL="414000" indent="-1714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„vaikai priprato gerti pieną ir valgyti jogurtą“;</a:t>
            </a:r>
          </a:p>
          <a:p>
            <a:pPr marL="414000" indent="-1714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„vaikai noriai ir daugiau valgo vaisių bei daržovių“.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2EDD979-57FD-40F8-A684-2FA3ACBBC7F3}"/>
              </a:ext>
            </a:extLst>
          </p:cNvPr>
          <p:cNvSpPr/>
          <p:nvPr/>
        </p:nvSpPr>
        <p:spPr>
          <a:xfrm>
            <a:off x="5782590" y="1297922"/>
            <a:ext cx="3168352" cy="487362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>
                <a:solidFill>
                  <a:schemeClr val="bg1"/>
                </a:solidFill>
              </a:rPr>
              <a:t>89 proc. ugdymo įstaigų atstovų nuomone Programa daro reikšmingą poveikį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9F8A060-951A-4A64-B794-0FFFD87C7FBC}"/>
              </a:ext>
            </a:extLst>
          </p:cNvPr>
          <p:cNvSpPr/>
          <p:nvPr/>
        </p:nvSpPr>
        <p:spPr>
          <a:xfrm>
            <a:off x="5773097" y="3814557"/>
            <a:ext cx="3168352" cy="487362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>
                <a:solidFill>
                  <a:schemeClr val="bg1"/>
                </a:solidFill>
              </a:rPr>
              <a:t>Svarbi sąlyga Programos poveikiui – tėvų auklėjimas ir įsitraukimas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469EB78-9F06-4380-9A05-84819A31289E}"/>
              </a:ext>
            </a:extLst>
          </p:cNvPr>
          <p:cNvSpPr/>
          <p:nvPr/>
        </p:nvSpPr>
        <p:spPr>
          <a:xfrm>
            <a:off x="5762956" y="4399429"/>
            <a:ext cx="3168352" cy="17658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14000" indent="-1714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82,6 proc. mokinių nurodė sužinoję apie poreikį valgyti vaisius ir daržoves keliskart per dieną iš tėvų; </a:t>
            </a:r>
          </a:p>
          <a:p>
            <a:pPr marL="414000" indent="-1714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kai kurių sveikų produktų nevartojimas susijęs su tuo, kad šeimoje jie nėra perkami;</a:t>
            </a:r>
          </a:p>
          <a:p>
            <a:pPr marL="414000" indent="-171450">
              <a:buFont typeface="Arial" panose="020B0604020202020204" pitchFamily="34" charset="0"/>
              <a:buChar char="•"/>
            </a:pPr>
            <a:r>
              <a:rPr lang="lt-LT" sz="1200">
                <a:solidFill>
                  <a:schemeClr val="accent2"/>
                </a:solidFill>
              </a:rPr>
              <a:t>jeigu namie vaikai pripratinami prie sveikų produktų, tikėtina, kad šie įpročiai išliks ilgą laiką.</a:t>
            </a:r>
          </a:p>
        </p:txBody>
      </p:sp>
    </p:spTree>
    <p:extLst>
      <p:ext uri="{BB962C8B-B14F-4D97-AF65-F5344CB8AC3E}">
        <p14:creationId xmlns:p14="http://schemas.microsoft.com/office/powerpoint/2010/main" val="821621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A2A0A03-FA67-4DDF-A36F-E8CF6A8884FE}"/>
              </a:ext>
            </a:extLst>
          </p:cNvPr>
          <p:cNvSpPr/>
          <p:nvPr/>
        </p:nvSpPr>
        <p:spPr>
          <a:xfrm>
            <a:off x="1799691" y="1320659"/>
            <a:ext cx="5544616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>
                <a:solidFill>
                  <a:schemeClr val="accent2"/>
                </a:solidFill>
              </a:rPr>
              <a:t>Apsilankykite!</a:t>
            </a:r>
          </a:p>
        </p:txBody>
      </p:sp>
      <p:pic>
        <p:nvPicPr>
          <p:cNvPr id="1026" name="Picture 2" descr="Naujienos | Sveikas maistas - sveikas vaikas">
            <a:extLst>
              <a:ext uri="{FF2B5EF4-FFF2-40B4-BE49-F238E27FC236}">
                <a16:creationId xmlns:a16="http://schemas.microsoft.com/office/drawing/2014/main" id="{855F7014-E5F1-4D73-9426-F2CFED0CF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22571"/>
            <a:ext cx="1728192" cy="1822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8222878-55C0-435A-8573-4612FEF5C833}"/>
              </a:ext>
            </a:extLst>
          </p:cNvPr>
          <p:cNvSpPr txBox="1"/>
          <p:nvPr/>
        </p:nvSpPr>
        <p:spPr>
          <a:xfrm>
            <a:off x="3131840" y="3272134"/>
            <a:ext cx="4572000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lt-LT" b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www.pienasvaisiai.lt</a:t>
            </a:r>
            <a:endParaRPr lang="lt-LT" b="1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lt-LT" b="1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lt-LT" b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https://www.facebook.com/pienasvaisiai</a:t>
            </a:r>
            <a:r>
              <a:rPr lang="lt-LT" b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</a:p>
        </p:txBody>
      </p:sp>
      <p:sp>
        <p:nvSpPr>
          <p:cNvPr id="18" name="AutoShape 8" descr="Pienas vaisiai | Sveikas maistas - sveikas vaikas">
            <a:extLst>
              <a:ext uri="{FF2B5EF4-FFF2-40B4-BE49-F238E27FC236}">
                <a16:creationId xmlns:a16="http://schemas.microsoft.com/office/drawing/2014/main" id="{5E6A3434-54C3-4B19-9C2C-ED01C2BB41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1501552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91557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ibfD1R5_0.FrZUoeIZb_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gEcwadjhEmliFHzl50ex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ibfD1R5_0.FrZUoeIZb_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ZelTtoSsEWU5NhuHLPk.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gEcwadjhEmliFHzl50ex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ibfD1R5_0.FrZUoeIZb_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gEcwadjhEmliFHzl50ex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gEcwadjhEmliFHzl50exQ"/>
</p:tagLst>
</file>

<file path=ppt/theme/theme1.xml><?xml version="1.0" encoding="utf-8"?>
<a:theme xmlns:a="http://schemas.openxmlformats.org/drawingml/2006/main" name="Office tema">
  <a:themeElements>
    <a:clrScheme name="SC colors">
      <a:dk1>
        <a:sysClr val="windowText" lastClr="000000"/>
      </a:dk1>
      <a:lt1>
        <a:sysClr val="window" lastClr="FFFFFF"/>
      </a:lt1>
      <a:dk2>
        <a:srgbClr val="DB1D1D"/>
      </a:dk2>
      <a:lt2>
        <a:srgbClr val="71C9E1"/>
      </a:lt2>
      <a:accent1>
        <a:srgbClr val="020B33"/>
      </a:accent1>
      <a:accent2>
        <a:srgbClr val="124566"/>
      </a:accent2>
      <a:accent3>
        <a:srgbClr val="227EB2"/>
      </a:accent3>
      <a:accent4>
        <a:srgbClr val="666666"/>
      </a:accent4>
      <a:accent5>
        <a:srgbClr val="A4A4A4"/>
      </a:accent5>
      <a:accent6>
        <a:srgbClr val="F2CB29"/>
      </a:accent6>
      <a:hlink>
        <a:srgbClr val="D49A23"/>
      </a:hlink>
      <a:folHlink>
        <a:srgbClr val="E45F2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7556</TotalTime>
  <Words>783</Words>
  <Application>Microsoft Office PowerPoint</Application>
  <PresentationFormat>On-screen Show (4:3)</PresentationFormat>
  <Paragraphs>118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Office tema</vt:lpstr>
      <vt:lpstr>Sveikas maistas – sveikas vaikas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Šiuo metu Lietuvoje gaminami tik I kartos biodegalai, kurių didžioji dalis (72%) eksportuojama</dc:title>
  <dc:creator>AJ</dc:creator>
  <cp:lastModifiedBy>Justinas Martinkus</cp:lastModifiedBy>
  <cp:revision>700</cp:revision>
  <dcterms:created xsi:type="dcterms:W3CDTF">2016-09-25T10:45:53Z</dcterms:created>
  <dcterms:modified xsi:type="dcterms:W3CDTF">2020-09-08T18:04:57Z</dcterms:modified>
</cp:coreProperties>
</file>