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0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72" r:id="rId11"/>
    <p:sldId id="274" r:id="rId12"/>
    <p:sldId id="275" r:id="rId13"/>
    <p:sldId id="262" r:id="rId14"/>
    <p:sldId id="267" r:id="rId15"/>
    <p:sldId id="271" r:id="rId16"/>
    <p:sldId id="266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FD7E9-32B1-47AC-B309-B7763EEB9EB4}">
          <p14:sldIdLst>
            <p14:sldId id="256"/>
            <p14:sldId id="270"/>
            <p14:sldId id="268"/>
            <p14:sldId id="269"/>
            <p14:sldId id="257"/>
            <p14:sldId id="258"/>
            <p14:sldId id="259"/>
            <p14:sldId id="260"/>
            <p14:sldId id="261"/>
            <p14:sldId id="272"/>
            <p14:sldId id="274"/>
            <p14:sldId id="275"/>
            <p14:sldId id="262"/>
            <p14:sldId id="267"/>
            <p14:sldId id="27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INA\Desktop\Copy%20of%201994-2015%20santykis%20paaugint&#371;%20-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INA\Desktop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lt-LT" sz="1800">
                <a:latin typeface="Times New Roman" panose="02020603050405020304" pitchFamily="18" charset="0"/>
                <a:cs typeface="Times New Roman" panose="02020603050405020304" pitchFamily="18" charset="0"/>
              </a:rPr>
              <a:t>Santykis Žuvininkystės tarnybos poskyriuose paaugintų jauniklių ir lervučių, kurie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lt-LT" sz="1800">
                <a:latin typeface="Times New Roman" panose="02020603050405020304" pitchFamily="18" charset="0"/>
                <a:cs typeface="Times New Roman" panose="02020603050405020304" pitchFamily="18" charset="0"/>
              </a:rPr>
              <a:t> - 201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t-LT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m. buvo įveisti į valstybinius vandens telkinius</a:t>
            </a:r>
            <a:r>
              <a:rPr lang="en-US" sz="18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105360937733371"/>
          <c:y val="1.700350115495910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Sheet1!$A$3:$A$25</c:f>
              <c:numCache>
                <c:formatCode>General</c:formatCode>
                <c:ptCount val="23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</c:numCache>
            </c:numRef>
          </c:cat>
          <c:val>
            <c:numRef>
              <c:f>Sheet1!$B$3:$B$25</c:f>
              <c:numCache>
                <c:formatCode>0.00%</c:formatCode>
                <c:ptCount val="23"/>
                <c:pt idx="0">
                  <c:v>8.0000000000000002E-3</c:v>
                </c:pt>
                <c:pt idx="1">
                  <c:v>2.3900000000000001E-2</c:v>
                </c:pt>
                <c:pt idx="2">
                  <c:v>1.9599999999999999E-2</c:v>
                </c:pt>
                <c:pt idx="3">
                  <c:v>4.4000000000000003E-3</c:v>
                </c:pt>
                <c:pt idx="4">
                  <c:v>1.2999999999999999E-3</c:v>
                </c:pt>
                <c:pt idx="5">
                  <c:v>7.4999999999999997E-3</c:v>
                </c:pt>
                <c:pt idx="6">
                  <c:v>4.3E-3</c:v>
                </c:pt>
                <c:pt idx="7">
                  <c:v>2.7000000000000001E-3</c:v>
                </c:pt>
                <c:pt idx="8">
                  <c:v>3.1E-2</c:v>
                </c:pt>
                <c:pt idx="9">
                  <c:v>1.17E-2</c:v>
                </c:pt>
                <c:pt idx="10">
                  <c:v>1.89E-2</c:v>
                </c:pt>
                <c:pt idx="11">
                  <c:v>1.5900000000000001E-2</c:v>
                </c:pt>
                <c:pt idx="12">
                  <c:v>6.2700000000000006E-2</c:v>
                </c:pt>
                <c:pt idx="13">
                  <c:v>3.5200000000000002E-2</c:v>
                </c:pt>
                <c:pt idx="14">
                  <c:v>5.5E-2</c:v>
                </c:pt>
                <c:pt idx="15">
                  <c:v>8.5000000000000006E-2</c:v>
                </c:pt>
                <c:pt idx="16">
                  <c:v>9.2999999999999999E-2</c:v>
                </c:pt>
                <c:pt idx="17">
                  <c:v>0.309</c:v>
                </c:pt>
                <c:pt idx="18" formatCode="0%">
                  <c:v>0.45</c:v>
                </c:pt>
                <c:pt idx="19">
                  <c:v>0.30599999999999999</c:v>
                </c:pt>
                <c:pt idx="20" formatCode="0%">
                  <c:v>0.45</c:v>
                </c:pt>
                <c:pt idx="21">
                  <c:v>0.54700000000000004</c:v>
                </c:pt>
                <c:pt idx="22">
                  <c:v>0.57799999999999996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730928"/>
        <c:axId val="671732560"/>
      </c:barChart>
      <c:catAx>
        <c:axId val="67173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1732560"/>
        <c:crosses val="autoZero"/>
        <c:auto val="1"/>
        <c:lblAlgn val="ctr"/>
        <c:lblOffset val="100"/>
        <c:noMultiLvlLbl val="0"/>
      </c:catAx>
      <c:valAx>
        <c:axId val="671732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7173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Žuvininkystės tarnybos Žuvivaisos skyriaus išleidžiamų į vandens telkinius žuvų rūšys ir kiekis 2016</a:t>
            </a:r>
            <a:r>
              <a:rPr lang="lt-LT" baseline="0"/>
              <a:t> m.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166580349323237E-2"/>
          <c:y val="0.22782712352474407"/>
          <c:w val="0.84880969711376986"/>
          <c:h val="0.75036490479729701"/>
        </c:manualLayout>
      </c:layout>
      <c:pie3DChart>
        <c:varyColors val="1"/>
        <c:ser>
          <c:idx val="0"/>
          <c:order val="0"/>
          <c:explosion val="25"/>
          <c:dPt>
            <c:idx val="17"/>
            <c:bubble3D val="0"/>
            <c:explosion val="6"/>
          </c:dPt>
          <c:dPt>
            <c:idx val="18"/>
            <c:bubble3D val="0"/>
            <c:explosion val="17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Lašišos
176,5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Šlakiai
160,2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lt-LT"/>
                      <a:t>Margieji upėtakiai
325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Aštriašnipiai eršketai
31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Vištyčio sykai
460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lt-LT"/>
                      <a:t>Platelių sykai
185</a:t>
                    </a:r>
                    <a:r>
                      <a:rPr lang="lt-LT" baseline="0"/>
                      <a:t> tūkst. vnt.</a:t>
                    </a:r>
                    <a:endParaRPr lang="lt-LT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Unguriai
273,1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Starkiai
1,32 mln.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lt-LT"/>
                      <a:t>Vėgėlės
7,2 mln.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Lydekos
3,35 mln.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0.24291650196067696"/>
                  <c:y val="-2.94630473822351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Šamai
116 tūkst.vnt.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Lynai
1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/>
                      <a:t>Karpiai
30,4 tūkst. vnt.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Ešeriai
4,9 tūkst.</a:t>
                    </a:r>
                    <a:r>
                      <a:rPr lang="en-US" baseline="0"/>
                      <a:t> vnt.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Sheet1!$B$1:$B$25</c:f>
              <c:strCache>
                <c:ptCount val="25"/>
                <c:pt idx="0">
                  <c:v>Lašišos</c:v>
                </c:pt>
                <c:pt idx="4">
                  <c:v>Šlakiai</c:v>
                </c:pt>
                <c:pt idx="6">
                  <c:v>Margieji upėtakiai</c:v>
                </c:pt>
                <c:pt idx="9">
                  <c:v>Aštriašnipiai eršketai</c:v>
                </c:pt>
                <c:pt idx="11">
                  <c:v>Vištyčio sykai</c:v>
                </c:pt>
                <c:pt idx="13">
                  <c:v>Platelių sykai</c:v>
                </c:pt>
                <c:pt idx="14">
                  <c:v>Unguriai</c:v>
                </c:pt>
                <c:pt idx="15">
                  <c:v>Starkiai</c:v>
                </c:pt>
                <c:pt idx="17">
                  <c:v>Vėgėlės</c:v>
                </c:pt>
                <c:pt idx="18">
                  <c:v>Lydekos</c:v>
                </c:pt>
                <c:pt idx="20">
                  <c:v>Šamai</c:v>
                </c:pt>
                <c:pt idx="22">
                  <c:v>Lynai</c:v>
                </c:pt>
                <c:pt idx="23">
                  <c:v>Karpiai</c:v>
                </c:pt>
                <c:pt idx="24">
                  <c:v>Ešeriai</c:v>
                </c:pt>
              </c:strCache>
            </c:strRef>
          </c:cat>
          <c:val>
            <c:numRef>
              <c:f>Sheet1!$C$1:$C$25</c:f>
              <c:numCache>
                <c:formatCode>General</c:formatCode>
                <c:ptCount val="25"/>
                <c:pt idx="0">
                  <c:v>176.5</c:v>
                </c:pt>
                <c:pt idx="4">
                  <c:v>160.19999999999999</c:v>
                </c:pt>
                <c:pt idx="6">
                  <c:v>325</c:v>
                </c:pt>
                <c:pt idx="9">
                  <c:v>31</c:v>
                </c:pt>
                <c:pt idx="11">
                  <c:v>460</c:v>
                </c:pt>
                <c:pt idx="13">
                  <c:v>185</c:v>
                </c:pt>
                <c:pt idx="14">
                  <c:v>273.10000000000002</c:v>
                </c:pt>
                <c:pt idx="15">
                  <c:v>1320.6</c:v>
                </c:pt>
                <c:pt idx="17">
                  <c:v>7200</c:v>
                </c:pt>
                <c:pt idx="18">
                  <c:v>3348</c:v>
                </c:pt>
                <c:pt idx="20">
                  <c:v>116</c:v>
                </c:pt>
                <c:pt idx="22">
                  <c:v>1</c:v>
                </c:pt>
                <c:pt idx="23">
                  <c:v>30.43</c:v>
                </c:pt>
                <c:pt idx="24">
                  <c:v>4.8899999999999997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C7A0-D52B-47D6-A3AA-EEE7BCA787F0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5287-37FC-4B0C-A6D7-F440E7E9F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561DF-FC85-431B-B7D2-BD43E80027CE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43386-6EF7-40B4-87FD-88D89CA140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sz="5300" dirty="0" smtClean="0"/>
              <a:t>Patirtis vykdant žuvivaisos darbus Lietuvoje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0"/>
            <a:ext cx="8388096" cy="1066800"/>
          </a:xfrm>
        </p:spPr>
        <p:txBody>
          <a:bodyPr>
            <a:normAutofit/>
          </a:bodyPr>
          <a:lstStyle/>
          <a:p>
            <a:r>
              <a:rPr lang="lt-LT" sz="1800" dirty="0" smtClean="0"/>
              <a:t>Žuvininkystės tarnyba </a:t>
            </a:r>
            <a:r>
              <a:rPr lang="lt-LT" sz="1800" dirty="0" smtClean="0"/>
              <a:t>prie LR Žemės ūkio ministerijos</a:t>
            </a:r>
            <a:r>
              <a:rPr lang="en-US" sz="1800" dirty="0" smtClean="0"/>
              <a:t> </a:t>
            </a:r>
            <a:endParaRPr lang="lt-LT" sz="1800" dirty="0" smtClean="0"/>
          </a:p>
        </p:txBody>
      </p:sp>
    </p:spTree>
    <p:extLst>
      <p:ext uri="{BB962C8B-B14F-4D97-AF65-F5344CB8AC3E}">
        <p14:creationId xmlns:p14="http://schemas.microsoft.com/office/powerpoint/2010/main" val="8559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>
            <a:normAutofit/>
          </a:bodyPr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Karpių selekcija ir veislininkystė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metais Vokietijos veterinarijos tarnyba patvirtino naujo karpių viruso kilusio iš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karpių atsiradimą Vokietijos karpių ūkiuose – karpių edemos virusas (CEV). 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Skirtingai nei karpių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herpės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viruso (KHV) ir kitų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kilmės virusų šis virusas pasižymi itin dideliu karpių mirtingumu (ne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mažaiu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80 %) ir ypatingu užkrėstų žuvų elgesiu. Šis virusas dar vadinamas „miego liga“, nes užkrėsti karpiai yra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letargiški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dažnai žūsta merdėdami tvenkinio dugne. 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Svarbu: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 labai nedidelė sergančių žuvų dalis iškyla į paviršių, todėl apie tvenkinio užkrėtimą CEV virusu beveik visada sužinoma PER VĖLAI.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7541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77795" y="228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Karpių selekcija ir veislininkystė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metais Lenkijos mokslininkai patvirtino, kad  naujas karpių edemos virusas (CEV) buvo rastas 17 iš 36 tirtų karpių ūkių.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Itin didelė tikimybė, kad karpių edemos virusas (CEV)  jau pasiekė Lietuvą arba ją pasieks artimiausiu metu. Dėl viruso atsiradimo karpių auginimui Lietuvoje iškiltų grėsmė. Lenkijoje radus virusą skelbiamas 2 metų karantinas. Geriausias ilgalaikis apsaugos būdas - karpių genetikos centras vykdantis karpių selekcijos ir veislininkystės darbus. Tik toks centras užtikrina karpių veisimą be virusų. Tokie centrai jau įkurti Lenkijoje, Čekijoje ir Vengrijoje.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Svarbu: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Karpių edemos virusas (CEV) nustatomas tik genetiškai – tyrimas brangus ir reikalaujantis aukšto lygio genetikos specialistų.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944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Karpių selekcija ir veislininkystė</a:t>
            </a:r>
            <a:endParaRPr lang="lt-LT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Žuvininkystės tarnybos veiklos planas: 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Įsigyti karpių hibridus be CEV viruso iš sertifikuoto karpių genetikos centro (Žuvų kultūrų ir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hidrobiologijos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institutas, Pietų Bohemijos universitetas).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Atlikti įsigytų karpių hibridų aklimatizacijos testus, palyginti rezultatus su vietinėmis veislėmis. Atrinkti perspektyviausias linijas Lietuvos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hidroklimatinėms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sąlygoms. Organizuoti geriausių karpių hibridų veisimą ir Lietuvos poreikio užtikrinimą.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Atlikti genetinius karpių veislių tyrimus, ir parengti ilgalaikį selekcijos planą.</a:t>
            </a:r>
          </a:p>
          <a:p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Karpių selekciją ir veislininkystę vykdyti laikantis tokių pačių reikalavimų kaip ir taikomus sertifikuotiems karpių genetikos centrams.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939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71" y="381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Ungurys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7772400" cy="314519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lt-LT" sz="2400" dirty="0" smtClean="0"/>
              <a:t>2014 m.:</a:t>
            </a:r>
          </a:p>
          <a:p>
            <a:pPr lvl="0"/>
            <a:r>
              <a:rPr lang="lt-LT" sz="2400" dirty="0" smtClean="0">
                <a:solidFill>
                  <a:schemeClr val="accent1"/>
                </a:solidFill>
              </a:rPr>
              <a:t>0</a:t>
            </a:r>
            <a:r>
              <a:rPr lang="lt-LT" sz="2400" baseline="-25000" dirty="0" smtClean="0">
                <a:solidFill>
                  <a:schemeClr val="accent1"/>
                </a:solidFill>
              </a:rPr>
              <a:t>p </a:t>
            </a:r>
            <a:r>
              <a:rPr lang="lt-LT" sz="2400" dirty="0" smtClean="0">
                <a:solidFill>
                  <a:schemeClr val="accent1"/>
                </a:solidFill>
              </a:rPr>
              <a:t>– 380,5 tūkst. vnt.</a:t>
            </a:r>
            <a:endParaRPr lang="lt-LT" sz="2400" dirty="0" smtClean="0"/>
          </a:p>
          <a:p>
            <a:pPr marL="0" lvl="0" indent="0">
              <a:buNone/>
            </a:pPr>
            <a:r>
              <a:rPr lang="lt-LT" sz="2400" dirty="0" smtClean="0"/>
              <a:t>2015 m.:</a:t>
            </a:r>
          </a:p>
          <a:p>
            <a:pPr lvl="0"/>
            <a:r>
              <a:rPr lang="lt-LT" sz="2400" dirty="0" smtClean="0">
                <a:solidFill>
                  <a:schemeClr val="accent1"/>
                </a:solidFill>
              </a:rPr>
              <a:t>0</a:t>
            </a:r>
            <a:r>
              <a:rPr lang="lt-LT" sz="2400" baseline="-25000" dirty="0" smtClean="0">
                <a:solidFill>
                  <a:schemeClr val="accent1"/>
                </a:solidFill>
              </a:rPr>
              <a:t>p </a:t>
            </a:r>
            <a:r>
              <a:rPr lang="lt-LT" sz="2400" dirty="0" smtClean="0">
                <a:solidFill>
                  <a:schemeClr val="accent1"/>
                </a:solidFill>
              </a:rPr>
              <a:t>– 449,4 tūkst. vnt.</a:t>
            </a:r>
          </a:p>
          <a:p>
            <a:pPr marL="0" lvl="0" indent="0">
              <a:buNone/>
            </a:pPr>
            <a:r>
              <a:rPr lang="lt-LT" sz="2400" dirty="0" smtClean="0"/>
              <a:t>2016 m.:</a:t>
            </a:r>
          </a:p>
          <a:p>
            <a:pPr lvl="0"/>
            <a:r>
              <a:rPr lang="lt-LT" sz="2400" dirty="0" smtClean="0">
                <a:solidFill>
                  <a:schemeClr val="accent1"/>
                </a:solidFill>
              </a:rPr>
              <a:t>0</a:t>
            </a:r>
            <a:r>
              <a:rPr lang="lt-LT" sz="2400" baseline="-25000" dirty="0" smtClean="0">
                <a:solidFill>
                  <a:schemeClr val="accent1"/>
                </a:solidFill>
              </a:rPr>
              <a:t>p </a:t>
            </a:r>
            <a:r>
              <a:rPr lang="lt-LT" sz="2400" dirty="0">
                <a:solidFill>
                  <a:schemeClr val="accent1"/>
                </a:solidFill>
              </a:rPr>
              <a:t>– </a:t>
            </a:r>
            <a:r>
              <a:rPr lang="lt-LT" sz="2400" dirty="0" smtClean="0">
                <a:solidFill>
                  <a:schemeClr val="accent1"/>
                </a:solidFill>
              </a:rPr>
              <a:t>273,1 </a:t>
            </a:r>
            <a:r>
              <a:rPr lang="lt-LT" sz="2400" dirty="0">
                <a:solidFill>
                  <a:schemeClr val="accent1"/>
                </a:solidFill>
              </a:rPr>
              <a:t>tūkst. vnt</a:t>
            </a:r>
            <a:r>
              <a:rPr lang="lt-LT" sz="2400" dirty="0" smtClean="0">
                <a:solidFill>
                  <a:schemeClr val="accent1"/>
                </a:solidFill>
              </a:rPr>
              <a:t>.</a:t>
            </a:r>
          </a:p>
          <a:p>
            <a:pPr marL="0" lvl="0" indent="0">
              <a:buNone/>
            </a:pPr>
            <a:endParaRPr lang="lt-LT" sz="24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lt-LT" sz="2400" b="1" dirty="0" smtClean="0"/>
              <a:t>        Viso: 1,1 mln. </a:t>
            </a:r>
            <a:r>
              <a:rPr lang="lt-LT" sz="2400" b="1" dirty="0"/>
              <a:t>v</a:t>
            </a:r>
            <a:r>
              <a:rPr lang="lt-LT" sz="2400" b="1" dirty="0" smtClean="0"/>
              <a:t>nt. </a:t>
            </a:r>
          </a:p>
          <a:p>
            <a:pPr lvl="0"/>
            <a:endParaRPr lang="lt-LT" sz="2200" dirty="0" smtClean="0"/>
          </a:p>
          <a:p>
            <a:pPr lvl="0"/>
            <a:endParaRPr lang="lt-LT" sz="2200" dirty="0" smtClean="0">
              <a:solidFill>
                <a:schemeClr val="accent1"/>
              </a:solidFill>
            </a:endParaRPr>
          </a:p>
          <a:p>
            <a:pPr lvl="0"/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91000"/>
            <a:ext cx="3657600" cy="244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lina\Documents\zuvu foto\DSC_2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240114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ina\Documents\zuvu foto\DSC_2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95" y="914400"/>
            <a:ext cx="3667123" cy="243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lt-LT" dirty="0"/>
              <a:t>štriašnipis eršketas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1839"/>
            <a:ext cx="4495800" cy="5181600"/>
          </a:xfrm>
        </p:spPr>
        <p:txBody>
          <a:bodyPr>
            <a:normAutofit/>
          </a:bodyPr>
          <a:lstStyle/>
          <a:p>
            <a:r>
              <a:rPr lang="lt-LT" sz="3200" dirty="0" smtClean="0"/>
              <a:t>2014 m. – 20667 vnt. </a:t>
            </a:r>
          </a:p>
          <a:p>
            <a:pPr marL="0" indent="0">
              <a:buNone/>
            </a:pPr>
            <a:endParaRPr lang="lt-LT" sz="3200" dirty="0" smtClean="0"/>
          </a:p>
          <a:p>
            <a:pPr lvl="0"/>
            <a:r>
              <a:rPr lang="lt-LT" sz="3200" dirty="0" smtClean="0"/>
              <a:t>2015 m. – 27078 vnt.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lt-LT" sz="32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endParaRPr lang="lt-LT" sz="3200" dirty="0">
              <a:solidFill>
                <a:schemeClr val="accent1"/>
              </a:solidFill>
            </a:endParaRPr>
          </a:p>
          <a:p>
            <a:r>
              <a:rPr lang="lt-LT" sz="3200" dirty="0" smtClean="0"/>
              <a:t>2016 m. – 30900 vnt</a:t>
            </a:r>
            <a:r>
              <a:rPr lang="lt-LT" sz="3200" dirty="0"/>
              <a:t>.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endParaRPr lang="lt-LT" sz="3200" dirty="0">
              <a:solidFill>
                <a:schemeClr val="accent1"/>
              </a:solidFill>
            </a:endParaRPr>
          </a:p>
          <a:p>
            <a:pPr lvl="0"/>
            <a:endParaRPr lang="lt-LT" sz="22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lt-LT" sz="2200" b="1" dirty="0">
                <a:solidFill>
                  <a:schemeClr val="accent1"/>
                </a:solidFill>
              </a:rPr>
              <a:t> </a:t>
            </a:r>
            <a:r>
              <a:rPr lang="lt-LT" sz="2200" b="1" dirty="0" smtClean="0">
                <a:solidFill>
                  <a:schemeClr val="accent1"/>
                </a:solidFill>
              </a:rPr>
              <a:t>         </a:t>
            </a:r>
            <a:r>
              <a:rPr lang="lt-LT" sz="3200" b="1" dirty="0" smtClean="0"/>
              <a:t>Viso:  78645 vnt.</a:t>
            </a:r>
            <a:endParaRPr lang="lt-LT" sz="3200" b="1" dirty="0"/>
          </a:p>
          <a:p>
            <a:pPr lvl="0"/>
            <a:endParaRPr lang="lt-LT" sz="2200" dirty="0" smtClean="0">
              <a:solidFill>
                <a:schemeClr val="accent1"/>
              </a:solidFill>
            </a:endParaRPr>
          </a:p>
          <a:p>
            <a:pPr lvl="0"/>
            <a:endParaRPr lang="en-US" sz="2200" dirty="0"/>
          </a:p>
          <a:p>
            <a:endParaRPr lang="en-US" sz="2200" dirty="0"/>
          </a:p>
        </p:txBody>
      </p:sp>
      <p:pic>
        <p:nvPicPr>
          <p:cNvPr id="5122" name="Picture 2" descr="C:\Users\Alina\Documents\zuvu foto\11B_6838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55" y="397987"/>
            <a:ext cx="3578225" cy="238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5638800"/>
            <a:ext cx="4267200" cy="7804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pic>
        <p:nvPicPr>
          <p:cNvPr id="5123" name="Picture 3" descr="C:\Users\Alina\Documents\zuvu foto\12A_9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99198"/>
            <a:ext cx="3826063" cy="254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ina\Documents\zuvu foto\100_7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3" b="35167"/>
          <a:stretch/>
        </p:blipFill>
        <p:spPr bwMode="auto">
          <a:xfrm>
            <a:off x="5282504" y="5114615"/>
            <a:ext cx="3897986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066800"/>
            <a:ext cx="3581400" cy="990600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 smtClean="0"/>
              <a:t>2017 m. planuojami įveisimo medžiagos kiekiai, tūkst. vnt.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761322"/>
              </p:ext>
            </p:extLst>
          </p:nvPr>
        </p:nvGraphicFramePr>
        <p:xfrm>
          <a:off x="457200" y="304800"/>
          <a:ext cx="3985448" cy="556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762"/>
                <a:gridCol w="1492568"/>
                <a:gridCol w="1698118"/>
              </a:tblGrid>
              <a:tr h="548517"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Eil.</a:t>
                      </a:r>
                      <a:r>
                        <a:rPr lang="lt-LT" sz="1200" baseline="0" dirty="0" smtClean="0"/>
                        <a:t> Nr.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Žuvų</a:t>
                      </a:r>
                      <a:r>
                        <a:rPr lang="lt-LT" sz="1200" baseline="0" dirty="0" smtClean="0"/>
                        <a:t> ir vėžių rūšis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200" dirty="0" smtClean="0"/>
                        <a:t>Planuojamas kiekis, tūkst. vnt. 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Starkis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1360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2.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Lydeka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3025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Platelių sykas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500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4.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Vištyčio sykas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275</a:t>
                      </a:r>
                      <a:endParaRPr lang="en-US" sz="1200" dirty="0"/>
                    </a:p>
                  </a:txBody>
                  <a:tcPr/>
                </a:tc>
              </a:tr>
              <a:tr h="3859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Paprastasis</a:t>
                      </a:r>
                      <a:r>
                        <a:rPr lang="lt-LT" sz="1200" baseline="0" dirty="0" smtClean="0"/>
                        <a:t> šamas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6.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Lynas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7.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Seliava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>
                          <a:solidFill>
                            <a:srgbClr val="FF0000"/>
                          </a:solidFill>
                        </a:rPr>
                        <a:t>11560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8.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Lašiša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197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9.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err="1" smtClean="0"/>
                        <a:t>Šlakis</a:t>
                      </a:r>
                      <a:r>
                        <a:rPr lang="lt-LT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238</a:t>
                      </a:r>
                      <a:endParaRPr lang="en-US" sz="1200" dirty="0"/>
                    </a:p>
                  </a:txBody>
                  <a:tcPr/>
                </a:tc>
              </a:tr>
              <a:tr h="3859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10.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Margasis upėtakis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213</a:t>
                      </a:r>
                      <a:endParaRPr lang="en-US" sz="1200" dirty="0"/>
                    </a:p>
                  </a:txBody>
                  <a:tcPr/>
                </a:tc>
              </a:tr>
              <a:tr h="3859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11.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Europinis</a:t>
                      </a:r>
                      <a:r>
                        <a:rPr lang="lt-LT" sz="1200" baseline="0" dirty="0" smtClean="0"/>
                        <a:t> ungurys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1079,5</a:t>
                      </a:r>
                      <a:endParaRPr lang="en-US" sz="1200" dirty="0"/>
                    </a:p>
                  </a:txBody>
                  <a:tcPr/>
                </a:tc>
              </a:tr>
              <a:tr h="3859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12.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err="1" smtClean="0"/>
                        <a:t>Aštriašnipis</a:t>
                      </a:r>
                      <a:r>
                        <a:rPr lang="lt-LT" sz="1200" dirty="0" smtClean="0"/>
                        <a:t> eršketas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859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13.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err="1" smtClean="0"/>
                        <a:t>Siauražnyplis</a:t>
                      </a:r>
                      <a:r>
                        <a:rPr lang="lt-LT" sz="1200" baseline="0" dirty="0" smtClean="0"/>
                        <a:t> vėžys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14.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Karpis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24,95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lt-LT" sz="1200" dirty="0" smtClean="0"/>
                        <a:t>15.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Vėgėlės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dirty="0" smtClean="0"/>
                        <a:t>6000</a:t>
                      </a:r>
                      <a:endParaRPr lang="en-US" sz="1200" dirty="0"/>
                    </a:p>
                  </a:txBody>
                  <a:tcPr/>
                </a:tc>
              </a:tr>
              <a:tr h="244647">
                <a:tc gridSpan="2"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lt-LT" sz="1200" b="1" dirty="0" smtClean="0"/>
                        <a:t>Viso: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200" b="1" smtClean="0"/>
                        <a:t>24614,45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pPr algn="ctr"/>
            <a:r>
              <a:rPr lang="lt-LT" dirty="0" smtClean="0">
                <a:solidFill>
                  <a:schemeClr val="bg2">
                    <a:lumMod val="50000"/>
                  </a:schemeClr>
                </a:solidFill>
              </a:rPr>
              <a:t>Ačiū už dėmesį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538146"/>
              </p:ext>
            </p:extLst>
          </p:nvPr>
        </p:nvGraphicFramePr>
        <p:xfrm>
          <a:off x="152400" y="533400"/>
          <a:ext cx="8763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2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INA\Desktop\lent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8" y="1981200"/>
            <a:ext cx="895147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89025"/>
              </p:ext>
            </p:extLst>
          </p:nvPr>
        </p:nvGraphicFramePr>
        <p:xfrm>
          <a:off x="-533400" y="533400"/>
          <a:ext cx="10287000" cy="69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9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Lašišinės žuvys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71122"/>
            <a:ext cx="4495800" cy="5029200"/>
          </a:xfrm>
        </p:spPr>
        <p:txBody>
          <a:bodyPr>
            <a:normAutofit fontScale="70000" lnSpcReduction="20000"/>
          </a:bodyPr>
          <a:lstStyle/>
          <a:p>
            <a:r>
              <a:rPr lang="lt-LT" dirty="0" smtClean="0"/>
              <a:t>Lašiša:</a:t>
            </a:r>
          </a:p>
          <a:p>
            <a:pPr lvl="1"/>
            <a:r>
              <a:rPr lang="lt-LT" dirty="0" smtClean="0"/>
              <a:t>2016 m. jaunikliai (0</a:t>
            </a:r>
            <a:r>
              <a:rPr lang="lt-LT" baseline="-25000" dirty="0" smtClean="0"/>
              <a:t>p</a:t>
            </a:r>
            <a:r>
              <a:rPr lang="lt-LT" dirty="0" smtClean="0"/>
              <a:t>) – 133 tūkst.</a:t>
            </a:r>
            <a:r>
              <a:rPr lang="en-US" dirty="0" smtClean="0"/>
              <a:t> </a:t>
            </a:r>
            <a:r>
              <a:rPr lang="lt-LT" dirty="0" smtClean="0"/>
              <a:t>vnt.</a:t>
            </a:r>
            <a:r>
              <a:rPr lang="en-US" dirty="0" smtClean="0"/>
              <a:t> </a:t>
            </a:r>
            <a:r>
              <a:rPr lang="lt-LT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m. – </a:t>
            </a:r>
            <a:r>
              <a:rPr lang="lt-LT" dirty="0" smtClean="0">
                <a:solidFill>
                  <a:schemeClr val="accent1"/>
                </a:solidFill>
              </a:rPr>
              <a:t>245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</a:t>
            </a:r>
            <a:r>
              <a:rPr lang="lt-LT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</a:p>
          <a:p>
            <a:pPr lvl="1"/>
            <a:r>
              <a:rPr lang="lt-LT" dirty="0" smtClean="0"/>
              <a:t>rituoliai (1) – 20,5 tūkst. vnt.</a:t>
            </a:r>
            <a:r>
              <a:rPr lang="en-US" dirty="0" smtClean="0"/>
              <a:t> </a:t>
            </a:r>
            <a:endParaRPr lang="lt-LT" dirty="0" smtClean="0"/>
          </a:p>
          <a:p>
            <a:pPr marL="393192" lvl="1" indent="0">
              <a:buNone/>
            </a:pPr>
            <a:r>
              <a:rPr lang="lt-LT" dirty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  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23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lt-LT" dirty="0" smtClean="0">
              <a:solidFill>
                <a:schemeClr val="accent1"/>
              </a:solidFill>
            </a:endParaRPr>
          </a:p>
          <a:p>
            <a:endParaRPr lang="lt-LT" dirty="0" smtClean="0"/>
          </a:p>
          <a:p>
            <a:r>
              <a:rPr lang="lt-LT" dirty="0" smtClean="0"/>
              <a:t>Šlakis:</a:t>
            </a:r>
          </a:p>
          <a:p>
            <a:pPr lvl="1"/>
            <a:r>
              <a:rPr lang="lt-LT" dirty="0" smtClean="0"/>
              <a:t>2016 m. jaunikliai </a:t>
            </a:r>
            <a:r>
              <a:rPr lang="lt-LT" dirty="0"/>
              <a:t>(0</a:t>
            </a:r>
            <a:r>
              <a:rPr lang="lt-LT" baseline="-25000" dirty="0"/>
              <a:t>p</a:t>
            </a:r>
            <a:r>
              <a:rPr lang="lt-LT" dirty="0"/>
              <a:t>) – </a:t>
            </a:r>
            <a:r>
              <a:rPr lang="lt-LT" dirty="0" smtClean="0"/>
              <a:t>128 </a:t>
            </a:r>
            <a:r>
              <a:rPr lang="lt-LT" dirty="0"/>
              <a:t>tūkst.vnt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lt-LT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158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  <a:endParaRPr lang="lt-LT" dirty="0"/>
          </a:p>
          <a:p>
            <a:pPr lvl="1"/>
            <a:r>
              <a:rPr lang="lt-LT" dirty="0" smtClean="0"/>
              <a:t>2016 m. </a:t>
            </a:r>
            <a:r>
              <a:rPr lang="lt-LT" dirty="0" err="1" smtClean="0"/>
              <a:t>rituoliai</a:t>
            </a:r>
            <a:r>
              <a:rPr lang="lt-LT" dirty="0" smtClean="0"/>
              <a:t> </a:t>
            </a:r>
            <a:r>
              <a:rPr lang="lt-LT" dirty="0"/>
              <a:t>(1) – </a:t>
            </a:r>
            <a:r>
              <a:rPr lang="lt-LT" dirty="0" smtClean="0"/>
              <a:t>32,24 </a:t>
            </a:r>
            <a:r>
              <a:rPr lang="lt-LT" dirty="0"/>
              <a:t>tūkst. </a:t>
            </a:r>
            <a:r>
              <a:rPr lang="lt-LT" dirty="0" smtClean="0"/>
              <a:t>vnt.</a:t>
            </a:r>
          </a:p>
          <a:p>
            <a:pPr marL="393192" lvl="1" indent="0">
              <a:buNone/>
            </a:pPr>
            <a:r>
              <a:rPr lang="lt-LT" dirty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  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29,35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lt-LT" dirty="0"/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Margasis upėtakis:</a:t>
            </a:r>
          </a:p>
          <a:p>
            <a:pPr lvl="1"/>
            <a:r>
              <a:rPr lang="lt-LT" dirty="0" smtClean="0"/>
              <a:t>2016 m. jaunikliai (0</a:t>
            </a:r>
            <a:r>
              <a:rPr lang="lt-LT" baseline="-25000" dirty="0" smtClean="0"/>
              <a:t>p</a:t>
            </a:r>
            <a:r>
              <a:rPr lang="lt-LT" dirty="0" smtClean="0"/>
              <a:t>) – 306 tūkst. vnt.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282,6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lt-LT" dirty="0" smtClean="0">
                <a:solidFill>
                  <a:schemeClr val="accent1"/>
                </a:solidFill>
              </a:rPr>
              <a:t>;</a:t>
            </a:r>
          </a:p>
          <a:p>
            <a:pPr lvl="1"/>
            <a:r>
              <a:rPr lang="lt-LT" dirty="0" smtClean="0"/>
              <a:t>2016 m. </a:t>
            </a:r>
            <a:r>
              <a:rPr lang="lt-LT" dirty="0" err="1" smtClean="0"/>
              <a:t>šiųmetukai</a:t>
            </a:r>
            <a:r>
              <a:rPr lang="lt-LT" dirty="0" smtClean="0"/>
              <a:t> </a:t>
            </a:r>
            <a:r>
              <a:rPr lang="lt-LT" dirty="0"/>
              <a:t>(0</a:t>
            </a:r>
            <a:r>
              <a:rPr lang="lt-LT" baseline="30000" dirty="0"/>
              <a:t>+</a:t>
            </a:r>
            <a:r>
              <a:rPr lang="lt-LT" dirty="0"/>
              <a:t>) –</a:t>
            </a:r>
            <a:r>
              <a:rPr lang="en-US" dirty="0"/>
              <a:t> </a:t>
            </a:r>
            <a:r>
              <a:rPr lang="lt-LT" dirty="0" smtClean="0"/>
              <a:t>18</a:t>
            </a:r>
            <a:r>
              <a:rPr lang="en-US" dirty="0" smtClean="0"/>
              <a:t> </a:t>
            </a:r>
            <a:r>
              <a:rPr lang="lt-LT" dirty="0"/>
              <a:t>tūkst.</a:t>
            </a:r>
            <a:r>
              <a:rPr lang="en-US" dirty="0"/>
              <a:t> </a:t>
            </a:r>
            <a:r>
              <a:rPr lang="lt-LT" dirty="0"/>
              <a:t>vnt.</a:t>
            </a:r>
            <a:r>
              <a:rPr lang="en-US" dirty="0"/>
              <a:t> </a:t>
            </a:r>
            <a:endParaRPr lang="lt-LT" dirty="0"/>
          </a:p>
        </p:txBody>
      </p:sp>
      <p:pic>
        <p:nvPicPr>
          <p:cNvPr id="8194" name="Picture 2" descr="C:\Users\Alina\Documents\zuvu foto\lasi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363532" cy="4609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Sykinės žuvys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783026" cy="5181600"/>
          </a:xfrm>
        </p:spPr>
        <p:txBody>
          <a:bodyPr>
            <a:normAutofit fontScale="92500" lnSpcReduction="10000"/>
          </a:bodyPr>
          <a:lstStyle/>
          <a:p>
            <a:r>
              <a:rPr lang="lt-LT" sz="2400" dirty="0" smtClean="0"/>
              <a:t>Vištyčio sykas:</a:t>
            </a:r>
          </a:p>
          <a:p>
            <a:pPr lvl="1"/>
            <a:r>
              <a:rPr lang="lt-LT" sz="2200" dirty="0" smtClean="0"/>
              <a:t>2016 m. jaunikliai (0</a:t>
            </a:r>
            <a:r>
              <a:rPr lang="lt-LT" sz="2200" baseline="-25000" dirty="0" smtClean="0"/>
              <a:t>p</a:t>
            </a:r>
            <a:r>
              <a:rPr lang="lt-LT" sz="2200" dirty="0" smtClean="0"/>
              <a:t>) – 400</a:t>
            </a:r>
            <a:r>
              <a:rPr lang="en-US" sz="2200" dirty="0" smtClean="0"/>
              <a:t> </a:t>
            </a:r>
            <a:r>
              <a:rPr lang="lt-LT" sz="2200" dirty="0"/>
              <a:t>tūkst</a:t>
            </a:r>
            <a:r>
              <a:rPr lang="lt-LT" sz="2200" dirty="0" smtClean="0"/>
              <a:t>.</a:t>
            </a:r>
            <a:r>
              <a:rPr lang="en-US" sz="2200" dirty="0" smtClean="0"/>
              <a:t> </a:t>
            </a:r>
            <a:r>
              <a:rPr lang="lt-LT" sz="2200" dirty="0" smtClean="0"/>
              <a:t>vnt.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accent1"/>
                </a:solidFill>
              </a:rPr>
              <a:t>(</a:t>
            </a:r>
            <a:r>
              <a:rPr lang="en-US" sz="2200" dirty="0" smtClean="0">
                <a:solidFill>
                  <a:schemeClr val="accent1"/>
                </a:solidFill>
              </a:rPr>
              <a:t>201</a:t>
            </a:r>
            <a:r>
              <a:rPr lang="lt-LT" sz="2200" dirty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– </a:t>
            </a:r>
            <a:r>
              <a:rPr lang="lt-LT" sz="2200" dirty="0" smtClean="0">
                <a:solidFill>
                  <a:schemeClr val="accent1"/>
                </a:solidFill>
              </a:rPr>
              <a:t>500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tūkst.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vnt.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  <a:r>
              <a:rPr lang="lt-LT" sz="2200" dirty="0" smtClean="0"/>
              <a:t>;</a:t>
            </a:r>
          </a:p>
          <a:p>
            <a:pPr lvl="1"/>
            <a:r>
              <a:rPr lang="lt-LT" sz="2200" dirty="0" smtClean="0"/>
              <a:t>2016 m. </a:t>
            </a:r>
            <a:r>
              <a:rPr lang="lt-LT" sz="2200" dirty="0" err="1" smtClean="0"/>
              <a:t>šiųmetukai</a:t>
            </a:r>
            <a:r>
              <a:rPr lang="lt-LT" sz="2200" dirty="0" smtClean="0"/>
              <a:t> (0</a:t>
            </a:r>
            <a:r>
              <a:rPr lang="lt-LT" sz="2200" baseline="30000" dirty="0" smtClean="0"/>
              <a:t>+</a:t>
            </a:r>
            <a:r>
              <a:rPr lang="lt-LT" sz="2200" dirty="0" smtClean="0"/>
              <a:t>) –</a:t>
            </a:r>
            <a:r>
              <a:rPr lang="en-US" sz="2200" dirty="0" smtClean="0"/>
              <a:t> </a:t>
            </a:r>
            <a:r>
              <a:rPr lang="lt-LT" sz="2200" dirty="0"/>
              <a:t>6</a:t>
            </a:r>
            <a:r>
              <a:rPr lang="lt-LT" sz="2200" dirty="0" smtClean="0"/>
              <a:t>0</a:t>
            </a:r>
            <a:r>
              <a:rPr lang="en-US" sz="2200" dirty="0" smtClean="0"/>
              <a:t> </a:t>
            </a:r>
            <a:r>
              <a:rPr lang="lt-LT" sz="2200" dirty="0"/>
              <a:t>tūkst</a:t>
            </a:r>
            <a:r>
              <a:rPr lang="lt-LT" sz="2200" dirty="0" smtClean="0"/>
              <a:t>.</a:t>
            </a:r>
            <a:r>
              <a:rPr lang="en-US" sz="2200" dirty="0" smtClean="0"/>
              <a:t> </a:t>
            </a:r>
            <a:r>
              <a:rPr lang="lt-LT" sz="2200" dirty="0" smtClean="0"/>
              <a:t>vnt.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accent1"/>
                </a:solidFill>
              </a:rPr>
              <a:t>(</a:t>
            </a:r>
            <a:r>
              <a:rPr lang="en-US" sz="2200" dirty="0" smtClean="0">
                <a:solidFill>
                  <a:schemeClr val="accent1"/>
                </a:solidFill>
              </a:rPr>
              <a:t>201</a:t>
            </a:r>
            <a:r>
              <a:rPr lang="lt-LT" sz="2200" dirty="0" smtClean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– </a:t>
            </a:r>
            <a:r>
              <a:rPr lang="lt-LT" sz="2200" dirty="0" smtClean="0">
                <a:solidFill>
                  <a:schemeClr val="accent1"/>
                </a:solidFill>
              </a:rPr>
              <a:t>55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tūkst.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vnt.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  <a:r>
              <a:rPr lang="lt-LT" sz="2200" dirty="0" smtClean="0"/>
              <a:t>;</a:t>
            </a:r>
          </a:p>
          <a:p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r>
              <a:rPr lang="lt-LT" sz="2400" dirty="0" smtClean="0"/>
              <a:t>Platelių sykas:</a:t>
            </a:r>
            <a:endParaRPr lang="en-US" sz="2400" dirty="0" smtClean="0"/>
          </a:p>
          <a:p>
            <a:pPr lvl="1"/>
            <a:r>
              <a:rPr lang="lt-LT" sz="2200" dirty="0" smtClean="0"/>
              <a:t>2016 m. jaunikliai </a:t>
            </a:r>
            <a:r>
              <a:rPr lang="lt-LT" sz="2200" dirty="0"/>
              <a:t>(0</a:t>
            </a:r>
            <a:r>
              <a:rPr lang="lt-LT" sz="2200" baseline="-25000" dirty="0"/>
              <a:t>p</a:t>
            </a:r>
            <a:r>
              <a:rPr lang="lt-LT" sz="2200" dirty="0"/>
              <a:t>) – </a:t>
            </a:r>
            <a:r>
              <a:rPr lang="lt-LT" sz="2200" dirty="0" smtClean="0"/>
              <a:t>185</a:t>
            </a:r>
            <a:r>
              <a:rPr lang="en-US" sz="2200" dirty="0" smtClean="0"/>
              <a:t> </a:t>
            </a:r>
            <a:r>
              <a:rPr lang="lt-LT" sz="2200" dirty="0"/>
              <a:t>tūkst</a:t>
            </a:r>
            <a:r>
              <a:rPr lang="lt-LT" sz="2200" dirty="0" smtClean="0"/>
              <a:t>.</a:t>
            </a:r>
            <a:r>
              <a:rPr lang="en-US" sz="2200" dirty="0" smtClean="0"/>
              <a:t> </a:t>
            </a:r>
            <a:r>
              <a:rPr lang="lt-LT" sz="2200" dirty="0" smtClean="0"/>
              <a:t>vnt.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accent1"/>
                </a:solidFill>
              </a:rPr>
              <a:t>(</a:t>
            </a:r>
            <a:r>
              <a:rPr lang="en-US" sz="2200" dirty="0" smtClean="0">
                <a:solidFill>
                  <a:schemeClr val="accent1"/>
                </a:solidFill>
              </a:rPr>
              <a:t>201</a:t>
            </a:r>
            <a:r>
              <a:rPr lang="lt-LT" sz="2200" dirty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– </a:t>
            </a:r>
            <a:r>
              <a:rPr lang="lt-LT" sz="2200" dirty="0" smtClean="0">
                <a:solidFill>
                  <a:schemeClr val="accent1"/>
                </a:solidFill>
              </a:rPr>
              <a:t>185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tūkst.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vnt.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  <a:r>
              <a:rPr lang="lt-LT" sz="2200" dirty="0" smtClean="0"/>
              <a:t>;</a:t>
            </a:r>
          </a:p>
          <a:p>
            <a:pPr lvl="1"/>
            <a:endParaRPr lang="lt-LT" dirty="0" smtClean="0"/>
          </a:p>
          <a:p>
            <a:r>
              <a:rPr lang="lt-LT" sz="2400" dirty="0" smtClean="0"/>
              <a:t>Seliava:</a:t>
            </a:r>
          </a:p>
          <a:p>
            <a:pPr lvl="1"/>
            <a:r>
              <a:rPr lang="lt-LT" sz="2200" dirty="0" smtClean="0"/>
              <a:t>2016 m. lervutės (0) – 10</a:t>
            </a:r>
            <a:r>
              <a:rPr lang="en-US" sz="2200" dirty="0" smtClean="0"/>
              <a:t>  </a:t>
            </a:r>
            <a:r>
              <a:rPr lang="en-US" sz="2200" dirty="0" err="1" smtClean="0"/>
              <a:t>mln</a:t>
            </a:r>
            <a:r>
              <a:rPr lang="lt-LT" sz="2200" dirty="0" smtClean="0"/>
              <a:t>.</a:t>
            </a:r>
            <a:r>
              <a:rPr lang="en-US" sz="2200" dirty="0" smtClean="0"/>
              <a:t> </a:t>
            </a:r>
            <a:r>
              <a:rPr lang="lt-LT" sz="2200" dirty="0" smtClean="0"/>
              <a:t>vnt.</a:t>
            </a:r>
            <a:r>
              <a:rPr lang="en-US" sz="2200" dirty="0" smtClean="0"/>
              <a:t> </a:t>
            </a:r>
            <a:r>
              <a:rPr lang="lt-LT" sz="2200" dirty="0" smtClean="0"/>
              <a:t>   </a:t>
            </a:r>
            <a:r>
              <a:rPr lang="en-US" sz="2200" dirty="0" smtClean="0">
                <a:solidFill>
                  <a:schemeClr val="accent1"/>
                </a:solidFill>
              </a:rPr>
              <a:t>(201</a:t>
            </a:r>
            <a:r>
              <a:rPr lang="lt-LT" sz="2200" dirty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– </a:t>
            </a:r>
            <a:r>
              <a:rPr lang="lt-LT" sz="2200" dirty="0" smtClean="0">
                <a:solidFill>
                  <a:schemeClr val="accent1"/>
                </a:solidFill>
              </a:rPr>
              <a:t>13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 err="1" smtClean="0">
                <a:solidFill>
                  <a:schemeClr val="accent1"/>
                </a:solidFill>
              </a:rPr>
              <a:t>mln</a:t>
            </a:r>
            <a:r>
              <a:rPr lang="lt-LT" sz="2200" dirty="0" smtClean="0">
                <a:solidFill>
                  <a:schemeClr val="accent1"/>
                </a:solidFill>
              </a:rPr>
              <a:t>.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vnt.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  <a:r>
              <a:rPr lang="lt-LT" sz="2200" dirty="0" smtClean="0"/>
              <a:t>;</a:t>
            </a:r>
            <a:endParaRPr lang="en-US" sz="2200" dirty="0"/>
          </a:p>
        </p:txBody>
      </p:sp>
      <p:pic>
        <p:nvPicPr>
          <p:cNvPr id="9218" name="Picture 2" descr="C:\Users\Alina\Documents\zuvu foto\sykai vistyc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0842"/>
            <a:ext cx="4012842" cy="268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</a:t>
            </a:r>
            <a:r>
              <a:rPr lang="lt-LT" dirty="0" smtClean="0"/>
              <a:t>ėšriosios žuvys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10600" cy="5181600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Starkis:</a:t>
            </a:r>
          </a:p>
          <a:p>
            <a:pPr lvl="1"/>
            <a:r>
              <a:rPr lang="lt-LT" dirty="0" smtClean="0"/>
              <a:t>2016 m. jaunikliai </a:t>
            </a:r>
            <a:r>
              <a:rPr lang="lt-LT" dirty="0"/>
              <a:t>(0</a:t>
            </a:r>
            <a:r>
              <a:rPr lang="lt-LT" baseline="-20000" dirty="0"/>
              <a:t>p</a:t>
            </a:r>
            <a:r>
              <a:rPr lang="lt-LT" dirty="0"/>
              <a:t>) – </a:t>
            </a:r>
            <a:r>
              <a:rPr lang="lt-LT" dirty="0" smtClean="0"/>
              <a:t>1,24</a:t>
            </a:r>
            <a:r>
              <a:rPr lang="en-US" dirty="0" smtClean="0"/>
              <a:t> </a:t>
            </a:r>
            <a:r>
              <a:rPr lang="en-US" dirty="0" err="1" smtClean="0"/>
              <a:t>mln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lt-LT" dirty="0"/>
              <a:t>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en-US" dirty="0" smtClean="0">
                <a:solidFill>
                  <a:schemeClr val="accent1"/>
                </a:solidFill>
              </a:rPr>
              <a:t>1,</a:t>
            </a:r>
            <a:r>
              <a:rPr lang="lt-LT" dirty="0" smtClean="0">
                <a:solidFill>
                  <a:schemeClr val="accent1"/>
                </a:solidFill>
              </a:rPr>
              <a:t>31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mln</a:t>
            </a:r>
            <a:r>
              <a:rPr lang="lt-LT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  <a:endParaRPr lang="lt-LT" dirty="0"/>
          </a:p>
          <a:p>
            <a:pPr lvl="1"/>
            <a:r>
              <a:rPr lang="lt-LT" dirty="0" smtClean="0"/>
              <a:t>2016 m. </a:t>
            </a:r>
            <a:r>
              <a:rPr lang="lt-LT" dirty="0" err="1" smtClean="0"/>
              <a:t>šiųmetukai</a:t>
            </a:r>
            <a:r>
              <a:rPr lang="lt-LT" dirty="0" smtClean="0"/>
              <a:t> </a:t>
            </a:r>
            <a:r>
              <a:rPr lang="lt-LT" dirty="0"/>
              <a:t>(0</a:t>
            </a:r>
            <a:r>
              <a:rPr lang="lt-LT" baseline="30000" dirty="0"/>
              <a:t>+</a:t>
            </a:r>
            <a:r>
              <a:rPr lang="lt-LT" dirty="0"/>
              <a:t>) –</a:t>
            </a:r>
            <a:r>
              <a:rPr lang="en-US" dirty="0"/>
              <a:t> </a:t>
            </a:r>
            <a:r>
              <a:rPr lang="lt-LT" dirty="0" smtClean="0"/>
              <a:t>60,6</a:t>
            </a:r>
            <a:r>
              <a:rPr lang="en-US" dirty="0" smtClean="0"/>
              <a:t> </a:t>
            </a:r>
            <a:r>
              <a:rPr lang="lt-LT" dirty="0"/>
              <a:t>tūkst.</a:t>
            </a:r>
            <a:r>
              <a:rPr lang="en-US" dirty="0"/>
              <a:t> </a:t>
            </a:r>
            <a:r>
              <a:rPr lang="lt-LT" dirty="0"/>
              <a:t>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 smtClean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60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Vėgėlė:</a:t>
            </a:r>
          </a:p>
          <a:p>
            <a:pPr lvl="1"/>
            <a:r>
              <a:rPr lang="lt-LT" dirty="0" smtClean="0"/>
              <a:t>2016 m. jaunikliai </a:t>
            </a:r>
            <a:r>
              <a:rPr lang="lt-LT" dirty="0"/>
              <a:t>(0</a:t>
            </a:r>
            <a:r>
              <a:rPr lang="lt-LT" baseline="-25000" dirty="0"/>
              <a:t>p</a:t>
            </a:r>
            <a:r>
              <a:rPr lang="lt-LT" dirty="0"/>
              <a:t>) – </a:t>
            </a:r>
            <a:r>
              <a:rPr lang="lt-LT" dirty="0" smtClean="0"/>
              <a:t>7,2</a:t>
            </a:r>
            <a:r>
              <a:rPr lang="en-US" dirty="0" smtClean="0"/>
              <a:t> </a:t>
            </a:r>
            <a:r>
              <a:rPr lang="en-US" dirty="0" err="1" smtClean="0"/>
              <a:t>mln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lt-LT" dirty="0"/>
              <a:t>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9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mln</a:t>
            </a:r>
            <a:r>
              <a:rPr lang="lt-LT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  <a:endParaRPr lang="lt-LT" dirty="0"/>
          </a:p>
          <a:p>
            <a:endParaRPr lang="en-US" dirty="0"/>
          </a:p>
        </p:txBody>
      </p:sp>
      <p:pic>
        <p:nvPicPr>
          <p:cNvPr id="7171" name="Picture 3" descr="C:\Users\Alina\Documents\zuvu foto\starki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44" y="3124200"/>
            <a:ext cx="3925957" cy="275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/>
              <a:t>Pl</a:t>
            </a:r>
            <a:r>
              <a:rPr lang="lt-LT" dirty="0"/>
              <a:t>ėšriosios žuvys (</a:t>
            </a:r>
            <a:r>
              <a:rPr lang="lt-LT" dirty="0" smtClean="0"/>
              <a:t>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1866900"/>
          </a:xfrm>
        </p:spPr>
        <p:txBody>
          <a:bodyPr>
            <a:normAutofit fontScale="92500"/>
          </a:bodyPr>
          <a:lstStyle/>
          <a:p>
            <a:r>
              <a:rPr lang="lt-LT" dirty="0" smtClean="0"/>
              <a:t>Lydeka: </a:t>
            </a:r>
            <a:endParaRPr lang="lt-LT" dirty="0"/>
          </a:p>
          <a:p>
            <a:pPr lvl="1"/>
            <a:r>
              <a:rPr lang="lt-LT" dirty="0" smtClean="0"/>
              <a:t>2016 m. jaunikliai </a:t>
            </a:r>
            <a:r>
              <a:rPr lang="lt-LT" dirty="0"/>
              <a:t>(0</a:t>
            </a:r>
            <a:r>
              <a:rPr lang="lt-LT" baseline="-25000" dirty="0"/>
              <a:t>p</a:t>
            </a:r>
            <a:r>
              <a:rPr lang="lt-LT" dirty="0"/>
              <a:t>) – </a:t>
            </a:r>
            <a:r>
              <a:rPr lang="lt-LT" dirty="0" smtClean="0"/>
              <a:t>3,32</a:t>
            </a:r>
            <a:r>
              <a:rPr lang="en-US" dirty="0" smtClean="0"/>
              <a:t> </a:t>
            </a:r>
            <a:r>
              <a:rPr lang="en-US" dirty="0" err="1" smtClean="0"/>
              <a:t>mln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lt-LT" dirty="0"/>
              <a:t>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>
                <a:solidFill>
                  <a:schemeClr val="accent1"/>
                </a:solidFill>
              </a:rPr>
              <a:t>3</a:t>
            </a:r>
            <a:r>
              <a:rPr lang="lt-LT" dirty="0" smtClean="0">
                <a:solidFill>
                  <a:schemeClr val="accent1"/>
                </a:solidFill>
              </a:rPr>
              <a:t>,1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mln</a:t>
            </a:r>
            <a:r>
              <a:rPr lang="lt-LT" dirty="0" smtClean="0">
                <a:solidFill>
                  <a:schemeClr val="accent1"/>
                </a:solidFill>
              </a:rPr>
              <a:t>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vnt.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  <a:endParaRPr lang="lt-LT" dirty="0"/>
          </a:p>
          <a:p>
            <a:pPr lvl="1"/>
            <a:r>
              <a:rPr lang="lt-LT" dirty="0" smtClean="0"/>
              <a:t>2016 m. </a:t>
            </a:r>
            <a:r>
              <a:rPr lang="lt-LT" dirty="0" err="1" smtClean="0"/>
              <a:t>šiųmetukai</a:t>
            </a:r>
            <a:r>
              <a:rPr lang="lt-LT" dirty="0" smtClean="0"/>
              <a:t> </a:t>
            </a:r>
            <a:r>
              <a:rPr lang="lt-LT" dirty="0"/>
              <a:t>(0</a:t>
            </a:r>
            <a:r>
              <a:rPr lang="lt-LT" baseline="30000" dirty="0"/>
              <a:t>+</a:t>
            </a:r>
            <a:r>
              <a:rPr lang="lt-LT" dirty="0"/>
              <a:t>) –</a:t>
            </a:r>
            <a:r>
              <a:rPr lang="en-US" dirty="0"/>
              <a:t> </a:t>
            </a:r>
            <a:r>
              <a:rPr lang="lt-LT" dirty="0" smtClean="0"/>
              <a:t>26</a:t>
            </a:r>
            <a:r>
              <a:rPr lang="en-US" dirty="0" smtClean="0"/>
              <a:t> </a:t>
            </a:r>
            <a:r>
              <a:rPr lang="lt-LT" dirty="0"/>
              <a:t>tūkst.</a:t>
            </a:r>
            <a:r>
              <a:rPr lang="en-US" dirty="0"/>
              <a:t> </a:t>
            </a:r>
            <a:r>
              <a:rPr lang="lt-LT" dirty="0"/>
              <a:t>vnt</a:t>
            </a:r>
            <a:r>
              <a:rPr lang="lt-LT" dirty="0" smtClean="0"/>
              <a:t>.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smtClean="0">
                <a:solidFill>
                  <a:schemeClr val="accent1"/>
                </a:solidFill>
              </a:rPr>
              <a:t>201</a:t>
            </a:r>
            <a:r>
              <a:rPr lang="lt-LT" dirty="0" smtClean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m. – </a:t>
            </a:r>
            <a:r>
              <a:rPr lang="lt-LT" dirty="0" smtClean="0">
                <a:solidFill>
                  <a:schemeClr val="accent1"/>
                </a:solidFill>
              </a:rPr>
              <a:t>60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tūkst.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lt-LT" dirty="0">
                <a:solidFill>
                  <a:schemeClr val="accent1"/>
                </a:solidFill>
              </a:rPr>
              <a:t>vnt</a:t>
            </a:r>
            <a:r>
              <a:rPr lang="lt-LT" dirty="0" smtClean="0">
                <a:solidFill>
                  <a:schemeClr val="accent1"/>
                </a:solidFill>
              </a:rPr>
              <a:t>.);</a:t>
            </a:r>
            <a:endParaRPr lang="lt-LT" dirty="0" smtClean="0"/>
          </a:p>
        </p:txBody>
      </p:sp>
      <p:pic>
        <p:nvPicPr>
          <p:cNvPr id="3074" name="Picture 2" descr="C:\Users\Alina\Documents\zuvu foto\sam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84" y="4343400"/>
            <a:ext cx="375919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8713" y="3733800"/>
            <a:ext cx="5053885" cy="23241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dirty="0" smtClean="0"/>
              <a:t>Šamas</a:t>
            </a:r>
            <a:r>
              <a:rPr lang="en-US" dirty="0" smtClean="0"/>
              <a:t>:</a:t>
            </a:r>
            <a:r>
              <a:rPr lang="lt-LT" dirty="0" smtClean="0"/>
              <a:t> </a:t>
            </a:r>
          </a:p>
          <a:p>
            <a:pPr lvl="1"/>
            <a:r>
              <a:rPr lang="lt-LT" dirty="0" smtClean="0"/>
              <a:t>2016 m. jaunikliai (0</a:t>
            </a:r>
            <a:r>
              <a:rPr lang="lt-LT" baseline="-25000" dirty="0" smtClean="0"/>
              <a:t>p</a:t>
            </a:r>
            <a:r>
              <a:rPr lang="lt-LT" dirty="0" smtClean="0"/>
              <a:t>) – 98</a:t>
            </a:r>
            <a:r>
              <a:rPr lang="en-US" dirty="0" smtClean="0"/>
              <a:t> </a:t>
            </a:r>
            <a:r>
              <a:rPr lang="lt-LT" dirty="0" smtClean="0"/>
              <a:t>tūkst.</a:t>
            </a:r>
            <a:r>
              <a:rPr lang="en-US" dirty="0" smtClean="0"/>
              <a:t> </a:t>
            </a:r>
            <a:r>
              <a:rPr lang="lt-LT" dirty="0" smtClean="0"/>
              <a:t>vnt.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m. – </a:t>
            </a:r>
            <a:r>
              <a:rPr lang="lt-LT" dirty="0" smtClean="0">
                <a:solidFill>
                  <a:schemeClr val="accent1"/>
                </a:solidFill>
              </a:rPr>
              <a:t>97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tūkst.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vnt.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</a:p>
          <a:p>
            <a:pPr lvl="1"/>
            <a:r>
              <a:rPr lang="lt-LT" dirty="0" smtClean="0"/>
              <a:t>2016 m. </a:t>
            </a:r>
            <a:r>
              <a:rPr lang="lt-LT" dirty="0" err="1" smtClean="0"/>
              <a:t>šiųmetukai</a:t>
            </a:r>
            <a:r>
              <a:rPr lang="lt-LT" dirty="0" smtClean="0"/>
              <a:t> (0</a:t>
            </a:r>
            <a:r>
              <a:rPr lang="lt-LT" baseline="30000" dirty="0" smtClean="0"/>
              <a:t>+</a:t>
            </a:r>
            <a:r>
              <a:rPr lang="lt-LT" dirty="0" smtClean="0"/>
              <a:t>) –</a:t>
            </a:r>
            <a:r>
              <a:rPr lang="en-US" dirty="0" smtClean="0"/>
              <a:t> </a:t>
            </a:r>
            <a:r>
              <a:rPr lang="lt-LT" dirty="0" smtClean="0"/>
              <a:t>18</a:t>
            </a:r>
            <a:r>
              <a:rPr lang="en-US" dirty="0" smtClean="0"/>
              <a:t> </a:t>
            </a:r>
            <a:r>
              <a:rPr lang="lt-LT" dirty="0" smtClean="0"/>
              <a:t>tūkst.</a:t>
            </a:r>
            <a:r>
              <a:rPr lang="en-US" dirty="0" smtClean="0"/>
              <a:t> </a:t>
            </a:r>
            <a:r>
              <a:rPr lang="lt-LT" dirty="0" smtClean="0"/>
              <a:t>vnt.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(201</a:t>
            </a:r>
            <a:r>
              <a:rPr lang="lt-LT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 m. – </a:t>
            </a:r>
            <a:r>
              <a:rPr lang="lt-LT" dirty="0" smtClean="0">
                <a:solidFill>
                  <a:schemeClr val="accent1"/>
                </a:solidFill>
              </a:rPr>
              <a:t>10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tūkst.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lt-LT" dirty="0" smtClean="0">
                <a:solidFill>
                  <a:schemeClr val="accent1"/>
                </a:solidFill>
              </a:rPr>
              <a:t>vnt.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lt-LT" dirty="0" smtClean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Karpin</a:t>
            </a:r>
            <a:r>
              <a:rPr lang="lt-LT" dirty="0" smtClean="0"/>
              <a:t>ės žuvys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21808"/>
            <a:ext cx="5181600" cy="5083792"/>
          </a:xfrm>
        </p:spPr>
        <p:txBody>
          <a:bodyPr>
            <a:normAutofit/>
          </a:bodyPr>
          <a:lstStyle/>
          <a:p>
            <a:r>
              <a:rPr lang="lt-LT" sz="2400" dirty="0" smtClean="0"/>
              <a:t>Lynas:</a:t>
            </a:r>
          </a:p>
          <a:p>
            <a:pPr lvl="1"/>
            <a:r>
              <a:rPr lang="lt-LT" sz="2200" dirty="0" smtClean="0"/>
              <a:t>2016 m. </a:t>
            </a:r>
            <a:r>
              <a:rPr lang="lt-LT" sz="2200" dirty="0" err="1" smtClean="0"/>
              <a:t>dvivasariai</a:t>
            </a:r>
            <a:r>
              <a:rPr lang="lt-LT" sz="2200" dirty="0" smtClean="0"/>
              <a:t> (1</a:t>
            </a:r>
            <a:r>
              <a:rPr lang="lt-LT" sz="2200" baseline="30000" dirty="0" smtClean="0"/>
              <a:t>+</a:t>
            </a:r>
            <a:r>
              <a:rPr lang="lt-LT" sz="2200" dirty="0" smtClean="0"/>
              <a:t>) – 1</a:t>
            </a:r>
            <a:r>
              <a:rPr lang="en-US" sz="2200" dirty="0" smtClean="0"/>
              <a:t> </a:t>
            </a:r>
            <a:r>
              <a:rPr lang="lt-LT" sz="2200" dirty="0"/>
              <a:t>tūkst.</a:t>
            </a:r>
            <a:r>
              <a:rPr lang="en-US" sz="2200" dirty="0"/>
              <a:t> </a:t>
            </a:r>
            <a:r>
              <a:rPr lang="lt-LT" sz="2200" dirty="0"/>
              <a:t>vnt.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1"/>
                </a:solidFill>
              </a:rPr>
              <a:t>(201</a:t>
            </a:r>
            <a:r>
              <a:rPr lang="lt-LT" sz="2200" dirty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– </a:t>
            </a:r>
            <a:r>
              <a:rPr lang="lt-LT" sz="2200" dirty="0" smtClean="0">
                <a:solidFill>
                  <a:schemeClr val="accent1"/>
                </a:solidFill>
              </a:rPr>
              <a:t>21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tūkst.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lt-LT" sz="2200" dirty="0" smtClean="0">
                <a:solidFill>
                  <a:schemeClr val="accent1"/>
                </a:solidFill>
              </a:rPr>
              <a:t>vnt.);</a:t>
            </a:r>
          </a:p>
          <a:p>
            <a:pPr lvl="1"/>
            <a:endParaRPr lang="lt-LT" sz="2200" dirty="0" smtClean="0">
              <a:solidFill>
                <a:schemeClr val="accent1"/>
              </a:solidFill>
            </a:endParaRPr>
          </a:p>
          <a:p>
            <a:pPr lvl="1"/>
            <a:endParaRPr lang="lt-LT" dirty="0" smtClean="0"/>
          </a:p>
          <a:p>
            <a:r>
              <a:rPr lang="lt-LT" sz="2400" dirty="0" smtClean="0"/>
              <a:t>Karpis:</a:t>
            </a:r>
          </a:p>
          <a:p>
            <a:pPr lvl="1"/>
            <a:r>
              <a:rPr lang="lt-LT" sz="2200" dirty="0" smtClean="0"/>
              <a:t>2016 m. </a:t>
            </a:r>
            <a:r>
              <a:rPr lang="lt-LT" sz="2200" dirty="0" err="1" smtClean="0"/>
              <a:t>dvivasariai</a:t>
            </a:r>
            <a:r>
              <a:rPr lang="lt-LT" sz="2200" dirty="0" smtClean="0"/>
              <a:t> (1</a:t>
            </a:r>
            <a:r>
              <a:rPr lang="lt-LT" sz="2200" baseline="30000" dirty="0" smtClean="0"/>
              <a:t>+</a:t>
            </a:r>
            <a:r>
              <a:rPr lang="lt-LT" sz="2200" dirty="0" smtClean="0"/>
              <a:t>) – 30,4</a:t>
            </a:r>
            <a:r>
              <a:rPr lang="en-US" sz="2200" dirty="0" smtClean="0"/>
              <a:t> </a:t>
            </a:r>
            <a:r>
              <a:rPr lang="lt-LT" sz="2200" dirty="0"/>
              <a:t>tūkst.</a:t>
            </a:r>
            <a:r>
              <a:rPr lang="en-US" sz="2200" dirty="0"/>
              <a:t> </a:t>
            </a:r>
            <a:r>
              <a:rPr lang="lt-LT" sz="2200" dirty="0"/>
              <a:t>vnt</a:t>
            </a:r>
            <a:r>
              <a:rPr lang="lt-LT" sz="2200" dirty="0" smtClean="0"/>
              <a:t>.</a:t>
            </a:r>
            <a:r>
              <a:rPr lang="en-US" sz="2200" dirty="0" smtClean="0"/>
              <a:t> </a:t>
            </a:r>
            <a:r>
              <a:rPr lang="en-US" sz="2200" dirty="0">
                <a:solidFill>
                  <a:schemeClr val="accent1"/>
                </a:solidFill>
              </a:rPr>
              <a:t>(</a:t>
            </a:r>
            <a:r>
              <a:rPr lang="en-US" sz="2200" dirty="0" smtClean="0">
                <a:solidFill>
                  <a:schemeClr val="accent1"/>
                </a:solidFill>
              </a:rPr>
              <a:t>201</a:t>
            </a:r>
            <a:r>
              <a:rPr lang="lt-LT" sz="2200" dirty="0">
                <a:solidFill>
                  <a:schemeClr val="accent1"/>
                </a:solidFill>
              </a:rPr>
              <a:t>5</a:t>
            </a:r>
            <a:r>
              <a:rPr lang="en-US" sz="2200" dirty="0" smtClean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m. </a:t>
            </a:r>
            <a:r>
              <a:rPr lang="en-US" sz="2200" dirty="0" smtClean="0">
                <a:solidFill>
                  <a:schemeClr val="accent1"/>
                </a:solidFill>
              </a:rPr>
              <a:t>–</a:t>
            </a:r>
            <a:r>
              <a:rPr lang="lt-LT" sz="2200" dirty="0" smtClean="0">
                <a:solidFill>
                  <a:schemeClr val="accent1"/>
                </a:solidFill>
              </a:rPr>
              <a:t> 58,5tūkst</a:t>
            </a:r>
            <a:r>
              <a:rPr lang="lt-LT" sz="2200" dirty="0">
                <a:solidFill>
                  <a:schemeClr val="accent1"/>
                </a:solidFill>
              </a:rPr>
              <a:t>.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lt-LT" sz="2200" dirty="0">
                <a:solidFill>
                  <a:schemeClr val="accent1"/>
                </a:solidFill>
              </a:rPr>
              <a:t>vnt.</a:t>
            </a:r>
            <a:r>
              <a:rPr lang="en-US" sz="2200" dirty="0">
                <a:solidFill>
                  <a:schemeClr val="accent1"/>
                </a:solidFill>
              </a:rPr>
              <a:t>)</a:t>
            </a:r>
            <a:endParaRPr lang="lt-LT" sz="2200" dirty="0" smtClean="0"/>
          </a:p>
          <a:p>
            <a:endParaRPr lang="lt-LT" dirty="0" smtClean="0"/>
          </a:p>
        </p:txBody>
      </p:sp>
      <p:pic>
        <p:nvPicPr>
          <p:cNvPr id="6146" name="Picture 2" descr="C:\Users\Alina\Documents\zuvu foto\8478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18" y="4325692"/>
            <a:ext cx="3803682" cy="2522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ina\Documents\zuvu foto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3225960" cy="221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2259</TotalTime>
  <Words>1062</Words>
  <Application>Microsoft Office PowerPoint</Application>
  <PresentationFormat>Demonstracija ekrane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Flow</vt:lpstr>
      <vt:lpstr> Patirtis vykdant žuvivaisos darbus Lietuvoje</vt:lpstr>
      <vt:lpstr>„PowerPoint“ pateiktis</vt:lpstr>
      <vt:lpstr>„PowerPoint“ pateiktis</vt:lpstr>
      <vt:lpstr>„PowerPoint“ pateiktis</vt:lpstr>
      <vt:lpstr>Lašišinės žuvys</vt:lpstr>
      <vt:lpstr>Sykinės žuvys</vt:lpstr>
      <vt:lpstr>Plėšriosios žuvys (I)</vt:lpstr>
      <vt:lpstr>Plėšriosios žuvys (II)</vt:lpstr>
      <vt:lpstr>Karpinės žuvys</vt:lpstr>
      <vt:lpstr>Karpių selekcija ir veislininkystė</vt:lpstr>
      <vt:lpstr>Karpių selekcija ir veislininkystė</vt:lpstr>
      <vt:lpstr>Karpių selekcija ir veislininkystė</vt:lpstr>
      <vt:lpstr>Ungurys </vt:lpstr>
      <vt:lpstr>Aštriašnipis eršketas</vt:lpstr>
      <vt:lpstr>2017 m. planuojami įveisimo medžiagos kiekiai, tūkst. vnt.</vt:lpstr>
      <vt:lpstr>Ačiū už dėmesį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Žuvų ir vėžių įveisimo į valstybinius vandens telkinius 2012 metų plano įvykdymas</dc:title>
  <dc:creator>Alina</dc:creator>
  <cp:lastModifiedBy>Justas Poviliūnas</cp:lastModifiedBy>
  <cp:revision>87</cp:revision>
  <cp:lastPrinted>2013-12-10T07:11:03Z</cp:lastPrinted>
  <dcterms:created xsi:type="dcterms:W3CDTF">2012-11-15T11:07:43Z</dcterms:created>
  <dcterms:modified xsi:type="dcterms:W3CDTF">2017-05-05T10:27:11Z</dcterms:modified>
</cp:coreProperties>
</file>