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3" r:id="rId4"/>
    <p:sldId id="258" r:id="rId5"/>
    <p:sldId id="259" r:id="rId6"/>
    <p:sldId id="261" r:id="rId7"/>
    <p:sldId id="262" r:id="rId8"/>
    <p:sldId id="270" r:id="rId9"/>
    <p:sldId id="265" r:id="rId10"/>
    <p:sldId id="269" r:id="rId11"/>
    <p:sldId id="266" r:id="rId12"/>
    <p:sldId id="267" r:id="rId13"/>
    <p:sldId id="26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82" d="100"/>
          <a:sy n="82" d="100"/>
        </p:scale>
        <p:origin x="18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DBAC0-8F85-4CE0-96E3-26870E5164C1}" type="datetimeFigureOut">
              <a:rPr lang="en-CA" smtClean="0"/>
              <a:t>2021-05-04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D057C-77F2-403C-A823-FD1191AB1118}" type="slidenum">
              <a:rPr lang="en-CA" smtClean="0"/>
              <a:t>‹#›</a:t>
            </a:fld>
            <a:endParaRPr lang="en-CA"/>
          </a:p>
        </p:txBody>
      </p:sp>
    </p:spTree>
    <p:extLst>
      <p:ext uri="{BB962C8B-B14F-4D97-AF65-F5344CB8AC3E}">
        <p14:creationId xmlns:p14="http://schemas.microsoft.com/office/powerpoint/2010/main" val="139831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B4FA-6739-4A60-9252-2FDDFF8FA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91DAA8F-4349-4A42-A5D1-92F83AE67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9F191F3-0327-45ED-A0E6-F4B676C9B2F7}"/>
              </a:ext>
            </a:extLst>
          </p:cNvPr>
          <p:cNvSpPr>
            <a:spLocks noGrp="1"/>
          </p:cNvSpPr>
          <p:nvPr>
            <p:ph type="dt" sz="half" idx="10"/>
          </p:nvPr>
        </p:nvSpPr>
        <p:spPr/>
        <p:txBody>
          <a:bodyPr/>
          <a:lstStyle/>
          <a:p>
            <a:fld id="{B9D2F7C6-4B69-4E3A-A95C-91FD32BB4A3C}" type="datetime1">
              <a:rPr lang="en-CA" smtClean="0"/>
              <a:t>2021-05-04</a:t>
            </a:fld>
            <a:endParaRPr lang="en-CA"/>
          </a:p>
        </p:txBody>
      </p:sp>
      <p:sp>
        <p:nvSpPr>
          <p:cNvPr id="5" name="Footer Placeholder 4">
            <a:extLst>
              <a:ext uri="{FF2B5EF4-FFF2-40B4-BE49-F238E27FC236}">
                <a16:creationId xmlns:a16="http://schemas.microsoft.com/office/drawing/2014/main" id="{264ED3C3-72F4-42BD-BD0A-FA88F21BC0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C04B43-457C-4BEF-96F2-65A5881B30A8}"/>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25402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93F8-1A87-47A4-8921-78EA6CDAFD2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99A783-A984-4B30-959C-A792C89E6D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9DC819-20C7-4646-BDCA-527FC3A82FE4}"/>
              </a:ext>
            </a:extLst>
          </p:cNvPr>
          <p:cNvSpPr>
            <a:spLocks noGrp="1"/>
          </p:cNvSpPr>
          <p:nvPr>
            <p:ph type="dt" sz="half" idx="10"/>
          </p:nvPr>
        </p:nvSpPr>
        <p:spPr/>
        <p:txBody>
          <a:bodyPr/>
          <a:lstStyle/>
          <a:p>
            <a:fld id="{DB3391C1-196D-4F64-A03D-5BE425DF6E8E}" type="datetime1">
              <a:rPr lang="en-CA" smtClean="0"/>
              <a:t>2021-05-04</a:t>
            </a:fld>
            <a:endParaRPr lang="en-CA"/>
          </a:p>
        </p:txBody>
      </p:sp>
      <p:sp>
        <p:nvSpPr>
          <p:cNvPr id="5" name="Footer Placeholder 4">
            <a:extLst>
              <a:ext uri="{FF2B5EF4-FFF2-40B4-BE49-F238E27FC236}">
                <a16:creationId xmlns:a16="http://schemas.microsoft.com/office/drawing/2014/main" id="{5778F0E9-850A-494B-98E2-C5220F4916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C8E830-A067-4E63-A803-F831A8CE5FE9}"/>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156630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04E77-08EB-4F9A-915E-AADE22991A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0E4B9D-9F81-4466-873C-238027050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D09BB8-A3EC-4DA0-96BB-00CBC64B168C}"/>
              </a:ext>
            </a:extLst>
          </p:cNvPr>
          <p:cNvSpPr>
            <a:spLocks noGrp="1"/>
          </p:cNvSpPr>
          <p:nvPr>
            <p:ph type="dt" sz="half" idx="10"/>
          </p:nvPr>
        </p:nvSpPr>
        <p:spPr/>
        <p:txBody>
          <a:bodyPr/>
          <a:lstStyle/>
          <a:p>
            <a:fld id="{979A7A88-8899-4582-B918-E4F513D570A7}" type="datetime1">
              <a:rPr lang="en-CA" smtClean="0"/>
              <a:t>2021-05-04</a:t>
            </a:fld>
            <a:endParaRPr lang="en-CA"/>
          </a:p>
        </p:txBody>
      </p:sp>
      <p:sp>
        <p:nvSpPr>
          <p:cNvPr id="5" name="Footer Placeholder 4">
            <a:extLst>
              <a:ext uri="{FF2B5EF4-FFF2-40B4-BE49-F238E27FC236}">
                <a16:creationId xmlns:a16="http://schemas.microsoft.com/office/drawing/2014/main" id="{12ED3409-3E7E-4132-9275-FAD7BB59BC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8C2778-7CB2-4FC0-A573-B77DA73ADCA3}"/>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5712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13C1-98A9-4372-A2B9-016FAB49E25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BD86C0-1E03-42ED-AF9C-2431A91D8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27F0DDA-60EB-4B97-8A0C-3029B381A5A0}"/>
              </a:ext>
            </a:extLst>
          </p:cNvPr>
          <p:cNvSpPr>
            <a:spLocks noGrp="1"/>
          </p:cNvSpPr>
          <p:nvPr>
            <p:ph type="dt" sz="half" idx="10"/>
          </p:nvPr>
        </p:nvSpPr>
        <p:spPr/>
        <p:txBody>
          <a:bodyPr/>
          <a:lstStyle/>
          <a:p>
            <a:fld id="{8F8879D3-9727-4188-87A1-7EC78A2BB1E4}" type="datetime1">
              <a:rPr lang="en-CA" smtClean="0"/>
              <a:t>2021-05-04</a:t>
            </a:fld>
            <a:endParaRPr lang="en-CA"/>
          </a:p>
        </p:txBody>
      </p:sp>
      <p:sp>
        <p:nvSpPr>
          <p:cNvPr id="5" name="Footer Placeholder 4">
            <a:extLst>
              <a:ext uri="{FF2B5EF4-FFF2-40B4-BE49-F238E27FC236}">
                <a16:creationId xmlns:a16="http://schemas.microsoft.com/office/drawing/2014/main" id="{C09AE58D-1FCE-4DD5-AB02-2FD4D21F7A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D2A6AE-3692-41AB-9C9D-4B61F768615B}"/>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98926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5E7C-B312-4144-9635-7D753B7EE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69AFDE5-E2C2-48CA-B73B-A376688C2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2D5FD-04C4-425E-A321-B1ABC9669BD3}"/>
              </a:ext>
            </a:extLst>
          </p:cNvPr>
          <p:cNvSpPr>
            <a:spLocks noGrp="1"/>
          </p:cNvSpPr>
          <p:nvPr>
            <p:ph type="dt" sz="half" idx="10"/>
          </p:nvPr>
        </p:nvSpPr>
        <p:spPr/>
        <p:txBody>
          <a:bodyPr/>
          <a:lstStyle/>
          <a:p>
            <a:fld id="{B51CD4A7-2DB9-499B-A4C3-F4A66375CA2B}" type="datetime1">
              <a:rPr lang="en-CA" smtClean="0"/>
              <a:t>2021-05-04</a:t>
            </a:fld>
            <a:endParaRPr lang="en-CA"/>
          </a:p>
        </p:txBody>
      </p:sp>
      <p:sp>
        <p:nvSpPr>
          <p:cNvPr id="5" name="Footer Placeholder 4">
            <a:extLst>
              <a:ext uri="{FF2B5EF4-FFF2-40B4-BE49-F238E27FC236}">
                <a16:creationId xmlns:a16="http://schemas.microsoft.com/office/drawing/2014/main" id="{AD644B8C-D1AC-4446-80DB-4DFBB6D2AC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48E35E-CA35-48BC-9075-00843EDE4A65}"/>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18454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019E-0094-455A-8ED3-AF29B1AB94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994A63-D949-4AB6-A1CB-3180EDE43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98494AD-5334-422F-B5B9-E4287293E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C507159-D995-43C5-948C-113BDE71A950}"/>
              </a:ext>
            </a:extLst>
          </p:cNvPr>
          <p:cNvSpPr>
            <a:spLocks noGrp="1"/>
          </p:cNvSpPr>
          <p:nvPr>
            <p:ph type="dt" sz="half" idx="10"/>
          </p:nvPr>
        </p:nvSpPr>
        <p:spPr/>
        <p:txBody>
          <a:bodyPr/>
          <a:lstStyle/>
          <a:p>
            <a:fld id="{DB521304-CCF0-426D-8C41-1896E61E012F}" type="datetime1">
              <a:rPr lang="en-CA" smtClean="0"/>
              <a:t>2021-05-04</a:t>
            </a:fld>
            <a:endParaRPr lang="en-CA"/>
          </a:p>
        </p:txBody>
      </p:sp>
      <p:sp>
        <p:nvSpPr>
          <p:cNvPr id="6" name="Footer Placeholder 5">
            <a:extLst>
              <a:ext uri="{FF2B5EF4-FFF2-40B4-BE49-F238E27FC236}">
                <a16:creationId xmlns:a16="http://schemas.microsoft.com/office/drawing/2014/main" id="{1CFFF782-FF45-40BF-87F5-52F8C784D3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8F15D6-474C-4D8D-AF26-6DA3DAB48AEF}"/>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363368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3624-2E33-4A8A-A893-1CE4DEB2805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2E8E92-F879-405E-B55B-18AA3EF68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9965B0-599E-40A2-B362-7D4AAD859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388DC15-E8C4-4515-8BA3-E63375C9D6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39A52-B260-471C-916D-C1FDF55DF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70E36E7-BAD5-4248-BA47-0817D65358FC}"/>
              </a:ext>
            </a:extLst>
          </p:cNvPr>
          <p:cNvSpPr>
            <a:spLocks noGrp="1"/>
          </p:cNvSpPr>
          <p:nvPr>
            <p:ph type="dt" sz="half" idx="10"/>
          </p:nvPr>
        </p:nvSpPr>
        <p:spPr/>
        <p:txBody>
          <a:bodyPr/>
          <a:lstStyle/>
          <a:p>
            <a:fld id="{1DD1CB84-7293-4AC5-AA5C-573092A4EF8B}" type="datetime1">
              <a:rPr lang="en-CA" smtClean="0"/>
              <a:t>2021-05-04</a:t>
            </a:fld>
            <a:endParaRPr lang="en-CA"/>
          </a:p>
        </p:txBody>
      </p:sp>
      <p:sp>
        <p:nvSpPr>
          <p:cNvPr id="8" name="Footer Placeholder 7">
            <a:extLst>
              <a:ext uri="{FF2B5EF4-FFF2-40B4-BE49-F238E27FC236}">
                <a16:creationId xmlns:a16="http://schemas.microsoft.com/office/drawing/2014/main" id="{4979DD2D-6C97-43D3-8DD1-4A2A4B869D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C4DFD7D-FA4C-4BB6-937E-33FC7FFA8623}"/>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419499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FE3B-C01A-4E55-8BCA-D6A47794589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258EBE8-A3E4-4A37-9F7E-C05DE1F1D222}"/>
              </a:ext>
            </a:extLst>
          </p:cNvPr>
          <p:cNvSpPr>
            <a:spLocks noGrp="1"/>
          </p:cNvSpPr>
          <p:nvPr>
            <p:ph type="dt" sz="half" idx="10"/>
          </p:nvPr>
        </p:nvSpPr>
        <p:spPr/>
        <p:txBody>
          <a:bodyPr/>
          <a:lstStyle/>
          <a:p>
            <a:fld id="{347ECBFD-72D9-4105-9FF2-AC255A0571D8}" type="datetime1">
              <a:rPr lang="en-CA" smtClean="0"/>
              <a:t>2021-05-04</a:t>
            </a:fld>
            <a:endParaRPr lang="en-CA"/>
          </a:p>
        </p:txBody>
      </p:sp>
      <p:sp>
        <p:nvSpPr>
          <p:cNvPr id="4" name="Footer Placeholder 3">
            <a:extLst>
              <a:ext uri="{FF2B5EF4-FFF2-40B4-BE49-F238E27FC236}">
                <a16:creationId xmlns:a16="http://schemas.microsoft.com/office/drawing/2014/main" id="{4ECE5C87-B79D-4EEB-A92B-2D86E158BC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4C46D0D-5ECB-4672-A2EB-140EA4B7C1CD}"/>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110044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BB25B-B22A-4335-8AAE-C39A176017DB}"/>
              </a:ext>
            </a:extLst>
          </p:cNvPr>
          <p:cNvSpPr>
            <a:spLocks noGrp="1"/>
          </p:cNvSpPr>
          <p:nvPr>
            <p:ph type="dt" sz="half" idx="10"/>
          </p:nvPr>
        </p:nvSpPr>
        <p:spPr/>
        <p:txBody>
          <a:bodyPr/>
          <a:lstStyle/>
          <a:p>
            <a:fld id="{39C7A3CF-717C-41D1-B23B-B5B5F24F271B}" type="datetime1">
              <a:rPr lang="en-CA" smtClean="0"/>
              <a:t>2021-05-04</a:t>
            </a:fld>
            <a:endParaRPr lang="en-CA"/>
          </a:p>
        </p:txBody>
      </p:sp>
      <p:sp>
        <p:nvSpPr>
          <p:cNvPr id="3" name="Footer Placeholder 2">
            <a:extLst>
              <a:ext uri="{FF2B5EF4-FFF2-40B4-BE49-F238E27FC236}">
                <a16:creationId xmlns:a16="http://schemas.microsoft.com/office/drawing/2014/main" id="{7A0EEC02-E04D-44BA-824B-E2FF8326ED5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09B17D9-41A0-42C1-B87A-B1E382A0DEF9}"/>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217130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9C18-5B62-450B-B977-37A4D66C1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6DDC21-324B-43D3-BD3B-9EFCB25B9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33F1196-98C2-4D96-BD13-3DC643EFA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704E1-82DD-45C7-AE72-4AFF52C7A094}"/>
              </a:ext>
            </a:extLst>
          </p:cNvPr>
          <p:cNvSpPr>
            <a:spLocks noGrp="1"/>
          </p:cNvSpPr>
          <p:nvPr>
            <p:ph type="dt" sz="half" idx="10"/>
          </p:nvPr>
        </p:nvSpPr>
        <p:spPr/>
        <p:txBody>
          <a:bodyPr/>
          <a:lstStyle/>
          <a:p>
            <a:fld id="{D5FC692B-84C1-4776-BF0E-3ADE52A9C9A2}" type="datetime1">
              <a:rPr lang="en-CA" smtClean="0"/>
              <a:t>2021-05-04</a:t>
            </a:fld>
            <a:endParaRPr lang="en-CA"/>
          </a:p>
        </p:txBody>
      </p:sp>
      <p:sp>
        <p:nvSpPr>
          <p:cNvPr id="6" name="Footer Placeholder 5">
            <a:extLst>
              <a:ext uri="{FF2B5EF4-FFF2-40B4-BE49-F238E27FC236}">
                <a16:creationId xmlns:a16="http://schemas.microsoft.com/office/drawing/2014/main" id="{14376494-6C09-4CC1-AF32-BCB5D5267A0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0C21BA-7222-465E-97C8-39DE9463A5C8}"/>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30017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4076-41EB-4AC4-BF6F-872B94B45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15E3AB-6780-40B6-9DBA-7F56C2A1E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5B8AD90-D051-4C5A-9470-57F2769D4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F2CE5-48E5-4DBE-9AAF-22FD15F85E71}"/>
              </a:ext>
            </a:extLst>
          </p:cNvPr>
          <p:cNvSpPr>
            <a:spLocks noGrp="1"/>
          </p:cNvSpPr>
          <p:nvPr>
            <p:ph type="dt" sz="half" idx="10"/>
          </p:nvPr>
        </p:nvSpPr>
        <p:spPr/>
        <p:txBody>
          <a:bodyPr/>
          <a:lstStyle/>
          <a:p>
            <a:fld id="{2544E329-66F5-4195-88A9-60A96925E45B}" type="datetime1">
              <a:rPr lang="en-CA" smtClean="0"/>
              <a:t>2021-05-04</a:t>
            </a:fld>
            <a:endParaRPr lang="en-CA"/>
          </a:p>
        </p:txBody>
      </p:sp>
      <p:sp>
        <p:nvSpPr>
          <p:cNvPr id="6" name="Footer Placeholder 5">
            <a:extLst>
              <a:ext uri="{FF2B5EF4-FFF2-40B4-BE49-F238E27FC236}">
                <a16:creationId xmlns:a16="http://schemas.microsoft.com/office/drawing/2014/main" id="{AA1CFB24-160F-4202-BAA3-8760C126651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DD5BCE-526E-427E-873B-4E2FEE0EC785}"/>
              </a:ext>
            </a:extLst>
          </p:cNvPr>
          <p:cNvSpPr>
            <a:spLocks noGrp="1"/>
          </p:cNvSpPr>
          <p:nvPr>
            <p:ph type="sldNum" sz="quarter" idx="12"/>
          </p:nvPr>
        </p:nvSpPr>
        <p:spPr/>
        <p:txBody>
          <a:bodyPr/>
          <a:lstStyle/>
          <a:p>
            <a:fld id="{15E5B236-9725-499B-864D-8BA4481FFFE5}" type="slidenum">
              <a:rPr lang="en-CA" smtClean="0"/>
              <a:t>‹#›</a:t>
            </a:fld>
            <a:endParaRPr lang="en-CA"/>
          </a:p>
        </p:txBody>
      </p:sp>
    </p:spTree>
    <p:extLst>
      <p:ext uri="{BB962C8B-B14F-4D97-AF65-F5344CB8AC3E}">
        <p14:creationId xmlns:p14="http://schemas.microsoft.com/office/powerpoint/2010/main" val="232969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7D894-5222-42A0-9C17-CC45764F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0761C5-AD98-4DFF-83E8-6EBFEFEC9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9146A0-FF91-47BD-9C13-AEF743E97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345D-6755-4F1D-95A5-850F0D158850}" type="datetime1">
              <a:rPr lang="en-CA" smtClean="0"/>
              <a:t>2021-05-04</a:t>
            </a:fld>
            <a:endParaRPr lang="en-CA"/>
          </a:p>
        </p:txBody>
      </p:sp>
      <p:sp>
        <p:nvSpPr>
          <p:cNvPr id="5" name="Footer Placeholder 4">
            <a:extLst>
              <a:ext uri="{FF2B5EF4-FFF2-40B4-BE49-F238E27FC236}">
                <a16:creationId xmlns:a16="http://schemas.microsoft.com/office/drawing/2014/main" id="{BB57FBD0-B73E-4B63-93F3-F4F4D8844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E58EA03-F8AC-4DB3-8BD8-7C1FF26BB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5B236-9725-499B-864D-8BA4481FFFE5}" type="slidenum">
              <a:rPr lang="en-CA" smtClean="0"/>
              <a:t>‹#›</a:t>
            </a:fld>
            <a:endParaRPr lang="en-CA"/>
          </a:p>
        </p:txBody>
      </p:sp>
    </p:spTree>
    <p:extLst>
      <p:ext uri="{BB962C8B-B14F-4D97-AF65-F5344CB8AC3E}">
        <p14:creationId xmlns:p14="http://schemas.microsoft.com/office/powerpoint/2010/main" val="101756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8DF6C-16EB-4CC2-976F-D8C83737F4E5}"/>
              </a:ext>
            </a:extLst>
          </p:cNvPr>
          <p:cNvSpPr>
            <a:spLocks noGrp="1"/>
          </p:cNvSpPr>
          <p:nvPr>
            <p:ph type="ctrTitle"/>
          </p:nvPr>
        </p:nvSpPr>
        <p:spPr>
          <a:xfrm>
            <a:off x="1285241" y="1008993"/>
            <a:ext cx="9231410" cy="3542045"/>
          </a:xfrm>
        </p:spPr>
        <p:txBody>
          <a:bodyPr anchor="b">
            <a:normAutofit/>
          </a:bodyPr>
          <a:lstStyle/>
          <a:p>
            <a:pPr algn="l"/>
            <a:r>
              <a:rPr lang="en-CA" sz="11500" dirty="0"/>
              <a:t>EXPORTING TO CANADA</a:t>
            </a:r>
          </a:p>
        </p:txBody>
      </p:sp>
      <p:sp>
        <p:nvSpPr>
          <p:cNvPr id="3" name="Subtitle 2">
            <a:extLst>
              <a:ext uri="{FF2B5EF4-FFF2-40B4-BE49-F238E27FC236}">
                <a16:creationId xmlns:a16="http://schemas.microsoft.com/office/drawing/2014/main" id="{A809BFF5-47C0-43FC-BD15-120751807A69}"/>
              </a:ext>
            </a:extLst>
          </p:cNvPr>
          <p:cNvSpPr>
            <a:spLocks noGrp="1"/>
          </p:cNvSpPr>
          <p:nvPr>
            <p:ph type="subTitle" idx="1"/>
          </p:nvPr>
        </p:nvSpPr>
        <p:spPr>
          <a:xfrm>
            <a:off x="1285241" y="4582814"/>
            <a:ext cx="7132335" cy="1312657"/>
          </a:xfrm>
        </p:spPr>
        <p:txBody>
          <a:bodyPr anchor="t">
            <a:normAutofit/>
          </a:bodyPr>
          <a:lstStyle/>
          <a:p>
            <a:pPr algn="l"/>
            <a:r>
              <a:rPr lang="en-CA" dirty="0"/>
              <a:t>FOOD &amp; BEVERAGE</a:t>
            </a:r>
          </a:p>
          <a:p>
            <a:pPr algn="l"/>
            <a:r>
              <a:rPr lang="en-CA" dirty="0"/>
              <a:t>MIKE RICCIARDI</a:t>
            </a:r>
          </a:p>
        </p:txBody>
      </p:sp>
      <p:sp>
        <p:nvSpPr>
          <p:cNvPr id="4" name="Slide Number Placeholder 3">
            <a:extLst>
              <a:ext uri="{FF2B5EF4-FFF2-40B4-BE49-F238E27FC236}">
                <a16:creationId xmlns:a16="http://schemas.microsoft.com/office/drawing/2014/main" id="{16E73F4C-83AB-471E-824A-7BE08285E853}"/>
              </a:ext>
            </a:extLst>
          </p:cNvPr>
          <p:cNvSpPr>
            <a:spLocks noGrp="1"/>
          </p:cNvSpPr>
          <p:nvPr>
            <p:ph type="sldNum" sz="quarter" idx="12"/>
          </p:nvPr>
        </p:nvSpPr>
        <p:spPr>
          <a:xfrm>
            <a:off x="8610602" y="6471179"/>
            <a:ext cx="2743200" cy="365125"/>
          </a:xfrm>
        </p:spPr>
        <p:txBody>
          <a:bodyPr/>
          <a:lstStyle/>
          <a:p>
            <a:fld id="{15E5B236-9725-499B-864D-8BA4481FFFE5}" type="slidenum">
              <a:rPr lang="en-CA" smtClean="0"/>
              <a:t>1</a:t>
            </a:fld>
            <a:endParaRPr lang="en-CA" dirty="0"/>
          </a:p>
        </p:txBody>
      </p:sp>
      <p:sp>
        <p:nvSpPr>
          <p:cNvPr id="5" name="Date Placeholder 4">
            <a:extLst>
              <a:ext uri="{FF2B5EF4-FFF2-40B4-BE49-F238E27FC236}">
                <a16:creationId xmlns:a16="http://schemas.microsoft.com/office/drawing/2014/main" id="{31A4E29C-5635-4E82-B055-C169FA8ECC08}"/>
              </a:ext>
            </a:extLst>
          </p:cNvPr>
          <p:cNvSpPr>
            <a:spLocks noGrp="1"/>
          </p:cNvSpPr>
          <p:nvPr>
            <p:ph type="dt" sz="half" idx="10"/>
          </p:nvPr>
        </p:nvSpPr>
        <p:spPr/>
        <p:txBody>
          <a:bodyPr/>
          <a:lstStyle/>
          <a:p>
            <a:r>
              <a:rPr lang="en-CA"/>
              <a:t>May 4, 2021</a:t>
            </a:r>
          </a:p>
        </p:txBody>
      </p:sp>
    </p:spTree>
    <p:extLst>
      <p:ext uri="{BB962C8B-B14F-4D97-AF65-F5344CB8AC3E}">
        <p14:creationId xmlns:p14="http://schemas.microsoft.com/office/powerpoint/2010/main" val="123106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46592-2331-4924-99F9-42AF6BBB2BB9}"/>
              </a:ext>
            </a:extLst>
          </p:cNvPr>
          <p:cNvSpPr>
            <a:spLocks noGrp="1"/>
          </p:cNvSpPr>
          <p:nvPr>
            <p:ph type="title"/>
          </p:nvPr>
        </p:nvSpPr>
        <p:spPr>
          <a:xfrm>
            <a:off x="1285240" y="803929"/>
            <a:ext cx="8074815" cy="1618489"/>
          </a:xfrm>
        </p:spPr>
        <p:txBody>
          <a:bodyPr anchor="ctr">
            <a:normAutofit/>
          </a:bodyPr>
          <a:lstStyle/>
          <a:p>
            <a:r>
              <a:rPr lang="en-CA" sz="5000" dirty="0"/>
              <a:t>OTHER SECTORS</a:t>
            </a:r>
          </a:p>
        </p:txBody>
      </p:sp>
      <p:sp>
        <p:nvSpPr>
          <p:cNvPr id="3" name="Content Placeholder 2">
            <a:extLst>
              <a:ext uri="{FF2B5EF4-FFF2-40B4-BE49-F238E27FC236}">
                <a16:creationId xmlns:a16="http://schemas.microsoft.com/office/drawing/2014/main" id="{3B56C7C6-61DB-4649-AA8A-1F6C7927A6AC}"/>
              </a:ext>
            </a:extLst>
          </p:cNvPr>
          <p:cNvSpPr>
            <a:spLocks noGrp="1"/>
          </p:cNvSpPr>
          <p:nvPr>
            <p:ph idx="1"/>
          </p:nvPr>
        </p:nvSpPr>
        <p:spPr>
          <a:xfrm>
            <a:off x="1285240" y="2409865"/>
            <a:ext cx="8074815" cy="2800395"/>
          </a:xfrm>
        </p:spPr>
        <p:txBody>
          <a:bodyPr anchor="t">
            <a:normAutofit fontScale="92500" lnSpcReduction="10000"/>
          </a:bodyPr>
          <a:lstStyle/>
          <a:p>
            <a:r>
              <a:rPr lang="en-CA" dirty="0"/>
              <a:t>Retail will probably make up most of the opportunities for your product ranges, however, there are other opportunities:</a:t>
            </a:r>
          </a:p>
          <a:p>
            <a:r>
              <a:rPr lang="en-CA" dirty="0"/>
              <a:t>Food service &amp; Hospitality: Restaurants, Hotels, Casinos, Trains, Planes, Hospitals, Retirement Homes</a:t>
            </a:r>
          </a:p>
          <a:p>
            <a:r>
              <a:rPr lang="en-CA" dirty="0"/>
              <a:t>Online</a:t>
            </a:r>
          </a:p>
          <a:p>
            <a:r>
              <a:rPr lang="en-CA" dirty="0"/>
              <a:t>Processors: raw ingredients </a:t>
            </a:r>
          </a:p>
          <a:p>
            <a:pPr marL="0" indent="0">
              <a:buNone/>
            </a:pPr>
            <a:endParaRPr lang="en-CA" sz="2400" dirty="0"/>
          </a:p>
        </p:txBody>
      </p:sp>
      <p:sp>
        <p:nvSpPr>
          <p:cNvPr id="4" name="Slide Number Placeholder 3">
            <a:extLst>
              <a:ext uri="{FF2B5EF4-FFF2-40B4-BE49-F238E27FC236}">
                <a16:creationId xmlns:a16="http://schemas.microsoft.com/office/drawing/2014/main" id="{6B5826B2-C8C6-4E74-B4C9-6D728ED123CF}"/>
              </a:ext>
            </a:extLst>
          </p:cNvPr>
          <p:cNvSpPr>
            <a:spLocks noGrp="1"/>
          </p:cNvSpPr>
          <p:nvPr>
            <p:ph type="sldNum" sz="quarter" idx="12"/>
          </p:nvPr>
        </p:nvSpPr>
        <p:spPr>
          <a:xfrm>
            <a:off x="8576720" y="6462868"/>
            <a:ext cx="2743200" cy="365125"/>
          </a:xfrm>
        </p:spPr>
        <p:txBody>
          <a:bodyPr/>
          <a:lstStyle/>
          <a:p>
            <a:fld id="{15E5B236-9725-499B-864D-8BA4481FFFE5}" type="slidenum">
              <a:rPr lang="en-CA" smtClean="0"/>
              <a:t>10</a:t>
            </a:fld>
            <a:endParaRPr lang="en-CA" dirty="0"/>
          </a:p>
        </p:txBody>
      </p:sp>
    </p:spTree>
    <p:extLst>
      <p:ext uri="{BB962C8B-B14F-4D97-AF65-F5344CB8AC3E}">
        <p14:creationId xmlns:p14="http://schemas.microsoft.com/office/powerpoint/2010/main" val="8274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265F-5F25-4BE6-805D-8C71907D1A37}"/>
              </a:ext>
            </a:extLst>
          </p:cNvPr>
          <p:cNvSpPr>
            <a:spLocks noGrp="1"/>
          </p:cNvSpPr>
          <p:nvPr>
            <p:ph type="title"/>
          </p:nvPr>
        </p:nvSpPr>
        <p:spPr>
          <a:xfrm>
            <a:off x="1210595" y="724138"/>
            <a:ext cx="8074815" cy="1020688"/>
          </a:xfrm>
        </p:spPr>
        <p:txBody>
          <a:bodyPr anchor="ctr">
            <a:normAutofit/>
          </a:bodyPr>
          <a:lstStyle/>
          <a:p>
            <a:r>
              <a:rPr lang="en-CA" sz="5000" dirty="0"/>
              <a:t>Q &amp; A</a:t>
            </a:r>
          </a:p>
        </p:txBody>
      </p:sp>
      <p:sp>
        <p:nvSpPr>
          <p:cNvPr id="3" name="Content Placeholder 2">
            <a:extLst>
              <a:ext uri="{FF2B5EF4-FFF2-40B4-BE49-F238E27FC236}">
                <a16:creationId xmlns:a16="http://schemas.microsoft.com/office/drawing/2014/main" id="{342894C1-6459-489F-B300-DF67BCA227C7}"/>
              </a:ext>
            </a:extLst>
          </p:cNvPr>
          <p:cNvSpPr>
            <a:spLocks noGrp="1"/>
          </p:cNvSpPr>
          <p:nvPr>
            <p:ph idx="1"/>
          </p:nvPr>
        </p:nvSpPr>
        <p:spPr>
          <a:xfrm>
            <a:off x="949338" y="1744825"/>
            <a:ext cx="8941111" cy="4202321"/>
          </a:xfrm>
        </p:spPr>
        <p:txBody>
          <a:bodyPr anchor="t">
            <a:normAutofit fontScale="55000" lnSpcReduction="20000"/>
          </a:bodyPr>
          <a:lstStyle/>
          <a:p>
            <a:r>
              <a:rPr lang="en-CA" sz="4500" dirty="0">
                <a:solidFill>
                  <a:srgbClr val="FF0000"/>
                </a:solidFill>
              </a:rPr>
              <a:t>Opportunities for Honey</a:t>
            </a:r>
            <a:r>
              <a:rPr lang="en-CA" sz="4500" dirty="0"/>
              <a:t>: This is a product that we consume volumes of, so there is an opportunity. However we need to see if there is anything different (quality, flavours, prices) about yours in order to determine if can have success. Organic (BIO) would have a better potential to succeed </a:t>
            </a:r>
          </a:p>
          <a:p>
            <a:r>
              <a:rPr lang="en-CA" sz="4500" dirty="0">
                <a:solidFill>
                  <a:srgbClr val="FF0000"/>
                </a:solidFill>
              </a:rPr>
              <a:t>Mineral water</a:t>
            </a:r>
            <a:r>
              <a:rPr lang="en-CA" sz="4500" dirty="0"/>
              <a:t>: easy to approve but we would need to check things such as “arsenic” levels etc.. In Canada (as in most countries) water is a product that needs high volume sales in order to be profitable, unless it’s unique</a:t>
            </a:r>
          </a:p>
          <a:p>
            <a:r>
              <a:rPr lang="en-CA" sz="4500" dirty="0">
                <a:solidFill>
                  <a:srgbClr val="FF0000"/>
                </a:solidFill>
              </a:rPr>
              <a:t>Which Lithuanian products have a chance to succeed in Canada</a:t>
            </a:r>
            <a:r>
              <a:rPr lang="en-CA" sz="4500" dirty="0"/>
              <a:t>. There are two ways to answer this: first would be the more known products, such as: Potato dumplings, Cold Beet soup, Potato pancakes etc.. Then we could see which product could become popular (this we do by conducting focus-groups)</a:t>
            </a:r>
          </a:p>
          <a:p>
            <a:endParaRPr lang="en-CA" sz="1500" dirty="0"/>
          </a:p>
        </p:txBody>
      </p:sp>
      <p:sp>
        <p:nvSpPr>
          <p:cNvPr id="4" name="Slide Number Placeholder 3">
            <a:extLst>
              <a:ext uri="{FF2B5EF4-FFF2-40B4-BE49-F238E27FC236}">
                <a16:creationId xmlns:a16="http://schemas.microsoft.com/office/drawing/2014/main" id="{63DF5FC6-421C-486E-80C6-3B4D5B5AD237}"/>
              </a:ext>
            </a:extLst>
          </p:cNvPr>
          <p:cNvSpPr>
            <a:spLocks noGrp="1"/>
          </p:cNvSpPr>
          <p:nvPr>
            <p:ph type="sldNum" sz="quarter" idx="12"/>
          </p:nvPr>
        </p:nvSpPr>
        <p:spPr/>
        <p:txBody>
          <a:bodyPr/>
          <a:lstStyle/>
          <a:p>
            <a:fld id="{15E5B236-9725-499B-864D-8BA4481FFFE5}" type="slidenum">
              <a:rPr lang="en-CA" smtClean="0"/>
              <a:t>11</a:t>
            </a:fld>
            <a:endParaRPr lang="en-CA"/>
          </a:p>
        </p:txBody>
      </p:sp>
    </p:spTree>
    <p:extLst>
      <p:ext uri="{BB962C8B-B14F-4D97-AF65-F5344CB8AC3E}">
        <p14:creationId xmlns:p14="http://schemas.microsoft.com/office/powerpoint/2010/main" val="42785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4EC33-4C13-490A-A01D-5985382A17A4}"/>
              </a:ext>
            </a:extLst>
          </p:cNvPr>
          <p:cNvSpPr>
            <a:spLocks noGrp="1"/>
          </p:cNvSpPr>
          <p:nvPr>
            <p:ph type="title"/>
          </p:nvPr>
        </p:nvSpPr>
        <p:spPr>
          <a:xfrm>
            <a:off x="1285240" y="908390"/>
            <a:ext cx="8074815" cy="759544"/>
          </a:xfrm>
        </p:spPr>
        <p:txBody>
          <a:bodyPr anchor="ctr">
            <a:normAutofit fontScale="90000"/>
          </a:bodyPr>
          <a:lstStyle/>
          <a:p>
            <a:r>
              <a:rPr lang="en-CA" sz="5000" dirty="0"/>
              <a:t>Q &amp; A CONT’D</a:t>
            </a:r>
          </a:p>
        </p:txBody>
      </p:sp>
      <p:sp>
        <p:nvSpPr>
          <p:cNvPr id="3" name="Content Placeholder 2">
            <a:extLst>
              <a:ext uri="{FF2B5EF4-FFF2-40B4-BE49-F238E27FC236}">
                <a16:creationId xmlns:a16="http://schemas.microsoft.com/office/drawing/2014/main" id="{B8DFFB1B-9DBC-484A-AF2E-CBD9E1FB880F}"/>
              </a:ext>
            </a:extLst>
          </p:cNvPr>
          <p:cNvSpPr>
            <a:spLocks noGrp="1"/>
          </p:cNvSpPr>
          <p:nvPr>
            <p:ph idx="1"/>
          </p:nvPr>
        </p:nvSpPr>
        <p:spPr>
          <a:xfrm>
            <a:off x="989046" y="1793127"/>
            <a:ext cx="9974424" cy="3976737"/>
          </a:xfrm>
        </p:spPr>
        <p:txBody>
          <a:bodyPr anchor="t">
            <a:noAutofit/>
          </a:bodyPr>
          <a:lstStyle/>
          <a:p>
            <a:r>
              <a:rPr lang="en-CA" sz="2400" dirty="0">
                <a:solidFill>
                  <a:srgbClr val="FF0000"/>
                </a:solidFill>
              </a:rPr>
              <a:t>Latest Trends</a:t>
            </a:r>
            <a:r>
              <a:rPr lang="en-CA" sz="2400" dirty="0"/>
              <a:t>: Organic products continue to be popular, as well as healthy foods, but Frozen Foods are picking up the most momentum. Maybe driven by the COVID situation and people that are home more now, want good products that they can access easily without having to go to a store. This is also something that we address in our Market Study</a:t>
            </a:r>
          </a:p>
          <a:p>
            <a:r>
              <a:rPr lang="en-CA" sz="2400" dirty="0">
                <a:solidFill>
                  <a:srgbClr val="FF0000"/>
                </a:solidFill>
              </a:rPr>
              <a:t>How to start trade relationships independently</a:t>
            </a:r>
            <a:r>
              <a:rPr lang="en-CA" sz="2400" dirty="0"/>
              <a:t>: You can simply contact buyers directly, the problem is that they want you to be fully prepared to give them product that is approved for their shelves, as well as having their supply-chain covered. For the most part, these are products that will need to be sold by the case or pallet, therefore for getting authorized product to Canada and for having a warehousing and distribution system in place, it is highly recommended that you partner with a Canadian broker, importer etc.</a:t>
            </a:r>
          </a:p>
        </p:txBody>
      </p:sp>
      <p:sp>
        <p:nvSpPr>
          <p:cNvPr id="4" name="Slide Number Placeholder 3">
            <a:extLst>
              <a:ext uri="{FF2B5EF4-FFF2-40B4-BE49-F238E27FC236}">
                <a16:creationId xmlns:a16="http://schemas.microsoft.com/office/drawing/2014/main" id="{2E584205-4CE4-4B94-96D0-384FCB78607B}"/>
              </a:ext>
            </a:extLst>
          </p:cNvPr>
          <p:cNvSpPr>
            <a:spLocks noGrp="1"/>
          </p:cNvSpPr>
          <p:nvPr>
            <p:ph type="sldNum" sz="quarter" idx="12"/>
          </p:nvPr>
        </p:nvSpPr>
        <p:spPr>
          <a:xfrm>
            <a:off x="8576720" y="6462868"/>
            <a:ext cx="2743200" cy="365125"/>
          </a:xfrm>
        </p:spPr>
        <p:txBody>
          <a:bodyPr/>
          <a:lstStyle/>
          <a:p>
            <a:fld id="{15E5B236-9725-499B-864D-8BA4481FFFE5}" type="slidenum">
              <a:rPr lang="en-CA" smtClean="0"/>
              <a:t>12</a:t>
            </a:fld>
            <a:endParaRPr lang="en-CA" dirty="0"/>
          </a:p>
        </p:txBody>
      </p:sp>
    </p:spTree>
    <p:extLst>
      <p:ext uri="{BB962C8B-B14F-4D97-AF65-F5344CB8AC3E}">
        <p14:creationId xmlns:p14="http://schemas.microsoft.com/office/powerpoint/2010/main" val="343022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950DB-240D-4B17-A527-028D801911BA}"/>
              </a:ext>
            </a:extLst>
          </p:cNvPr>
          <p:cNvSpPr>
            <a:spLocks noGrp="1"/>
          </p:cNvSpPr>
          <p:nvPr>
            <p:ph type="title"/>
          </p:nvPr>
        </p:nvSpPr>
        <p:spPr>
          <a:xfrm>
            <a:off x="1154611" y="596496"/>
            <a:ext cx="8074815" cy="1008369"/>
          </a:xfrm>
        </p:spPr>
        <p:txBody>
          <a:bodyPr anchor="ctr">
            <a:normAutofit/>
          </a:bodyPr>
          <a:lstStyle/>
          <a:p>
            <a:r>
              <a:rPr lang="en-CA" sz="5000" dirty="0"/>
              <a:t>Q &amp; A CONT’D</a:t>
            </a:r>
          </a:p>
        </p:txBody>
      </p:sp>
      <p:sp>
        <p:nvSpPr>
          <p:cNvPr id="3" name="Content Placeholder 2">
            <a:extLst>
              <a:ext uri="{FF2B5EF4-FFF2-40B4-BE49-F238E27FC236}">
                <a16:creationId xmlns:a16="http://schemas.microsoft.com/office/drawing/2014/main" id="{7FD7F032-1358-4DE8-99FD-67F97A271E80}"/>
              </a:ext>
            </a:extLst>
          </p:cNvPr>
          <p:cNvSpPr>
            <a:spLocks noGrp="1"/>
          </p:cNvSpPr>
          <p:nvPr>
            <p:ph idx="1"/>
          </p:nvPr>
        </p:nvSpPr>
        <p:spPr>
          <a:xfrm>
            <a:off x="1285240" y="1631645"/>
            <a:ext cx="8857136" cy="4138220"/>
          </a:xfrm>
        </p:spPr>
        <p:txBody>
          <a:bodyPr anchor="t">
            <a:normAutofit fontScale="92500" lnSpcReduction="20000"/>
          </a:bodyPr>
          <a:lstStyle/>
          <a:p>
            <a:r>
              <a:rPr lang="en-CA" sz="3200" dirty="0">
                <a:solidFill>
                  <a:srgbClr val="FF0000"/>
                </a:solidFill>
              </a:rPr>
              <a:t>Wholesale Platforms</a:t>
            </a:r>
            <a:r>
              <a:rPr lang="en-CA" sz="3200" dirty="0"/>
              <a:t>: there are several Wholesaler options, but just as a Distributor would ask of you, these wholesalers want to know how you plan to market your product so that customers will buy the product from them</a:t>
            </a:r>
          </a:p>
          <a:p>
            <a:r>
              <a:rPr lang="en-CA" sz="3000" dirty="0">
                <a:solidFill>
                  <a:srgbClr val="FF0000"/>
                </a:solidFill>
              </a:rPr>
              <a:t>Canada / USA</a:t>
            </a:r>
            <a:r>
              <a:rPr lang="en-CA" sz="3000" dirty="0"/>
              <a:t>: should definitively be treated separately. They have different sets of import rules, labelling etc.…We conduct Market Studies and prepare you for both countries</a:t>
            </a:r>
          </a:p>
          <a:p>
            <a:r>
              <a:rPr lang="en-CA" sz="3000" dirty="0">
                <a:solidFill>
                  <a:srgbClr val="FF0000"/>
                </a:solidFill>
              </a:rPr>
              <a:t>Frozen Fish Market</a:t>
            </a:r>
            <a:r>
              <a:rPr lang="en-CA" sz="3000" dirty="0"/>
              <a:t>: Frozen fish is a very important category. I am actually working on the category with a major Importer/Distributor</a:t>
            </a:r>
          </a:p>
          <a:p>
            <a:endParaRPr lang="en-CA" sz="2400" dirty="0"/>
          </a:p>
        </p:txBody>
      </p:sp>
      <p:sp>
        <p:nvSpPr>
          <p:cNvPr id="4" name="Slide Number Placeholder 3">
            <a:extLst>
              <a:ext uri="{FF2B5EF4-FFF2-40B4-BE49-F238E27FC236}">
                <a16:creationId xmlns:a16="http://schemas.microsoft.com/office/drawing/2014/main" id="{4D1B4F4D-E572-409C-B6D9-BDC99C7AC187}"/>
              </a:ext>
            </a:extLst>
          </p:cNvPr>
          <p:cNvSpPr>
            <a:spLocks noGrp="1"/>
          </p:cNvSpPr>
          <p:nvPr>
            <p:ph type="sldNum" sz="quarter" idx="12"/>
          </p:nvPr>
        </p:nvSpPr>
        <p:spPr>
          <a:xfrm>
            <a:off x="8576720" y="6492875"/>
            <a:ext cx="2743200" cy="365125"/>
          </a:xfrm>
        </p:spPr>
        <p:txBody>
          <a:bodyPr/>
          <a:lstStyle/>
          <a:p>
            <a:fld id="{15E5B236-9725-499B-864D-8BA4481FFFE5}" type="slidenum">
              <a:rPr lang="en-CA" smtClean="0"/>
              <a:t>13</a:t>
            </a:fld>
            <a:endParaRPr lang="en-CA" dirty="0"/>
          </a:p>
        </p:txBody>
      </p:sp>
    </p:spTree>
    <p:extLst>
      <p:ext uri="{BB962C8B-B14F-4D97-AF65-F5344CB8AC3E}">
        <p14:creationId xmlns:p14="http://schemas.microsoft.com/office/powerpoint/2010/main" val="381300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C7A30C-7B2D-4508-9A7F-BD3A5911E82B}"/>
              </a:ext>
            </a:extLst>
          </p:cNvPr>
          <p:cNvPicPr>
            <a:picLocks noGrp="1" noChangeAspect="1"/>
          </p:cNvPicPr>
          <p:nvPr>
            <p:ph idx="1"/>
          </p:nvPr>
        </p:nvPicPr>
        <p:blipFill>
          <a:blip r:embed="rId2"/>
          <a:stretch>
            <a:fillRect/>
          </a:stretch>
        </p:blipFill>
        <p:spPr>
          <a:xfrm>
            <a:off x="2754775" y="-36762"/>
            <a:ext cx="6354501" cy="6894762"/>
          </a:xfrm>
          <a:prstGeom prst="rect">
            <a:avLst/>
          </a:prstGeom>
        </p:spPr>
      </p:pic>
      <p:sp>
        <p:nvSpPr>
          <p:cNvPr id="4" name="Slide Number Placeholder 3">
            <a:extLst>
              <a:ext uri="{FF2B5EF4-FFF2-40B4-BE49-F238E27FC236}">
                <a16:creationId xmlns:a16="http://schemas.microsoft.com/office/drawing/2014/main" id="{90155552-BA2A-4FB6-9FA3-EF603A1D50DA}"/>
              </a:ext>
            </a:extLst>
          </p:cNvPr>
          <p:cNvSpPr>
            <a:spLocks noGrp="1"/>
          </p:cNvSpPr>
          <p:nvPr>
            <p:ph type="sldNum" sz="quarter" idx="12"/>
          </p:nvPr>
        </p:nvSpPr>
        <p:spPr/>
        <p:txBody>
          <a:bodyPr/>
          <a:lstStyle/>
          <a:p>
            <a:fld id="{15E5B236-9725-499B-864D-8BA4481FFFE5}" type="slidenum">
              <a:rPr lang="en-CA" smtClean="0"/>
              <a:t>14</a:t>
            </a:fld>
            <a:endParaRPr lang="en-CA"/>
          </a:p>
        </p:txBody>
      </p:sp>
    </p:spTree>
    <p:extLst>
      <p:ext uri="{BB962C8B-B14F-4D97-AF65-F5344CB8AC3E}">
        <p14:creationId xmlns:p14="http://schemas.microsoft.com/office/powerpoint/2010/main" val="27356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47ED7-C6D8-4A83-BFFA-0C6657FA1467}"/>
              </a:ext>
            </a:extLst>
          </p:cNvPr>
          <p:cNvSpPr>
            <a:spLocks noGrp="1"/>
          </p:cNvSpPr>
          <p:nvPr>
            <p:ph type="title"/>
          </p:nvPr>
        </p:nvSpPr>
        <p:spPr>
          <a:xfrm>
            <a:off x="1285240" y="964374"/>
            <a:ext cx="8074815" cy="703560"/>
          </a:xfrm>
        </p:spPr>
        <p:txBody>
          <a:bodyPr anchor="ctr">
            <a:normAutofit fontScale="90000"/>
          </a:bodyPr>
          <a:lstStyle/>
          <a:p>
            <a:r>
              <a:rPr lang="en-CA" sz="5000" dirty="0"/>
              <a:t>WHAT YOU NEED TO KNOW</a:t>
            </a:r>
          </a:p>
        </p:txBody>
      </p:sp>
      <p:sp>
        <p:nvSpPr>
          <p:cNvPr id="3" name="Content Placeholder 2">
            <a:extLst>
              <a:ext uri="{FF2B5EF4-FFF2-40B4-BE49-F238E27FC236}">
                <a16:creationId xmlns:a16="http://schemas.microsoft.com/office/drawing/2014/main" id="{673332B9-E272-4191-A8C7-86134F0610B8}"/>
              </a:ext>
            </a:extLst>
          </p:cNvPr>
          <p:cNvSpPr>
            <a:spLocks noGrp="1"/>
          </p:cNvSpPr>
          <p:nvPr>
            <p:ph idx="1"/>
          </p:nvPr>
        </p:nvSpPr>
        <p:spPr>
          <a:xfrm>
            <a:off x="1285240" y="2090057"/>
            <a:ext cx="8530564" cy="3474535"/>
          </a:xfrm>
        </p:spPr>
        <p:txBody>
          <a:bodyPr anchor="t">
            <a:normAutofit lnSpcReduction="10000"/>
          </a:bodyPr>
          <a:lstStyle/>
          <a:p>
            <a:r>
              <a:rPr lang="en-CA" dirty="0"/>
              <a:t>Canadian Population: 38 million</a:t>
            </a:r>
          </a:p>
          <a:p>
            <a:r>
              <a:rPr lang="en-CA" dirty="0"/>
              <a:t>Size: 9.9 million square miles</a:t>
            </a:r>
          </a:p>
          <a:p>
            <a:r>
              <a:rPr lang="en-CA" dirty="0"/>
              <a:t>15,344 Grocery stores</a:t>
            </a:r>
          </a:p>
          <a:p>
            <a:r>
              <a:rPr lang="en-CA" dirty="0"/>
              <a:t>Approximately 60,000 residents of Lithuanian descent  </a:t>
            </a:r>
          </a:p>
          <a:p>
            <a:r>
              <a:rPr lang="en-CA" dirty="0"/>
              <a:t>There are very few places in Canada where you can find authentic Lithuanian products, however, there are several stores that carry Northern and Eastern European products  </a:t>
            </a:r>
          </a:p>
          <a:p>
            <a:endParaRPr lang="en-CA" sz="2400" dirty="0"/>
          </a:p>
          <a:p>
            <a:endParaRPr lang="en-CA" sz="2400" dirty="0"/>
          </a:p>
        </p:txBody>
      </p:sp>
      <p:sp>
        <p:nvSpPr>
          <p:cNvPr id="4" name="Slide Number Placeholder 3">
            <a:extLst>
              <a:ext uri="{FF2B5EF4-FFF2-40B4-BE49-F238E27FC236}">
                <a16:creationId xmlns:a16="http://schemas.microsoft.com/office/drawing/2014/main" id="{07F2C4DD-7212-4C02-859D-A649C8D75F1F}"/>
              </a:ext>
            </a:extLst>
          </p:cNvPr>
          <p:cNvSpPr>
            <a:spLocks noGrp="1"/>
          </p:cNvSpPr>
          <p:nvPr>
            <p:ph type="sldNum" sz="quarter" idx="12"/>
          </p:nvPr>
        </p:nvSpPr>
        <p:spPr>
          <a:xfrm>
            <a:off x="8722567" y="6489307"/>
            <a:ext cx="2743200" cy="365125"/>
          </a:xfrm>
        </p:spPr>
        <p:txBody>
          <a:bodyPr/>
          <a:lstStyle/>
          <a:p>
            <a:fld id="{15E5B236-9725-499B-864D-8BA4481FFFE5}" type="slidenum">
              <a:rPr lang="en-CA" smtClean="0"/>
              <a:t>2</a:t>
            </a:fld>
            <a:endParaRPr lang="en-CA"/>
          </a:p>
        </p:txBody>
      </p:sp>
    </p:spTree>
    <p:extLst>
      <p:ext uri="{BB962C8B-B14F-4D97-AF65-F5344CB8AC3E}">
        <p14:creationId xmlns:p14="http://schemas.microsoft.com/office/powerpoint/2010/main" val="270942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DEB2-E620-48B5-8A83-F2F5D26AA13A}"/>
              </a:ext>
            </a:extLst>
          </p:cNvPr>
          <p:cNvSpPr>
            <a:spLocks noGrp="1"/>
          </p:cNvSpPr>
          <p:nvPr>
            <p:ph type="title"/>
          </p:nvPr>
        </p:nvSpPr>
        <p:spPr>
          <a:xfrm>
            <a:off x="838200" y="365125"/>
            <a:ext cx="10515600" cy="847855"/>
          </a:xfrm>
        </p:spPr>
        <p:txBody>
          <a:bodyPr>
            <a:normAutofit/>
          </a:bodyPr>
          <a:lstStyle/>
          <a:p>
            <a:r>
              <a:rPr lang="en-CA" sz="5000" dirty="0"/>
              <a:t>POPULATION BY PROVINCE</a:t>
            </a:r>
          </a:p>
        </p:txBody>
      </p:sp>
      <p:pic>
        <p:nvPicPr>
          <p:cNvPr id="3074" name="Picture 2" descr="Breakdown of Canada's population from the 2016 census by province/territory">
            <a:extLst>
              <a:ext uri="{FF2B5EF4-FFF2-40B4-BE49-F238E27FC236}">
                <a16:creationId xmlns:a16="http://schemas.microsoft.com/office/drawing/2014/main" id="{F90FD4E2-1F06-42AD-ABC1-8B8DFAF963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4662" y="1294809"/>
            <a:ext cx="8126034" cy="51549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D6AD068-732A-468C-9F56-14BD77F0179E}"/>
              </a:ext>
            </a:extLst>
          </p:cNvPr>
          <p:cNvSpPr>
            <a:spLocks noGrp="1"/>
          </p:cNvSpPr>
          <p:nvPr>
            <p:ph type="sldNum" sz="quarter" idx="12"/>
          </p:nvPr>
        </p:nvSpPr>
        <p:spPr/>
        <p:txBody>
          <a:bodyPr/>
          <a:lstStyle/>
          <a:p>
            <a:fld id="{15E5B236-9725-499B-864D-8BA4481FFFE5}" type="slidenum">
              <a:rPr lang="en-CA" smtClean="0"/>
              <a:t>3</a:t>
            </a:fld>
            <a:endParaRPr lang="en-CA"/>
          </a:p>
        </p:txBody>
      </p:sp>
    </p:spTree>
    <p:extLst>
      <p:ext uri="{BB962C8B-B14F-4D97-AF65-F5344CB8AC3E}">
        <p14:creationId xmlns:p14="http://schemas.microsoft.com/office/powerpoint/2010/main" val="203557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ocery stores by region Canada 2020 | Statista">
            <a:extLst>
              <a:ext uri="{FF2B5EF4-FFF2-40B4-BE49-F238E27FC236}">
                <a16:creationId xmlns:a16="http://schemas.microsoft.com/office/drawing/2014/main" id="{6EE4C492-7A4B-4797-91EB-34ADE1CBC8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466"/>
          <a:stretch/>
        </p:blipFill>
        <p:spPr bwMode="auto">
          <a:xfrm>
            <a:off x="4821287" y="348856"/>
            <a:ext cx="7047273" cy="6160289"/>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A2AA3-25C4-4D99-8827-B0F73DD819ED}"/>
              </a:ext>
            </a:extLst>
          </p:cNvPr>
          <p:cNvSpPr>
            <a:spLocks noGrp="1"/>
          </p:cNvSpPr>
          <p:nvPr>
            <p:ph type="title"/>
          </p:nvPr>
        </p:nvSpPr>
        <p:spPr>
          <a:xfrm>
            <a:off x="1123360" y="1119315"/>
            <a:ext cx="3213296" cy="2086165"/>
          </a:xfrm>
        </p:spPr>
        <p:txBody>
          <a:bodyPr>
            <a:normAutofit/>
          </a:bodyPr>
          <a:lstStyle/>
          <a:p>
            <a:r>
              <a:rPr lang="en-CA" sz="3400" dirty="0"/>
              <a:t>Canadian Grocery stores</a:t>
            </a:r>
          </a:p>
        </p:txBody>
      </p:sp>
      <p:sp>
        <p:nvSpPr>
          <p:cNvPr id="1030" name="Content Placeholder 1029">
            <a:extLst>
              <a:ext uri="{FF2B5EF4-FFF2-40B4-BE49-F238E27FC236}">
                <a16:creationId xmlns:a16="http://schemas.microsoft.com/office/drawing/2014/main" id="{AC5C0805-8480-41D5-8708-97F16FD131E3}"/>
              </a:ext>
            </a:extLst>
          </p:cNvPr>
          <p:cNvSpPr>
            <a:spLocks noGrp="1"/>
          </p:cNvSpPr>
          <p:nvPr>
            <p:ph idx="1"/>
          </p:nvPr>
        </p:nvSpPr>
        <p:spPr>
          <a:xfrm>
            <a:off x="1123359" y="3205480"/>
            <a:ext cx="3213296" cy="2692400"/>
          </a:xfrm>
        </p:spPr>
        <p:txBody>
          <a:bodyPr anchor="t">
            <a:normAutofit/>
          </a:bodyPr>
          <a:lstStyle/>
          <a:p>
            <a:r>
              <a:rPr lang="en-CA" sz="2000" dirty="0"/>
              <a:t>BY REGION</a:t>
            </a:r>
            <a:endParaRPr lang="en-US" sz="2000" dirty="0"/>
          </a:p>
        </p:txBody>
      </p:sp>
      <p:sp>
        <p:nvSpPr>
          <p:cNvPr id="3" name="Slide Number Placeholder 2">
            <a:extLst>
              <a:ext uri="{FF2B5EF4-FFF2-40B4-BE49-F238E27FC236}">
                <a16:creationId xmlns:a16="http://schemas.microsoft.com/office/drawing/2014/main" id="{5E506E3B-27A4-4EAA-8EFE-F2CD8873CAA2}"/>
              </a:ext>
            </a:extLst>
          </p:cNvPr>
          <p:cNvSpPr>
            <a:spLocks noGrp="1"/>
          </p:cNvSpPr>
          <p:nvPr>
            <p:ph type="sldNum" sz="quarter" idx="12"/>
          </p:nvPr>
        </p:nvSpPr>
        <p:spPr>
          <a:xfrm>
            <a:off x="8576720" y="6449307"/>
            <a:ext cx="2743200" cy="365125"/>
          </a:xfrm>
        </p:spPr>
        <p:txBody>
          <a:bodyPr/>
          <a:lstStyle/>
          <a:p>
            <a:fld id="{15E5B236-9725-499B-864D-8BA4481FFFE5}" type="slidenum">
              <a:rPr lang="en-CA" smtClean="0"/>
              <a:t>4</a:t>
            </a:fld>
            <a:endParaRPr lang="en-CA"/>
          </a:p>
        </p:txBody>
      </p:sp>
    </p:spTree>
    <p:extLst>
      <p:ext uri="{BB962C8B-B14F-4D97-AF65-F5344CB8AC3E}">
        <p14:creationId xmlns:p14="http://schemas.microsoft.com/office/powerpoint/2010/main" val="322753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C11089-F75E-4519-BE9D-C273BB4834B7}"/>
              </a:ext>
            </a:extLst>
          </p:cNvPr>
          <p:cNvSpPr>
            <a:spLocks noGrp="1"/>
          </p:cNvSpPr>
          <p:nvPr>
            <p:ph type="title"/>
          </p:nvPr>
        </p:nvSpPr>
        <p:spPr>
          <a:xfrm>
            <a:off x="643467" y="321735"/>
            <a:ext cx="10905066" cy="430390"/>
          </a:xfrm>
        </p:spPr>
        <p:txBody>
          <a:bodyPr>
            <a:normAutofit fontScale="90000"/>
          </a:bodyPr>
          <a:lstStyle/>
          <a:p>
            <a:r>
              <a:rPr lang="en-CA" sz="3600" dirty="0"/>
              <a:t>RETAILERS MARKET SHARE</a:t>
            </a:r>
          </a:p>
        </p:txBody>
      </p:sp>
      <p:grpSp>
        <p:nvGrpSpPr>
          <p:cNvPr id="75" name="Group 7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6" name="Isosceles Triangle 7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Loblaws and the Canadian retail food industry - UFCW Canada - Canada's  Private Sector Union">
            <a:extLst>
              <a:ext uri="{FF2B5EF4-FFF2-40B4-BE49-F238E27FC236}">
                <a16:creationId xmlns:a16="http://schemas.microsoft.com/office/drawing/2014/main" id="{E046C52E-B860-418A-A31B-EF11101C9F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866073"/>
            <a:ext cx="6253212" cy="5835669"/>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0" name="Rectangle 7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Loblaw sees fourth-quarter dip | Supermarket News">
            <a:extLst>
              <a:ext uri="{FF2B5EF4-FFF2-40B4-BE49-F238E27FC236}">
                <a16:creationId xmlns:a16="http://schemas.microsoft.com/office/drawing/2014/main" id="{7D9E0DCE-297D-4300-8CF1-C621EF6900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354" y="866073"/>
            <a:ext cx="4079533" cy="1207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26D6330-6B83-4E5C-942B-A4C7D422A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60" y="2073298"/>
            <a:ext cx="2857500" cy="496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ro Ravine Park Plaza grocery store | Metro">
            <a:extLst>
              <a:ext uri="{FF2B5EF4-FFF2-40B4-BE49-F238E27FC236}">
                <a16:creationId xmlns:a16="http://schemas.microsoft.com/office/drawing/2014/main" id="{C864C4F1-BE1B-4397-B66D-95798FA03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060" y="2965179"/>
            <a:ext cx="2636375" cy="458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lmart's Modern Logo Adds Trust And Friendliness To The Major Retailer  Through Welcoming Shapes &amp; Colors">
            <a:extLst>
              <a:ext uri="{FF2B5EF4-FFF2-40B4-BE49-F238E27FC236}">
                <a16:creationId xmlns:a16="http://schemas.microsoft.com/office/drawing/2014/main" id="{45D57D32-9717-494C-938F-6032B8671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0228" y="2889190"/>
            <a:ext cx="644871" cy="2097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stco Logo | Symbol, History, PNG (3840*2160)">
            <a:extLst>
              <a:ext uri="{FF2B5EF4-FFF2-40B4-BE49-F238E27FC236}">
                <a16:creationId xmlns:a16="http://schemas.microsoft.com/office/drawing/2014/main" id="{1A322F30-521A-4177-829A-9D59CCDB2D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070" y="3589406"/>
            <a:ext cx="2857500" cy="8610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of Save On Foods">
            <a:extLst>
              <a:ext uri="{FF2B5EF4-FFF2-40B4-BE49-F238E27FC236}">
                <a16:creationId xmlns:a16="http://schemas.microsoft.com/office/drawing/2014/main" id="{7A910072-7252-4687-BBF3-0A67802612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339" y="4305783"/>
            <a:ext cx="2530151" cy="12542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001A8E-2B3F-4CE5-8A2D-7B615B1D91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877" y="5243333"/>
            <a:ext cx="2857500" cy="8935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9995490-76A2-4B3B-854F-3B98F74F69ED}"/>
              </a:ext>
            </a:extLst>
          </p:cNvPr>
          <p:cNvSpPr>
            <a:spLocks noGrp="1"/>
          </p:cNvSpPr>
          <p:nvPr>
            <p:ph type="sldNum" sz="quarter" idx="12"/>
          </p:nvPr>
        </p:nvSpPr>
        <p:spPr/>
        <p:txBody>
          <a:bodyPr/>
          <a:lstStyle/>
          <a:p>
            <a:fld id="{15E5B236-9725-499B-864D-8BA4481FFFE5}" type="slidenum">
              <a:rPr lang="en-CA" smtClean="0"/>
              <a:t>5</a:t>
            </a:fld>
            <a:endParaRPr lang="en-CA"/>
          </a:p>
        </p:txBody>
      </p:sp>
    </p:spTree>
    <p:extLst>
      <p:ext uri="{BB962C8B-B14F-4D97-AF65-F5344CB8AC3E}">
        <p14:creationId xmlns:p14="http://schemas.microsoft.com/office/powerpoint/2010/main" val="199993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638F6-5E84-4543-B5DF-30596BDB07DC}"/>
              </a:ext>
            </a:extLst>
          </p:cNvPr>
          <p:cNvSpPr>
            <a:spLocks noGrp="1"/>
          </p:cNvSpPr>
          <p:nvPr>
            <p:ph type="title"/>
          </p:nvPr>
        </p:nvSpPr>
        <p:spPr>
          <a:xfrm>
            <a:off x="839755" y="845401"/>
            <a:ext cx="10265561" cy="1039462"/>
          </a:xfrm>
        </p:spPr>
        <p:txBody>
          <a:bodyPr anchor="ctr">
            <a:normAutofit/>
          </a:bodyPr>
          <a:lstStyle/>
          <a:p>
            <a:r>
              <a:rPr lang="en-CA" sz="4800" dirty="0"/>
              <a:t>REGULATIONS FOR EXPORTS TO CANADA</a:t>
            </a:r>
          </a:p>
        </p:txBody>
      </p:sp>
      <p:sp>
        <p:nvSpPr>
          <p:cNvPr id="3" name="Content Placeholder 2">
            <a:extLst>
              <a:ext uri="{FF2B5EF4-FFF2-40B4-BE49-F238E27FC236}">
                <a16:creationId xmlns:a16="http://schemas.microsoft.com/office/drawing/2014/main" id="{7A21E22B-482B-4CFE-95FE-92A05704E4B4}"/>
              </a:ext>
            </a:extLst>
          </p:cNvPr>
          <p:cNvSpPr>
            <a:spLocks noGrp="1"/>
          </p:cNvSpPr>
          <p:nvPr>
            <p:ph idx="1"/>
          </p:nvPr>
        </p:nvSpPr>
        <p:spPr>
          <a:xfrm>
            <a:off x="909485" y="1763880"/>
            <a:ext cx="9696891" cy="3611301"/>
          </a:xfrm>
        </p:spPr>
        <p:txBody>
          <a:bodyPr anchor="t">
            <a:noAutofit/>
          </a:bodyPr>
          <a:lstStyle/>
          <a:p>
            <a:r>
              <a:rPr lang="en-CA" sz="1800" b="1" dirty="0"/>
              <a:t>Before you consider exporting to Canada</a:t>
            </a:r>
            <a:r>
              <a:rPr lang="en-CA" sz="1800" dirty="0"/>
              <a:t>:</a:t>
            </a:r>
          </a:p>
          <a:p>
            <a:r>
              <a:rPr lang="en-CA" sz="1800" dirty="0"/>
              <a:t>Ingredients: ensure that all ingredients are permissible in Canada</a:t>
            </a:r>
          </a:p>
          <a:p>
            <a:r>
              <a:rPr lang="en-CA" sz="1800" dirty="0"/>
              <a:t>Labelling: all labels must be dedicated for the Canadian market. They must be bi-lingual (English and French) . There are several other requirements such as size of font and unit of measure must be in the metric system</a:t>
            </a:r>
          </a:p>
          <a:p>
            <a:r>
              <a:rPr lang="en-CA" sz="1800" dirty="0"/>
              <a:t>Importer is licenced: as of July of 2020 all importers must have an Importers Licence number</a:t>
            </a:r>
          </a:p>
          <a:p>
            <a:r>
              <a:rPr lang="en-CA" sz="1800" dirty="0"/>
              <a:t>Confirm all duties and taxes on your products. As an example, we had a situation years ago where a Mineral Water was duty free, but the Lemon and Lime flavoured ones were not</a:t>
            </a:r>
          </a:p>
          <a:p>
            <a:r>
              <a:rPr lang="en-CA" sz="1800" dirty="0"/>
              <a:t>Review your pricing, if through a Market Study you discover that most of your direct competitors are on shelf at $3.99 for a product and you will end up at $4.99 with no added value or heavy investments in your brand, then you can figure out that your potential for success will be minimal</a:t>
            </a:r>
          </a:p>
          <a:p>
            <a:r>
              <a:rPr lang="en-CA" sz="1800" dirty="0"/>
              <a:t>Find a suitable distribution method</a:t>
            </a:r>
          </a:p>
          <a:p>
            <a:r>
              <a:rPr lang="en-CA" sz="1800" dirty="0"/>
              <a:t>Consider a Marketing strategy which will include strong social-media presence</a:t>
            </a:r>
          </a:p>
        </p:txBody>
      </p:sp>
      <p:sp>
        <p:nvSpPr>
          <p:cNvPr id="4" name="Slide Number Placeholder 3">
            <a:extLst>
              <a:ext uri="{FF2B5EF4-FFF2-40B4-BE49-F238E27FC236}">
                <a16:creationId xmlns:a16="http://schemas.microsoft.com/office/drawing/2014/main" id="{EB6F477B-2EB1-4B66-A7A6-A610E52E562B}"/>
              </a:ext>
            </a:extLst>
          </p:cNvPr>
          <p:cNvSpPr>
            <a:spLocks noGrp="1"/>
          </p:cNvSpPr>
          <p:nvPr>
            <p:ph type="sldNum" sz="quarter" idx="12"/>
          </p:nvPr>
        </p:nvSpPr>
        <p:spPr>
          <a:xfrm>
            <a:off x="8576720" y="6462868"/>
            <a:ext cx="2743200" cy="365125"/>
          </a:xfrm>
        </p:spPr>
        <p:txBody>
          <a:bodyPr/>
          <a:lstStyle/>
          <a:p>
            <a:fld id="{15E5B236-9725-499B-864D-8BA4481FFFE5}" type="slidenum">
              <a:rPr lang="en-CA" smtClean="0"/>
              <a:t>6</a:t>
            </a:fld>
            <a:endParaRPr lang="en-CA"/>
          </a:p>
        </p:txBody>
      </p:sp>
    </p:spTree>
    <p:extLst>
      <p:ext uri="{BB962C8B-B14F-4D97-AF65-F5344CB8AC3E}">
        <p14:creationId xmlns:p14="http://schemas.microsoft.com/office/powerpoint/2010/main" val="398829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nd Cream">
            <a:extLst>
              <a:ext uri="{FF2B5EF4-FFF2-40B4-BE49-F238E27FC236}">
                <a16:creationId xmlns:a16="http://schemas.microsoft.com/office/drawing/2014/main" id="{0BD51849-BFFA-4382-B62A-29AF79566C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0703" y="623275"/>
            <a:ext cx="3116069" cy="26448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ishwashing Liquid">
            <a:extLst>
              <a:ext uri="{FF2B5EF4-FFF2-40B4-BE49-F238E27FC236}">
                <a16:creationId xmlns:a16="http://schemas.microsoft.com/office/drawing/2014/main" id="{C7F61000-451F-4A89-AD64-B9AF4D7158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46210" y="3586297"/>
            <a:ext cx="1625055" cy="2644860"/>
          </a:xfrm>
          <a:prstGeom prst="rect">
            <a:avLst/>
          </a:prstGeom>
          <a:noFill/>
          <a:extLst>
            <a:ext uri="{909E8E84-426E-40DD-AFC4-6F175D3DCCD1}">
              <a14:hiddenFill xmlns:a14="http://schemas.microsoft.com/office/drawing/2010/main">
                <a:solidFill>
                  <a:srgbClr val="FFFFFF"/>
                </a:solidFill>
              </a14:hiddenFill>
            </a:ext>
          </a:extLst>
        </p:spPr>
      </p:pic>
      <p:sp>
        <p:nvSpPr>
          <p:cNvPr id="138"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41DF5-82FF-4B9D-9EEE-39DF3EAD54F8}"/>
              </a:ext>
            </a:extLst>
          </p:cNvPr>
          <p:cNvSpPr>
            <a:spLocks noGrp="1"/>
          </p:cNvSpPr>
          <p:nvPr>
            <p:ph type="title"/>
          </p:nvPr>
        </p:nvSpPr>
        <p:spPr>
          <a:xfrm>
            <a:off x="5440271" y="771231"/>
            <a:ext cx="5642312" cy="1597228"/>
          </a:xfrm>
        </p:spPr>
        <p:txBody>
          <a:bodyPr>
            <a:normAutofit/>
          </a:bodyPr>
          <a:lstStyle/>
          <a:p>
            <a:r>
              <a:rPr lang="en-CA" sz="5400" dirty="0"/>
              <a:t>LABELLING</a:t>
            </a:r>
          </a:p>
        </p:txBody>
      </p:sp>
      <p:sp>
        <p:nvSpPr>
          <p:cNvPr id="3" name="Content Placeholder 2">
            <a:extLst>
              <a:ext uri="{FF2B5EF4-FFF2-40B4-BE49-F238E27FC236}">
                <a16:creationId xmlns:a16="http://schemas.microsoft.com/office/drawing/2014/main" id="{4FADC8C0-D70A-4F50-9550-DDC85B74BA60}"/>
              </a:ext>
            </a:extLst>
          </p:cNvPr>
          <p:cNvSpPr>
            <a:spLocks noGrp="1"/>
          </p:cNvSpPr>
          <p:nvPr>
            <p:ph idx="1"/>
          </p:nvPr>
        </p:nvSpPr>
        <p:spPr>
          <a:xfrm>
            <a:off x="5325701" y="2222198"/>
            <a:ext cx="5199230" cy="2728198"/>
          </a:xfrm>
        </p:spPr>
        <p:txBody>
          <a:bodyPr anchor="t">
            <a:noAutofit/>
          </a:bodyPr>
          <a:lstStyle/>
          <a:p>
            <a:r>
              <a:rPr lang="en-CA" sz="2400" dirty="0"/>
              <a:t>You will notice the same font in English and French  </a:t>
            </a:r>
          </a:p>
          <a:p>
            <a:r>
              <a:rPr lang="en-CA" sz="2400" dirty="0"/>
              <a:t>Measures are in the metric system  </a:t>
            </a:r>
          </a:p>
          <a:p>
            <a:r>
              <a:rPr lang="en-CA" sz="2400" dirty="0"/>
              <a:t>It is important to have a Canadian company assist you in preparing the labels. It has happened many times that a company prepared a package thinking that it would be approved, only to find out that it was not   </a:t>
            </a:r>
          </a:p>
        </p:txBody>
      </p:sp>
      <p:sp>
        <p:nvSpPr>
          <p:cNvPr id="4" name="Slide Number Placeholder 3">
            <a:extLst>
              <a:ext uri="{FF2B5EF4-FFF2-40B4-BE49-F238E27FC236}">
                <a16:creationId xmlns:a16="http://schemas.microsoft.com/office/drawing/2014/main" id="{255B8CA9-6F75-468C-BAFF-C953AA9A3593}"/>
              </a:ext>
            </a:extLst>
          </p:cNvPr>
          <p:cNvSpPr>
            <a:spLocks noGrp="1"/>
          </p:cNvSpPr>
          <p:nvPr>
            <p:ph type="sldNum" sz="quarter" idx="12"/>
          </p:nvPr>
        </p:nvSpPr>
        <p:spPr>
          <a:xfrm>
            <a:off x="8627915" y="6471179"/>
            <a:ext cx="2743200" cy="365125"/>
          </a:xfrm>
        </p:spPr>
        <p:txBody>
          <a:bodyPr/>
          <a:lstStyle/>
          <a:p>
            <a:fld id="{15E5B236-9725-499B-864D-8BA4481FFFE5}" type="slidenum">
              <a:rPr lang="en-CA" smtClean="0"/>
              <a:t>7</a:t>
            </a:fld>
            <a:endParaRPr lang="en-CA" dirty="0"/>
          </a:p>
        </p:txBody>
      </p:sp>
    </p:spTree>
    <p:extLst>
      <p:ext uri="{BB962C8B-B14F-4D97-AF65-F5344CB8AC3E}">
        <p14:creationId xmlns:p14="http://schemas.microsoft.com/office/powerpoint/2010/main" val="287783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146BDC-C2CF-4F44-A95D-0E80303E69F0}"/>
              </a:ext>
            </a:extLst>
          </p:cNvPr>
          <p:cNvSpPr>
            <a:spLocks noGrp="1"/>
          </p:cNvSpPr>
          <p:nvPr>
            <p:ph type="title"/>
          </p:nvPr>
        </p:nvSpPr>
        <p:spPr>
          <a:xfrm>
            <a:off x="1285239" y="623275"/>
            <a:ext cx="8074815" cy="1618489"/>
          </a:xfrm>
        </p:spPr>
        <p:txBody>
          <a:bodyPr anchor="ctr">
            <a:normAutofit/>
          </a:bodyPr>
          <a:lstStyle/>
          <a:p>
            <a:r>
              <a:rPr lang="en-CA" sz="5000" dirty="0"/>
              <a:t>DISTRIBUTION</a:t>
            </a:r>
          </a:p>
        </p:txBody>
      </p:sp>
      <p:sp>
        <p:nvSpPr>
          <p:cNvPr id="3" name="Content Placeholder 2">
            <a:extLst>
              <a:ext uri="{FF2B5EF4-FFF2-40B4-BE49-F238E27FC236}">
                <a16:creationId xmlns:a16="http://schemas.microsoft.com/office/drawing/2014/main" id="{5A029928-C70C-4E37-82C8-E1DDC9D5FD48}"/>
              </a:ext>
            </a:extLst>
          </p:cNvPr>
          <p:cNvSpPr>
            <a:spLocks noGrp="1"/>
          </p:cNvSpPr>
          <p:nvPr>
            <p:ph idx="1"/>
          </p:nvPr>
        </p:nvSpPr>
        <p:spPr>
          <a:xfrm>
            <a:off x="1285239" y="2343986"/>
            <a:ext cx="8074815" cy="2800395"/>
          </a:xfrm>
        </p:spPr>
        <p:txBody>
          <a:bodyPr anchor="t">
            <a:normAutofit lnSpcReduction="10000"/>
          </a:bodyPr>
          <a:lstStyle/>
          <a:p>
            <a:r>
              <a:rPr lang="en-CA" dirty="0"/>
              <a:t>Retailers are relying more and more on distributors </a:t>
            </a:r>
          </a:p>
          <a:p>
            <a:r>
              <a:rPr lang="en-CA" dirty="0"/>
              <a:t>They are importing less directly, asking the Distributors to warehouse product for them so that they can draw product as needed. Most large retailers have stopped holding cases on their top shelf or in back rooms. They will simply order as needed</a:t>
            </a:r>
          </a:p>
          <a:p>
            <a:endParaRPr lang="en-CA" sz="2400" dirty="0"/>
          </a:p>
        </p:txBody>
      </p:sp>
      <p:sp>
        <p:nvSpPr>
          <p:cNvPr id="4" name="Slide Number Placeholder 3">
            <a:extLst>
              <a:ext uri="{FF2B5EF4-FFF2-40B4-BE49-F238E27FC236}">
                <a16:creationId xmlns:a16="http://schemas.microsoft.com/office/drawing/2014/main" id="{180F13F5-271F-4C6F-9754-BEC8C87DB75C}"/>
              </a:ext>
            </a:extLst>
          </p:cNvPr>
          <p:cNvSpPr>
            <a:spLocks noGrp="1"/>
          </p:cNvSpPr>
          <p:nvPr>
            <p:ph type="sldNum" sz="quarter" idx="12"/>
          </p:nvPr>
        </p:nvSpPr>
        <p:spPr>
          <a:xfrm>
            <a:off x="8576720" y="64759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5B236-9725-499B-864D-8BA4481FFFE5}"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98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46BDC-C2CF-4F44-A95D-0E80303E69F0}"/>
              </a:ext>
            </a:extLst>
          </p:cNvPr>
          <p:cNvSpPr>
            <a:spLocks noGrp="1"/>
          </p:cNvSpPr>
          <p:nvPr>
            <p:ph type="title"/>
          </p:nvPr>
        </p:nvSpPr>
        <p:spPr>
          <a:xfrm>
            <a:off x="1285239" y="623275"/>
            <a:ext cx="8074815" cy="1618489"/>
          </a:xfrm>
        </p:spPr>
        <p:txBody>
          <a:bodyPr anchor="ctr">
            <a:normAutofit/>
          </a:bodyPr>
          <a:lstStyle/>
          <a:p>
            <a:r>
              <a:rPr lang="en-CA" sz="5000" dirty="0"/>
              <a:t>DISTRIBUTION CONT’D</a:t>
            </a:r>
          </a:p>
        </p:txBody>
      </p:sp>
      <p:sp>
        <p:nvSpPr>
          <p:cNvPr id="3" name="Content Placeholder 2">
            <a:extLst>
              <a:ext uri="{FF2B5EF4-FFF2-40B4-BE49-F238E27FC236}">
                <a16:creationId xmlns:a16="http://schemas.microsoft.com/office/drawing/2014/main" id="{5A029928-C70C-4E37-82C8-E1DDC9D5FD48}"/>
              </a:ext>
            </a:extLst>
          </p:cNvPr>
          <p:cNvSpPr>
            <a:spLocks noGrp="1"/>
          </p:cNvSpPr>
          <p:nvPr>
            <p:ph idx="1"/>
          </p:nvPr>
        </p:nvSpPr>
        <p:spPr>
          <a:xfrm>
            <a:off x="1285239" y="2343986"/>
            <a:ext cx="8074815" cy="2800395"/>
          </a:xfrm>
        </p:spPr>
        <p:txBody>
          <a:bodyPr anchor="t">
            <a:normAutofit/>
          </a:bodyPr>
          <a:lstStyle/>
          <a:p>
            <a:r>
              <a:rPr lang="en-CA" dirty="0"/>
              <a:t>Most Importers / Distributors are asking the producer to initiate some sales before they take on a product. Years ago, they would take your brand and introducing it in the country, now they want to ensure that there is some initial interest in the product line before they take the risk of Importing it</a:t>
            </a:r>
          </a:p>
          <a:p>
            <a:endParaRPr lang="en-CA" sz="2400" dirty="0"/>
          </a:p>
        </p:txBody>
      </p:sp>
      <p:sp>
        <p:nvSpPr>
          <p:cNvPr id="4" name="Slide Number Placeholder 3">
            <a:extLst>
              <a:ext uri="{FF2B5EF4-FFF2-40B4-BE49-F238E27FC236}">
                <a16:creationId xmlns:a16="http://schemas.microsoft.com/office/drawing/2014/main" id="{180F13F5-271F-4C6F-9754-BEC8C87DB75C}"/>
              </a:ext>
            </a:extLst>
          </p:cNvPr>
          <p:cNvSpPr>
            <a:spLocks noGrp="1"/>
          </p:cNvSpPr>
          <p:nvPr>
            <p:ph type="sldNum" sz="quarter" idx="12"/>
          </p:nvPr>
        </p:nvSpPr>
        <p:spPr>
          <a:xfrm>
            <a:off x="8576720" y="6475914"/>
            <a:ext cx="2743200" cy="365125"/>
          </a:xfrm>
        </p:spPr>
        <p:txBody>
          <a:bodyPr/>
          <a:lstStyle/>
          <a:p>
            <a:fld id="{15E5B236-9725-499B-864D-8BA4481FFFE5}" type="slidenum">
              <a:rPr lang="en-CA" smtClean="0"/>
              <a:t>9</a:t>
            </a:fld>
            <a:endParaRPr lang="en-CA"/>
          </a:p>
        </p:txBody>
      </p:sp>
    </p:spTree>
    <p:extLst>
      <p:ext uri="{BB962C8B-B14F-4D97-AF65-F5344CB8AC3E}">
        <p14:creationId xmlns:p14="http://schemas.microsoft.com/office/powerpoint/2010/main" val="412336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933</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EXPORTING TO CANADA</vt:lpstr>
      <vt:lpstr>WHAT YOU NEED TO KNOW</vt:lpstr>
      <vt:lpstr>POPULATION BY PROVINCE</vt:lpstr>
      <vt:lpstr>Canadian Grocery stores</vt:lpstr>
      <vt:lpstr>RETAILERS MARKET SHARE</vt:lpstr>
      <vt:lpstr>REGULATIONS FOR EXPORTS TO CANADA</vt:lpstr>
      <vt:lpstr>LABELLING</vt:lpstr>
      <vt:lpstr>DISTRIBUTION</vt:lpstr>
      <vt:lpstr>DISTRIBUTION CONT’D</vt:lpstr>
      <vt:lpstr>OTHER SECTORS</vt:lpstr>
      <vt:lpstr>Q &amp; A</vt:lpstr>
      <vt:lpstr>Q &amp; A CONT’D</vt:lpstr>
      <vt:lpstr>Q &amp; A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EXPORTING TO CANADA</dc:title>
  <dc:creator>Michael Ricciardi</dc:creator>
  <cp:lastModifiedBy>Michael Ricciardi</cp:lastModifiedBy>
  <cp:revision>47</cp:revision>
  <dcterms:created xsi:type="dcterms:W3CDTF">2021-05-04T20:00:29Z</dcterms:created>
  <dcterms:modified xsi:type="dcterms:W3CDTF">2021-05-05T00:02:25Z</dcterms:modified>
</cp:coreProperties>
</file>