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omments/modernComment_2D5_14B329E7.xml" ContentType="application/vnd.ms-powerpoint.comment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1.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handoutMasterIdLst>
    <p:handoutMasterId r:id="rId14"/>
  </p:handoutMasterIdLst>
  <p:sldIdLst>
    <p:sldId id="545" r:id="rId3"/>
    <p:sldId id="734" r:id="rId4"/>
    <p:sldId id="731" r:id="rId5"/>
    <p:sldId id="725" r:id="rId6"/>
    <p:sldId id="726" r:id="rId7"/>
    <p:sldId id="727" r:id="rId8"/>
    <p:sldId id="728" r:id="rId9"/>
    <p:sldId id="628" r:id="rId10"/>
    <p:sldId id="717" r:id="rId11"/>
    <p:sldId id="735" r:id="rId12"/>
  </p:sldIdLst>
  <p:sldSz cx="12192000" cy="6858000"/>
  <p:notesSz cx="6797675" cy="9926638"/>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BF270C7-35F0-C2C1-B752-B5F62E529D50}" name="Kęstutis Navickas" initials="KN" userId="S::Kestutis.Navickas@zum.lt::bf893f26-af58-451a-9055-1de38b189cb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78A26"/>
    <a:srgbClr val="E8ECE8"/>
    <a:srgbClr val="C3E1C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F947D3-9830-4D75-AFCB-DB1F6B9F3ECE}" v="1" dt="2021-12-30T06:32:20.256"/>
  </p1510:revLst>
</p1510:revInfo>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Vidutinis stilius 2 – paryškinima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4C1A8A3-306A-4EB7-A6B1-4F7E0EB9C5D6}" styleName="Vidutinis stilius 3 – paryškinimas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Vidutinis stilius 3 – paryškinimas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Vidutinis stilius 3 – paryškinimas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9CF1AB2-1976-4502-BF36-3FF5EA218861}" styleName="Vidutinis stilius 4 – paryškinima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Vidutinis stilius 4 – paryškinimas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C4B1156A-380E-4F78-BDF5-A606A8083BF9}" styleName="Vidutinis stilius 4 – paryškinima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37CE84F3-28C3-443E-9E96-99CF82512B78}" styleName="Tamsus stilius1 – paryškinimas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Tamsus stilius1 – paryškinimas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Tamsus stilius1 – paryškinimas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Tamsus stilius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Tamsus stilius 2 – paryškinimas 1/paryškinimas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02" autoAdjust="0"/>
    <p:restoredTop sz="93792" autoAdjust="0"/>
  </p:normalViewPr>
  <p:slideViewPr>
    <p:cSldViewPr snapToGrid="0">
      <p:cViewPr varScale="1">
        <p:scale>
          <a:sx n="67" d="100"/>
          <a:sy n="67" d="100"/>
        </p:scale>
        <p:origin x="680"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rtiom.volkov\Desktop\DP\&#8222;2019%20TI%20i&#353;m.%20siuntimui1&#8220;%20kopija.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artiom.volkov\Desktop\DP\&#8222;2019%20TI%20i&#353;m.%20siuntimui1&#8220;%20kopija.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xlsx"/></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1" Type="http://schemas.openxmlformats.org/officeDocument/2006/relationships/oleObject" Target="../embeddings/oleObject1.bin"/></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lt-LT" sz="1800" b="1" dirty="0">
                <a:solidFill>
                  <a:schemeClr val="tx1"/>
                </a:solidFill>
              </a:rPr>
              <a:t>Ūkių</a:t>
            </a:r>
            <a:r>
              <a:rPr lang="lt-LT" sz="1800" b="1" baseline="0" dirty="0">
                <a:solidFill>
                  <a:schemeClr val="tx1"/>
                </a:solidFill>
              </a:rPr>
              <a:t> valdoma žemė pagal plotą (ha)</a:t>
            </a:r>
            <a:endParaRPr lang="lt-LT" sz="1800" b="1" dirty="0">
              <a:solidFill>
                <a:schemeClr val="tx1"/>
              </a:solidFill>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lt-LT"/>
        </a:p>
      </c:txPr>
    </c:title>
    <c:autoTitleDeleted val="0"/>
    <c:plotArea>
      <c:layout>
        <c:manualLayout>
          <c:layoutTarget val="inner"/>
          <c:xMode val="edge"/>
          <c:yMode val="edge"/>
          <c:x val="0.16752044552018933"/>
          <c:y val="0.22789899054523577"/>
          <c:w val="0.7591470526762899"/>
          <c:h val="0.63191211620711696"/>
        </c:manualLayout>
      </c:layout>
      <c:pieChart>
        <c:varyColors val="1"/>
        <c:ser>
          <c:idx val="0"/>
          <c:order val="0"/>
          <c:dPt>
            <c:idx val="0"/>
            <c:bubble3D val="0"/>
            <c:spPr>
              <a:solidFill>
                <a:srgbClr val="678A26"/>
              </a:solidFill>
              <a:ln w="19050">
                <a:solidFill>
                  <a:schemeClr val="lt1"/>
                </a:solidFill>
              </a:ln>
              <a:effectLst/>
            </c:spPr>
            <c:extLst>
              <c:ext xmlns:c16="http://schemas.microsoft.com/office/drawing/2014/chart" uri="{C3380CC4-5D6E-409C-BE32-E72D297353CC}">
                <c16:uniqueId val="{00000001-747B-442A-94E2-326AAB9FB806}"/>
              </c:ext>
            </c:extLst>
          </c:dPt>
          <c:dPt>
            <c:idx val="1"/>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3-747B-442A-94E2-326AAB9FB806}"/>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47B-442A-94E2-326AAB9FB806}"/>
              </c:ext>
            </c:extLst>
          </c:dPt>
          <c:dPt>
            <c:idx val="3"/>
            <c:bubble3D val="0"/>
            <c:spPr>
              <a:solidFill>
                <a:srgbClr val="C00000"/>
              </a:solidFill>
              <a:ln w="19050">
                <a:solidFill>
                  <a:schemeClr val="lt1"/>
                </a:solidFill>
              </a:ln>
              <a:effectLst/>
            </c:spPr>
            <c:extLst>
              <c:ext xmlns:c16="http://schemas.microsoft.com/office/drawing/2014/chart" uri="{C3380CC4-5D6E-409C-BE32-E72D297353CC}">
                <c16:uniqueId val="{00000007-747B-442A-94E2-326AAB9FB806}"/>
              </c:ext>
            </c:extLst>
          </c:dPt>
          <c:cat>
            <c:strRef>
              <c:f>'2019'!$L$123750:$L$123753</c:f>
              <c:strCache>
                <c:ptCount val="4"/>
                <c:pt idx="0">
                  <c:v>iki 50</c:v>
                </c:pt>
                <c:pt idx="1">
                  <c:v>50-100</c:v>
                </c:pt>
                <c:pt idx="2">
                  <c:v>100-500</c:v>
                </c:pt>
                <c:pt idx="3">
                  <c:v>virš 500</c:v>
                </c:pt>
              </c:strCache>
            </c:strRef>
          </c:cat>
          <c:val>
            <c:numRef>
              <c:f>'2019'!$O$123750:$O$123753</c:f>
              <c:numCache>
                <c:formatCode>0.0%</c:formatCode>
                <c:ptCount val="4"/>
                <c:pt idx="0">
                  <c:v>0.32211406215794902</c:v>
                </c:pt>
                <c:pt idx="1">
                  <c:v>0.13480505705637633</c:v>
                </c:pt>
                <c:pt idx="2">
                  <c:v>0.35532192208473318</c:v>
                </c:pt>
                <c:pt idx="3">
                  <c:v>0.187758958700949</c:v>
                </c:pt>
              </c:numCache>
            </c:numRef>
          </c:val>
          <c:extLst>
            <c:ext xmlns:c16="http://schemas.microsoft.com/office/drawing/2014/chart" uri="{C3380CC4-5D6E-409C-BE32-E72D297353CC}">
              <c16:uniqueId val="{00000008-747B-442A-94E2-326AAB9FB806}"/>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
          <c:y val="0.89626061102359877"/>
          <c:w val="1"/>
          <c:h val="8.0254365610035808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solidFill>
                <a:latin typeface="+mn-lt"/>
                <a:ea typeface="+mn-ea"/>
                <a:cs typeface="+mn-cs"/>
              </a:defRPr>
            </a:pPr>
            <a:r>
              <a:rPr lang="lt-LT" sz="1800" b="1" dirty="0">
                <a:solidFill>
                  <a:schemeClr val="tx1"/>
                </a:solidFill>
              </a:rPr>
              <a:t>Ūkių</a:t>
            </a:r>
            <a:r>
              <a:rPr lang="lt-LT" sz="1800" b="1" baseline="0" dirty="0">
                <a:solidFill>
                  <a:schemeClr val="tx1"/>
                </a:solidFill>
              </a:rPr>
              <a:t> dalis pagal  plotą (ha)</a:t>
            </a:r>
            <a:endParaRPr lang="lt-LT" sz="1800" b="1" dirty="0">
              <a:solidFill>
                <a:schemeClr val="tx1"/>
              </a:solidFill>
            </a:endParaRPr>
          </a:p>
        </c:rich>
      </c:tx>
      <c:overlay val="0"/>
      <c:spPr>
        <a:noFill/>
        <a:ln>
          <a:noFill/>
        </a:ln>
        <a:effectLst/>
      </c:spPr>
      <c:txPr>
        <a:bodyPr rot="0" spcFirstLastPara="1" vertOverflow="ellipsis" vert="horz" wrap="square" anchor="ctr" anchorCtr="1"/>
        <a:lstStyle/>
        <a:p>
          <a:pPr>
            <a:defRPr sz="1800" b="1" i="0" u="none" strike="noStrike" kern="1200" spc="0" baseline="0">
              <a:solidFill>
                <a:schemeClr val="tx1"/>
              </a:solidFill>
              <a:latin typeface="+mn-lt"/>
              <a:ea typeface="+mn-ea"/>
              <a:cs typeface="+mn-cs"/>
            </a:defRPr>
          </a:pPr>
          <a:endParaRPr lang="lt-LT"/>
        </a:p>
      </c:txPr>
    </c:title>
    <c:autoTitleDeleted val="0"/>
    <c:plotArea>
      <c:layout>
        <c:manualLayout>
          <c:layoutTarget val="inner"/>
          <c:xMode val="edge"/>
          <c:yMode val="edge"/>
          <c:x val="0.11869103862017248"/>
          <c:y val="0.22789892659525601"/>
          <c:w val="0.84357030371203579"/>
          <c:h val="0.63130947634022649"/>
        </c:manualLayout>
      </c:layout>
      <c:pieChart>
        <c:varyColors val="1"/>
        <c:ser>
          <c:idx val="0"/>
          <c:order val="0"/>
          <c:dPt>
            <c:idx val="0"/>
            <c:bubble3D val="0"/>
            <c:spPr>
              <a:solidFill>
                <a:srgbClr val="678A26"/>
              </a:solidFill>
              <a:ln w="19050">
                <a:solidFill>
                  <a:schemeClr val="lt1"/>
                </a:solidFill>
              </a:ln>
              <a:effectLst/>
            </c:spPr>
            <c:extLst>
              <c:ext xmlns:c16="http://schemas.microsoft.com/office/drawing/2014/chart" uri="{C3380CC4-5D6E-409C-BE32-E72D297353CC}">
                <c16:uniqueId val="{00000001-94B9-4786-BA20-989FA220E37B}"/>
              </c:ext>
            </c:extLst>
          </c:dPt>
          <c:dPt>
            <c:idx val="1"/>
            <c:bubble3D val="0"/>
            <c:spPr>
              <a:solidFill>
                <a:schemeClr val="accent6">
                  <a:lumMod val="60000"/>
                  <a:lumOff val="40000"/>
                </a:schemeClr>
              </a:solidFill>
              <a:ln w="19050">
                <a:solidFill>
                  <a:schemeClr val="lt1"/>
                </a:solidFill>
              </a:ln>
              <a:effectLst/>
            </c:spPr>
            <c:extLst>
              <c:ext xmlns:c16="http://schemas.microsoft.com/office/drawing/2014/chart" uri="{C3380CC4-5D6E-409C-BE32-E72D297353CC}">
                <c16:uniqueId val="{00000003-94B9-4786-BA20-989FA220E37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4B9-4786-BA20-989FA220E37B}"/>
              </c:ext>
            </c:extLst>
          </c:dPt>
          <c:dPt>
            <c:idx val="3"/>
            <c:bubble3D val="0"/>
            <c:spPr>
              <a:solidFill>
                <a:srgbClr val="C00000"/>
              </a:solidFill>
              <a:ln w="19050">
                <a:solidFill>
                  <a:schemeClr val="lt1"/>
                </a:solidFill>
              </a:ln>
              <a:effectLst/>
            </c:spPr>
            <c:extLst>
              <c:ext xmlns:c16="http://schemas.microsoft.com/office/drawing/2014/chart" uri="{C3380CC4-5D6E-409C-BE32-E72D297353CC}">
                <c16:uniqueId val="{00000007-94B9-4786-BA20-989FA220E37B}"/>
              </c:ext>
            </c:extLst>
          </c:dPt>
          <c:cat>
            <c:strRef>
              <c:f>'2019'!$L$123750:$L$123753</c:f>
              <c:strCache>
                <c:ptCount val="4"/>
                <c:pt idx="0">
                  <c:v>iki 50</c:v>
                </c:pt>
                <c:pt idx="1">
                  <c:v>50-100</c:v>
                </c:pt>
                <c:pt idx="2">
                  <c:v>100-500</c:v>
                </c:pt>
                <c:pt idx="3">
                  <c:v>virš 500</c:v>
                </c:pt>
              </c:strCache>
            </c:strRef>
          </c:cat>
          <c:val>
            <c:numRef>
              <c:f>'2019'!$P$123750:$P$123753</c:f>
              <c:numCache>
                <c:formatCode>0.0%</c:formatCode>
                <c:ptCount val="4"/>
                <c:pt idx="0">
                  <c:v>0.90919235372125373</c:v>
                </c:pt>
                <c:pt idx="1">
                  <c:v>4.4352621535077789E-2</c:v>
                </c:pt>
                <c:pt idx="2">
                  <c:v>4.2056150338001745E-2</c:v>
                </c:pt>
                <c:pt idx="3">
                  <c:v>4.1239447553126111E-3</c:v>
                </c:pt>
              </c:numCache>
            </c:numRef>
          </c:val>
          <c:extLst>
            <c:ext xmlns:c16="http://schemas.microsoft.com/office/drawing/2014/chart" uri="{C3380CC4-5D6E-409C-BE32-E72D297353CC}">
              <c16:uniqueId val="{00000008-94B9-4786-BA20-989FA220E37B}"/>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sz="2000" b="1" dirty="0">
                <a:solidFill>
                  <a:schemeClr val="tx1"/>
                </a:solidFill>
              </a:rPr>
              <a:t>Susietųjų</a:t>
            </a:r>
            <a:r>
              <a:rPr lang="lt-LT" sz="2000" b="1" baseline="0" dirty="0">
                <a:solidFill>
                  <a:schemeClr val="tx1"/>
                </a:solidFill>
              </a:rPr>
              <a:t> išmokų dalis</a:t>
            </a:r>
            <a:endParaRPr lang="lt-LT" sz="2000" b="1" dirty="0">
              <a:solidFill>
                <a:schemeClr val="tx1"/>
              </a:solidFill>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manualLayout>
          <c:layoutTarget val="inner"/>
          <c:xMode val="edge"/>
          <c:yMode val="edge"/>
          <c:x val="0.25855518443043013"/>
          <c:y val="0.12349650977890775"/>
          <c:w val="0.67406349857110126"/>
          <c:h val="0.68425438635894031"/>
        </c:manualLayout>
      </c:layout>
      <c:barChart>
        <c:barDir val="col"/>
        <c:grouping val="stacked"/>
        <c:varyColors val="0"/>
        <c:ser>
          <c:idx val="0"/>
          <c:order val="0"/>
          <c:tx>
            <c:strRef>
              <c:f>Lapas1!$M$3</c:f>
              <c:strCache>
                <c:ptCount val="1"/>
                <c:pt idx="0">
                  <c:v>Vidutinės TI ūkiui pagal ūkio dydį</c:v>
                </c:pt>
              </c:strCache>
            </c:strRef>
          </c:tx>
          <c:spPr>
            <a:solidFill>
              <a:srgbClr val="70AD47">
                <a:lumMod val="40000"/>
                <a:lumOff val="60000"/>
              </a:srgbClr>
            </a:solidFill>
            <a:ln>
              <a:noFill/>
            </a:ln>
            <a:effectLst/>
          </c:spPr>
          <c:invertIfNegative val="0"/>
          <c:cat>
            <c:numRef>
              <c:f>Lapas1!$N$2:$S$2</c:f>
              <c:numCache>
                <c:formatCode>General</c:formatCode>
                <c:ptCount val="6"/>
                <c:pt idx="0">
                  <c:v>30</c:v>
                </c:pt>
                <c:pt idx="1">
                  <c:v>50</c:v>
                </c:pt>
                <c:pt idx="2">
                  <c:v>100</c:v>
                </c:pt>
                <c:pt idx="3">
                  <c:v>300</c:v>
                </c:pt>
                <c:pt idx="4">
                  <c:v>500</c:v>
                </c:pt>
                <c:pt idx="5">
                  <c:v>1000</c:v>
                </c:pt>
              </c:numCache>
            </c:numRef>
          </c:cat>
          <c:val>
            <c:numRef>
              <c:f>Lapas1!$N$3:$S$3</c:f>
              <c:numCache>
                <c:formatCode>0</c:formatCode>
                <c:ptCount val="6"/>
                <c:pt idx="0">
                  <c:v>8955.6261976838232</c:v>
                </c:pt>
                <c:pt idx="1">
                  <c:v>14926.043662806374</c:v>
                </c:pt>
                <c:pt idx="2">
                  <c:v>25694.087325612749</c:v>
                </c:pt>
                <c:pt idx="3">
                  <c:v>57678.261976838236</c:v>
                </c:pt>
                <c:pt idx="4">
                  <c:v>89662.436628063733</c:v>
                </c:pt>
                <c:pt idx="5">
                  <c:v>169622.87325612747</c:v>
                </c:pt>
              </c:numCache>
            </c:numRef>
          </c:val>
          <c:extLst>
            <c:ext xmlns:c16="http://schemas.microsoft.com/office/drawing/2014/chart" uri="{C3380CC4-5D6E-409C-BE32-E72D297353CC}">
              <c16:uniqueId val="{00000000-5EC3-4C82-91DE-39F51315E59E}"/>
            </c:ext>
          </c:extLst>
        </c:ser>
        <c:ser>
          <c:idx val="1"/>
          <c:order val="1"/>
          <c:tx>
            <c:strRef>
              <c:f>Lapas1!$M$4</c:f>
              <c:strCache>
                <c:ptCount val="1"/>
                <c:pt idx="0">
                  <c:v>Perskirstymo TI ūkiui pagal ūkio dydį</c:v>
                </c:pt>
              </c:strCache>
            </c:strRef>
          </c:tx>
          <c:spPr>
            <a:solidFill>
              <a:schemeClr val="accent2"/>
            </a:solidFill>
            <a:ln>
              <a:noFill/>
            </a:ln>
            <a:effectLst/>
          </c:spPr>
          <c:invertIfNegative val="0"/>
          <c:dPt>
            <c:idx val="5"/>
            <c:invertIfNegative val="0"/>
            <c:bubble3D val="0"/>
            <c:spPr>
              <a:solidFill>
                <a:srgbClr val="FFC000">
                  <a:lumMod val="20000"/>
                  <a:lumOff val="80000"/>
                </a:srgbClr>
              </a:solidFill>
              <a:ln>
                <a:noFill/>
              </a:ln>
              <a:effectLst/>
            </c:spPr>
            <c:extLst>
              <c:ext xmlns:c16="http://schemas.microsoft.com/office/drawing/2014/chart" uri="{C3380CC4-5D6E-409C-BE32-E72D297353CC}">
                <c16:uniqueId val="{00000003-5EC3-4C82-91DE-39F51315E59E}"/>
              </c:ext>
            </c:extLst>
          </c:dPt>
          <c:cat>
            <c:numRef>
              <c:f>Lapas1!$N$2:$S$2</c:f>
              <c:numCache>
                <c:formatCode>General</c:formatCode>
                <c:ptCount val="6"/>
                <c:pt idx="0">
                  <c:v>30</c:v>
                </c:pt>
                <c:pt idx="1">
                  <c:v>50</c:v>
                </c:pt>
                <c:pt idx="2">
                  <c:v>100</c:v>
                </c:pt>
                <c:pt idx="3">
                  <c:v>300</c:v>
                </c:pt>
                <c:pt idx="4">
                  <c:v>500</c:v>
                </c:pt>
                <c:pt idx="5">
                  <c:v>1000</c:v>
                </c:pt>
              </c:numCache>
            </c:numRef>
          </c:cat>
          <c:val>
            <c:numRef>
              <c:f>Lapas1!$N$4:$S$4</c:f>
              <c:numCache>
                <c:formatCode>0</c:formatCode>
                <c:ptCount val="6"/>
                <c:pt idx="0">
                  <c:v>2420</c:v>
                </c:pt>
                <c:pt idx="1">
                  <c:v>4500</c:v>
                </c:pt>
                <c:pt idx="2">
                  <c:v>4500</c:v>
                </c:pt>
                <c:pt idx="3">
                  <c:v>4500</c:v>
                </c:pt>
                <c:pt idx="4">
                  <c:v>4500</c:v>
                </c:pt>
                <c:pt idx="5">
                  <c:v>4500</c:v>
                </c:pt>
              </c:numCache>
            </c:numRef>
          </c:val>
          <c:extLst>
            <c:ext xmlns:c16="http://schemas.microsoft.com/office/drawing/2014/chart" uri="{C3380CC4-5D6E-409C-BE32-E72D297353CC}">
              <c16:uniqueId val="{00000001-5EC3-4C82-91DE-39F51315E59E}"/>
            </c:ext>
          </c:extLst>
        </c:ser>
        <c:dLbls>
          <c:showLegendKey val="0"/>
          <c:showVal val="0"/>
          <c:showCatName val="0"/>
          <c:showSerName val="0"/>
          <c:showPercent val="0"/>
          <c:showBubbleSize val="0"/>
        </c:dLbls>
        <c:gapWidth val="150"/>
        <c:overlap val="100"/>
        <c:axId val="811290656"/>
        <c:axId val="811291968"/>
      </c:barChart>
      <c:catAx>
        <c:axId val="8112906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lt-LT"/>
          </a:p>
        </c:txPr>
        <c:crossAx val="811291968"/>
        <c:crosses val="autoZero"/>
        <c:auto val="1"/>
        <c:lblAlgn val="ctr"/>
        <c:lblOffset val="100"/>
        <c:noMultiLvlLbl val="0"/>
      </c:catAx>
      <c:valAx>
        <c:axId val="811291968"/>
        <c:scaling>
          <c:orientation val="minMax"/>
          <c:max val="18000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t-LT"/>
          </a:p>
        </c:txPr>
        <c:crossAx val="811290656"/>
        <c:crosses val="autoZero"/>
        <c:crossBetween val="between"/>
      </c:valAx>
      <c:spPr>
        <a:noFill/>
        <a:ln>
          <a:noFill/>
        </a:ln>
        <a:effectLst/>
      </c:spPr>
    </c:plotArea>
    <c:legend>
      <c:legendPos val="b"/>
      <c:layout>
        <c:manualLayout>
          <c:xMode val="edge"/>
          <c:yMode val="edge"/>
          <c:x val="0"/>
          <c:y val="0.87144271455651279"/>
          <c:w val="1"/>
          <c:h val="6.4664229051935571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lt-LT" sz="1800" b="1" i="0" u="none" strike="noStrike" baseline="0" dirty="0">
                <a:solidFill>
                  <a:schemeClr val="tx1"/>
                </a:solidFill>
              </a:rPr>
              <a:t>Jaunųjų ūkininkų veikla, pasibaigus 2007-2016</a:t>
            </a:r>
          </a:p>
          <a:p>
            <a:pPr>
              <a:defRPr/>
            </a:pPr>
            <a:r>
              <a:rPr lang="lt-LT" sz="1800" b="1" i="0" u="none" strike="noStrike" baseline="0" dirty="0">
                <a:solidFill>
                  <a:schemeClr val="tx1"/>
                </a:solidFill>
              </a:rPr>
              <a:t>m. įsipareigojimams</a:t>
            </a:r>
            <a:endParaRPr lang="lt-LT" dirty="0">
              <a:solidFill>
                <a:schemeClr val="tx1"/>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pieChart>
        <c:varyColors val="1"/>
        <c:ser>
          <c:idx val="0"/>
          <c:order val="0"/>
          <c:tx>
            <c:strRef>
              <c:f>Lapas1!$B$1</c:f>
              <c:strCache>
                <c:ptCount val="1"/>
                <c:pt idx="0">
                  <c:v>proc.</c:v>
                </c:pt>
              </c:strCache>
            </c:strRef>
          </c:tx>
          <c:dPt>
            <c:idx val="0"/>
            <c:bubble3D val="0"/>
            <c:spPr>
              <a:solidFill>
                <a:schemeClr val="bg2"/>
              </a:solidFill>
              <a:ln w="19050">
                <a:solidFill>
                  <a:schemeClr val="lt1"/>
                </a:solidFill>
              </a:ln>
              <a:effectLst/>
            </c:spPr>
            <c:extLst>
              <c:ext xmlns:c16="http://schemas.microsoft.com/office/drawing/2014/chart" uri="{C3380CC4-5D6E-409C-BE32-E72D297353CC}">
                <c16:uniqueId val="{00000002-DFFE-438D-9B7D-5636B513DFF4}"/>
              </c:ext>
            </c:extLst>
          </c:dPt>
          <c:dPt>
            <c:idx val="1"/>
            <c:bubble3D val="0"/>
            <c:spPr>
              <a:solidFill>
                <a:schemeClr val="accent6">
                  <a:lumMod val="75000"/>
                </a:schemeClr>
              </a:solidFill>
              <a:ln w="19050">
                <a:solidFill>
                  <a:schemeClr val="lt1"/>
                </a:solidFill>
              </a:ln>
              <a:effectLst/>
            </c:spPr>
            <c:extLst>
              <c:ext xmlns:c16="http://schemas.microsoft.com/office/drawing/2014/chart" uri="{C3380CC4-5D6E-409C-BE32-E72D297353CC}">
                <c16:uniqueId val="{00000003-DFFE-438D-9B7D-5636B513DFF4}"/>
              </c:ext>
            </c:extLst>
          </c:dPt>
          <c:dLbls>
            <c:dLbl>
              <c:idx val="0"/>
              <c:delete val="1"/>
              <c:extLst>
                <c:ext xmlns:c15="http://schemas.microsoft.com/office/drawing/2012/chart" uri="{CE6537A1-D6FC-4f65-9D91-7224C49458BB}"/>
                <c:ext xmlns:c16="http://schemas.microsoft.com/office/drawing/2014/chart" uri="{C3380CC4-5D6E-409C-BE32-E72D297353CC}">
                  <c16:uniqueId val="{00000002-DFFE-438D-9B7D-5636B513DFF4}"/>
                </c:ext>
              </c:extLst>
            </c:dLbl>
            <c:dLbl>
              <c:idx val="1"/>
              <c:layout>
                <c:manualLayout>
                  <c:x val="0.25953015966592502"/>
                  <c:y val="-0.12990196917526384"/>
                </c:manualLayout>
              </c:layout>
              <c:tx>
                <c:rich>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fld id="{F75E3EF7-A8AD-44AD-A1EA-6D919B6F5A56}" type="CATEGORYNAME">
                      <a:rPr lang="lt-LT" sz="1800" dirty="0">
                        <a:solidFill>
                          <a:schemeClr val="bg1"/>
                        </a:solidFill>
                      </a:rPr>
                      <a:pPr>
                        <a:defRPr/>
                      </a:pPr>
                      <a:t>[KATEGORIJOS PAVADINIMAS]</a:t>
                    </a:fld>
                    <a:r>
                      <a:rPr lang="lt-LT" sz="1800" baseline="0" dirty="0">
                        <a:solidFill>
                          <a:schemeClr val="bg1"/>
                        </a:solidFill>
                      </a:rPr>
                      <a:t>
</a:t>
                    </a:r>
                    <a:fld id="{0CC1F009-0414-4914-AEDB-2F4897179859}" type="PERCENTAGE">
                      <a:rPr lang="lt-LT" sz="1800" baseline="0" dirty="0">
                        <a:solidFill>
                          <a:schemeClr val="bg1"/>
                        </a:solidFill>
                      </a:rPr>
                      <a:pPr>
                        <a:defRPr/>
                      </a:pPr>
                      <a:t>[PROCENTAI]</a:t>
                    </a:fld>
                    <a:endParaRPr lang="lt-LT" sz="1800" baseline="0" dirty="0">
                      <a:solidFill>
                        <a:schemeClr val="bg1"/>
                      </a:solidFill>
                    </a:endParaRPr>
                  </a:p>
                </c:rich>
              </c:tx>
              <c:spPr>
                <a:noFill/>
                <a:ln>
                  <a:no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lt-LT"/>
                </a:p>
              </c:txPr>
              <c:dLblPos val="bestFit"/>
              <c:showLegendKey val="0"/>
              <c:showVal val="0"/>
              <c:showCatName val="1"/>
              <c:showSerName val="0"/>
              <c:showPercent val="1"/>
              <c:showBubbleSize val="0"/>
              <c:extLst>
                <c:ext xmlns:c15="http://schemas.microsoft.com/office/drawing/2012/chart" uri="{CE6537A1-D6FC-4f65-9D91-7224C49458BB}">
                  <c15:spPr xmlns:c15="http://schemas.microsoft.com/office/drawing/2012/chart">
                    <a:prstGeom prst="wedgeRectCallout">
                      <a:avLst/>
                    </a:prstGeom>
                    <a:noFill/>
                    <a:ln>
                      <a:noFill/>
                    </a:ln>
                  </c15:spPr>
                  <c15:layout>
                    <c:manualLayout>
                      <c:w val="0.32214960629921258"/>
                      <c:h val="0.26713433396073238"/>
                    </c:manualLayout>
                  </c15:layout>
                  <c15:dlblFieldTable/>
                  <c15:showDataLabelsRange val="0"/>
                </c:ext>
                <c:ext xmlns:c16="http://schemas.microsoft.com/office/drawing/2014/chart" uri="{C3380CC4-5D6E-409C-BE32-E72D297353CC}">
                  <c16:uniqueId val="{00000003-DFFE-438D-9B7D-5636B513DFF4}"/>
                </c:ext>
              </c:extLst>
            </c:dLbl>
            <c:spPr>
              <a:solidFill>
                <a:prstClr val="white"/>
              </a:solidFill>
              <a:ln>
                <a:solidFill>
                  <a:prstClr val="black">
                    <a:lumMod val="25000"/>
                    <a:lumOff val="75000"/>
                  </a:prstClr>
                </a:solid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lt-LT"/>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Lapas1!$A$2:$A$3</c:f>
              <c:strCache>
                <c:ptCount val="2"/>
                <c:pt idx="0">
                  <c:v>1-asis ketvirtis</c:v>
                </c:pt>
                <c:pt idx="1">
                  <c:v>Pareiškėjai, kurie turėjo veikiantį ūkį 2020 m.</c:v>
                </c:pt>
              </c:strCache>
            </c:strRef>
          </c:cat>
          <c:val>
            <c:numRef>
              <c:f>Lapas1!$B$2:$B$3</c:f>
              <c:numCache>
                <c:formatCode>General</c:formatCode>
                <c:ptCount val="2"/>
                <c:pt idx="0">
                  <c:v>10</c:v>
                </c:pt>
                <c:pt idx="1">
                  <c:v>90</c:v>
                </c:pt>
              </c:numCache>
            </c:numRef>
          </c:val>
          <c:extLst>
            <c:ext xmlns:c16="http://schemas.microsoft.com/office/drawing/2014/chart" uri="{C3380CC4-5D6E-409C-BE32-E72D297353CC}">
              <c16:uniqueId val="{00000000-DFFE-438D-9B7D-5636B513DFF4}"/>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lt-LT" sz="1800" b="1" i="0" u="none" strike="noStrike" baseline="0" dirty="0">
                <a:effectLst/>
              </a:rPr>
              <a:t>Jaunųjų valdų valdytojų (iki 40 m.) skaičius bei jų dalis </a:t>
            </a:r>
            <a:endParaRPr lang="lt-LT" dirty="0"/>
          </a:p>
        </c:rich>
      </c:tx>
      <c:overlay val="0"/>
    </c:title>
    <c:autoTitleDeleted val="0"/>
    <c:plotArea>
      <c:layout/>
      <c:lineChart>
        <c:grouping val="standard"/>
        <c:varyColors val="0"/>
        <c:ser>
          <c:idx val="0"/>
          <c:order val="0"/>
          <c:tx>
            <c:strRef>
              <c:f>VIC!$B$3</c:f>
              <c:strCache>
                <c:ptCount val="1"/>
                <c:pt idx="0">
                  <c:v>Skaičius</c:v>
                </c:pt>
              </c:strCache>
            </c:strRef>
          </c:tx>
          <c:spPr>
            <a:ln w="57150">
              <a:solidFill>
                <a:schemeClr val="accent2">
                  <a:lumMod val="50000"/>
                </a:schemeClr>
              </a:solidFill>
            </a:ln>
          </c:spPr>
          <c:marker>
            <c:symbol val="none"/>
          </c:marker>
          <c:cat>
            <c:numRef>
              <c:f>VIC!$A$5:$A$14</c:f>
              <c:numCache>
                <c:formatCode>General</c:formatCode>
                <c:ptCount val="10"/>
                <c:pt idx="0">
                  <c:v>2010</c:v>
                </c:pt>
                <c:pt idx="1">
                  <c:v>2011</c:v>
                </c:pt>
                <c:pt idx="2">
                  <c:v>2012</c:v>
                </c:pt>
                <c:pt idx="3">
                  <c:v>2013</c:v>
                </c:pt>
                <c:pt idx="4">
                  <c:v>2014</c:v>
                </c:pt>
                <c:pt idx="5">
                  <c:v>2015</c:v>
                </c:pt>
                <c:pt idx="6">
                  <c:v>2016</c:v>
                </c:pt>
                <c:pt idx="7">
                  <c:v>2017</c:v>
                </c:pt>
                <c:pt idx="8">
                  <c:v>2018</c:v>
                </c:pt>
                <c:pt idx="9">
                  <c:v>2019</c:v>
                </c:pt>
              </c:numCache>
            </c:numRef>
          </c:cat>
          <c:val>
            <c:numRef>
              <c:f>VIC!$B$5:$B$14</c:f>
              <c:numCache>
                <c:formatCode>General</c:formatCode>
                <c:ptCount val="10"/>
                <c:pt idx="0">
                  <c:v>41431</c:v>
                </c:pt>
                <c:pt idx="1">
                  <c:v>38598</c:v>
                </c:pt>
                <c:pt idx="2">
                  <c:v>27996</c:v>
                </c:pt>
                <c:pt idx="3">
                  <c:v>25711</c:v>
                </c:pt>
                <c:pt idx="4">
                  <c:v>24106</c:v>
                </c:pt>
                <c:pt idx="5">
                  <c:v>23984</c:v>
                </c:pt>
                <c:pt idx="6">
                  <c:v>21743</c:v>
                </c:pt>
                <c:pt idx="7">
                  <c:v>21173</c:v>
                </c:pt>
                <c:pt idx="8">
                  <c:v>20052</c:v>
                </c:pt>
                <c:pt idx="9">
                  <c:v>18863</c:v>
                </c:pt>
              </c:numCache>
            </c:numRef>
          </c:val>
          <c:smooth val="0"/>
          <c:extLst>
            <c:ext xmlns:c16="http://schemas.microsoft.com/office/drawing/2014/chart" uri="{C3380CC4-5D6E-409C-BE32-E72D297353CC}">
              <c16:uniqueId val="{00000001-8B8C-4490-8C47-72F3B9BF8619}"/>
            </c:ext>
          </c:extLst>
        </c:ser>
        <c:dLbls>
          <c:showLegendKey val="0"/>
          <c:showVal val="0"/>
          <c:showCatName val="0"/>
          <c:showSerName val="0"/>
          <c:showPercent val="0"/>
          <c:showBubbleSize val="0"/>
        </c:dLbls>
        <c:marker val="1"/>
        <c:smooth val="0"/>
        <c:axId val="42720256"/>
        <c:axId val="85525248"/>
      </c:lineChart>
      <c:lineChart>
        <c:grouping val="standard"/>
        <c:varyColors val="0"/>
        <c:ser>
          <c:idx val="1"/>
          <c:order val="1"/>
          <c:tx>
            <c:strRef>
              <c:f>VIC!$C$3</c:f>
              <c:strCache>
                <c:ptCount val="1"/>
                <c:pt idx="0">
                  <c:v>Dalis nuo visų valdų valdytojų</c:v>
                </c:pt>
              </c:strCache>
            </c:strRef>
          </c:tx>
          <c:spPr>
            <a:ln w="57150">
              <a:solidFill>
                <a:schemeClr val="accent6">
                  <a:lumMod val="50000"/>
                </a:schemeClr>
              </a:solidFill>
            </a:ln>
          </c:spPr>
          <c:marker>
            <c:symbol val="none"/>
          </c:marker>
          <c:cat>
            <c:numRef>
              <c:f>VIC!$A$5:$A$14</c:f>
              <c:numCache>
                <c:formatCode>General</c:formatCode>
                <c:ptCount val="10"/>
                <c:pt idx="0">
                  <c:v>2010</c:v>
                </c:pt>
                <c:pt idx="1">
                  <c:v>2011</c:v>
                </c:pt>
                <c:pt idx="2">
                  <c:v>2012</c:v>
                </c:pt>
                <c:pt idx="3">
                  <c:v>2013</c:v>
                </c:pt>
                <c:pt idx="4">
                  <c:v>2014</c:v>
                </c:pt>
                <c:pt idx="5">
                  <c:v>2015</c:v>
                </c:pt>
                <c:pt idx="6">
                  <c:v>2016</c:v>
                </c:pt>
                <c:pt idx="7">
                  <c:v>2017</c:v>
                </c:pt>
                <c:pt idx="8">
                  <c:v>2018</c:v>
                </c:pt>
                <c:pt idx="9">
                  <c:v>2019</c:v>
                </c:pt>
              </c:numCache>
            </c:numRef>
          </c:cat>
          <c:val>
            <c:numRef>
              <c:f>VIC!$C$5:$C$14</c:f>
              <c:numCache>
                <c:formatCode>0%</c:formatCode>
                <c:ptCount val="10"/>
                <c:pt idx="0">
                  <c:v>0.17</c:v>
                </c:pt>
                <c:pt idx="1">
                  <c:v>0.11264785797462665</c:v>
                </c:pt>
                <c:pt idx="2">
                  <c:v>0.13573752369685479</c:v>
                </c:pt>
                <c:pt idx="3">
                  <c:v>0.13017700548838529</c:v>
                </c:pt>
                <c:pt idx="4">
                  <c:v>0.12593908364244291</c:v>
                </c:pt>
                <c:pt idx="5">
                  <c:v>0.1248965010857622</c:v>
                </c:pt>
                <c:pt idx="6">
                  <c:v>0.12108774587333763</c:v>
                </c:pt>
                <c:pt idx="7">
                  <c:v>0.12282676165006584</c:v>
                </c:pt>
                <c:pt idx="8">
                  <c:v>0.12180000000000001</c:v>
                </c:pt>
                <c:pt idx="9">
                  <c:v>0.12</c:v>
                </c:pt>
              </c:numCache>
            </c:numRef>
          </c:val>
          <c:smooth val="0"/>
          <c:extLst>
            <c:ext xmlns:c16="http://schemas.microsoft.com/office/drawing/2014/chart" uri="{C3380CC4-5D6E-409C-BE32-E72D297353CC}">
              <c16:uniqueId val="{00000000-8B8C-4490-8C47-72F3B9BF8619}"/>
            </c:ext>
          </c:extLst>
        </c:ser>
        <c:dLbls>
          <c:showLegendKey val="0"/>
          <c:showVal val="0"/>
          <c:showCatName val="0"/>
          <c:showSerName val="0"/>
          <c:showPercent val="0"/>
          <c:showBubbleSize val="0"/>
        </c:dLbls>
        <c:marker val="1"/>
        <c:smooth val="0"/>
        <c:axId val="90556959"/>
        <c:axId val="90552799"/>
      </c:lineChart>
      <c:catAx>
        <c:axId val="42720256"/>
        <c:scaling>
          <c:orientation val="minMax"/>
        </c:scaling>
        <c:delete val="0"/>
        <c:axPos val="b"/>
        <c:numFmt formatCode="General" sourceLinked="1"/>
        <c:majorTickMark val="none"/>
        <c:minorTickMark val="none"/>
        <c:tickLblPos val="nextTo"/>
        <c:txPr>
          <a:bodyPr/>
          <a:lstStyle/>
          <a:p>
            <a:pPr>
              <a:defRPr sz="1600"/>
            </a:pPr>
            <a:endParaRPr lang="lt-LT"/>
          </a:p>
        </c:txPr>
        <c:crossAx val="85525248"/>
        <c:crosses val="autoZero"/>
        <c:auto val="1"/>
        <c:lblAlgn val="ctr"/>
        <c:lblOffset val="100"/>
        <c:noMultiLvlLbl val="0"/>
      </c:catAx>
      <c:valAx>
        <c:axId val="85525248"/>
        <c:scaling>
          <c:orientation val="minMax"/>
        </c:scaling>
        <c:delete val="0"/>
        <c:axPos val="l"/>
        <c:numFmt formatCode="General" sourceLinked="1"/>
        <c:majorTickMark val="none"/>
        <c:minorTickMark val="none"/>
        <c:tickLblPos val="nextTo"/>
        <c:spPr>
          <a:ln w="9525">
            <a:noFill/>
          </a:ln>
        </c:spPr>
        <c:txPr>
          <a:bodyPr/>
          <a:lstStyle/>
          <a:p>
            <a:pPr>
              <a:defRPr sz="1600">
                <a:solidFill>
                  <a:schemeClr val="accent2">
                    <a:lumMod val="50000"/>
                  </a:schemeClr>
                </a:solidFill>
              </a:defRPr>
            </a:pPr>
            <a:endParaRPr lang="lt-LT"/>
          </a:p>
        </c:txPr>
        <c:crossAx val="42720256"/>
        <c:crosses val="autoZero"/>
        <c:crossBetween val="between"/>
      </c:valAx>
      <c:valAx>
        <c:axId val="90552799"/>
        <c:scaling>
          <c:orientation val="minMax"/>
        </c:scaling>
        <c:delete val="0"/>
        <c:axPos val="r"/>
        <c:numFmt formatCode="0%" sourceLinked="1"/>
        <c:majorTickMark val="out"/>
        <c:minorTickMark val="none"/>
        <c:tickLblPos val="nextTo"/>
        <c:txPr>
          <a:bodyPr/>
          <a:lstStyle/>
          <a:p>
            <a:pPr>
              <a:defRPr sz="1600">
                <a:solidFill>
                  <a:schemeClr val="accent6">
                    <a:lumMod val="50000"/>
                  </a:schemeClr>
                </a:solidFill>
              </a:defRPr>
            </a:pPr>
            <a:endParaRPr lang="lt-LT"/>
          </a:p>
        </c:txPr>
        <c:crossAx val="90556959"/>
        <c:crosses val="max"/>
        <c:crossBetween val="between"/>
      </c:valAx>
      <c:catAx>
        <c:axId val="90556959"/>
        <c:scaling>
          <c:orientation val="minMax"/>
        </c:scaling>
        <c:delete val="1"/>
        <c:axPos val="b"/>
        <c:numFmt formatCode="General" sourceLinked="1"/>
        <c:majorTickMark val="out"/>
        <c:minorTickMark val="none"/>
        <c:tickLblPos val="nextTo"/>
        <c:crossAx val="90552799"/>
        <c:crosses val="autoZero"/>
        <c:auto val="1"/>
        <c:lblAlgn val="ctr"/>
        <c:lblOffset val="100"/>
        <c:noMultiLvlLbl val="0"/>
      </c:catAx>
    </c:plotArea>
    <c:legend>
      <c:legendPos val="b"/>
      <c:overlay val="0"/>
      <c:txPr>
        <a:bodyPr/>
        <a:lstStyle/>
        <a:p>
          <a:pPr>
            <a:defRPr sz="1600"/>
          </a:pPr>
          <a:endParaRPr lang="lt-LT"/>
        </a:p>
      </c:txPr>
    </c:legend>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r>
              <a:rPr lang="lt-LT" sz="1862" b="1" i="0" u="none" strike="noStrike" baseline="0" dirty="0">
                <a:solidFill>
                  <a:schemeClr val="tx1"/>
                </a:solidFill>
                <a:effectLst/>
              </a:rPr>
              <a:t>Ekologinių ūkių sertifikuotas plotas Lietuvoje 2015–202</a:t>
            </a:r>
            <a:r>
              <a:rPr lang="en-US" sz="1862" b="1" i="0" u="none" strike="noStrike" baseline="0" dirty="0">
                <a:solidFill>
                  <a:schemeClr val="tx1"/>
                </a:solidFill>
                <a:effectLst/>
              </a:rPr>
              <a:t>1</a:t>
            </a:r>
            <a:r>
              <a:rPr lang="lt-LT" sz="1862" b="1" i="0" u="none" strike="noStrike" baseline="0" dirty="0">
                <a:solidFill>
                  <a:schemeClr val="tx1"/>
                </a:solidFill>
                <a:effectLst/>
              </a:rPr>
              <a:t> m.</a:t>
            </a:r>
            <a:r>
              <a:rPr lang="en-US" sz="1862" b="1" i="0" u="none" strike="noStrike" baseline="0" dirty="0">
                <a:solidFill>
                  <a:schemeClr val="tx1"/>
                </a:solidFill>
                <a:effectLst/>
              </a:rPr>
              <a:t> (t</a:t>
            </a:r>
            <a:r>
              <a:rPr lang="lt-LT" sz="1862" b="1" i="0" u="none" strike="noStrike" baseline="0" dirty="0" err="1">
                <a:solidFill>
                  <a:schemeClr val="tx1"/>
                </a:solidFill>
                <a:effectLst/>
              </a:rPr>
              <a:t>ūkst</a:t>
            </a:r>
            <a:r>
              <a:rPr lang="lt-LT" sz="1862" b="1" i="0" u="none" strike="noStrike" baseline="0" dirty="0">
                <a:solidFill>
                  <a:schemeClr val="tx1"/>
                </a:solidFill>
                <a:effectLst/>
              </a:rPr>
              <a:t>. ha)</a:t>
            </a:r>
            <a:endParaRPr lang="lt-LT" dirty="0">
              <a:solidFill>
                <a:schemeClr val="tx1"/>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solidFill>
              <a:latin typeface="+mn-lt"/>
              <a:ea typeface="+mn-ea"/>
              <a:cs typeface="+mn-cs"/>
            </a:defRPr>
          </a:pPr>
          <a:endParaRPr lang="lt-LT"/>
        </a:p>
      </c:txPr>
    </c:title>
    <c:autoTitleDeleted val="0"/>
    <c:plotArea>
      <c:layout>
        <c:manualLayout>
          <c:layoutTarget val="inner"/>
          <c:xMode val="edge"/>
          <c:yMode val="edge"/>
          <c:x val="9.4453026777149438E-2"/>
          <c:y val="0.13032090177559427"/>
          <c:w val="0.88279886125915119"/>
          <c:h val="0.67631760060502022"/>
        </c:manualLayout>
      </c:layout>
      <c:barChart>
        <c:barDir val="col"/>
        <c:grouping val="clustered"/>
        <c:varyColors val="0"/>
        <c:ser>
          <c:idx val="0"/>
          <c:order val="0"/>
          <c:tx>
            <c:strRef>
              <c:f>Lapas1!$B$1</c:f>
              <c:strCache>
                <c:ptCount val="1"/>
                <c:pt idx="0">
                  <c:v>Stulpelis1</c:v>
                </c:pt>
              </c:strCache>
            </c:strRef>
          </c:tx>
          <c:spPr>
            <a:solidFill>
              <a:schemeClr val="accent6">
                <a:lumMod val="50000"/>
              </a:schemeClr>
            </a:solidFill>
            <a:ln>
              <a:noFill/>
            </a:ln>
            <a:effectLst/>
          </c:spPr>
          <c:invertIfNegative val="0"/>
          <c:dPt>
            <c:idx val="7"/>
            <c:invertIfNegative val="0"/>
            <c:bubble3D val="0"/>
            <c:spPr>
              <a:solidFill>
                <a:schemeClr val="accent2">
                  <a:lumMod val="50000"/>
                </a:schemeClr>
              </a:solidFill>
              <a:ln>
                <a:noFill/>
              </a:ln>
              <a:effectLst/>
            </c:spPr>
            <c:extLst>
              <c:ext xmlns:c16="http://schemas.microsoft.com/office/drawing/2014/chart" uri="{C3380CC4-5D6E-409C-BE32-E72D297353CC}">
                <c16:uniqueId val="{00000005-618A-4A9A-865E-1A681BE8AE73}"/>
              </c:ext>
            </c:extLst>
          </c:dPt>
          <c:dLbls>
            <c:dLbl>
              <c:idx val="7"/>
              <c:layout>
                <c:manualLayout>
                  <c:x val="-4.136020357036258E-3"/>
                  <c:y val="3.0864632564939405E-3"/>
                </c:manualLayout>
              </c:layout>
              <c:tx>
                <c:rich>
                  <a:bodyPr/>
                  <a:lstStyle/>
                  <a:p>
                    <a:r>
                      <a:rPr lang="en-US" b="1" dirty="0">
                        <a:solidFill>
                          <a:schemeClr val="accent2">
                            <a:lumMod val="50000"/>
                          </a:schemeClr>
                        </a:solidFill>
                      </a:rPr>
                      <a:t>TIKSLAS</a:t>
                    </a:r>
                    <a:r>
                      <a:rPr lang="en-US" b="1" baseline="0" dirty="0">
                        <a:solidFill>
                          <a:schemeClr val="accent2">
                            <a:lumMod val="50000"/>
                          </a:schemeClr>
                        </a:solidFill>
                      </a:rPr>
                      <a:t> 13 proc.</a:t>
                    </a:r>
                    <a:endParaRPr lang="en-US" b="1" dirty="0">
                      <a:solidFill>
                        <a:schemeClr val="accent2">
                          <a:lumMod val="50000"/>
                        </a:schemeClr>
                      </a:solidFill>
                    </a:endParaRPr>
                  </a:p>
                </c:rich>
              </c:tx>
              <c:dLblPos val="outEnd"/>
              <c:showLegendKey val="0"/>
              <c:showVal val="1"/>
              <c:showCatName val="0"/>
              <c:showSerName val="0"/>
              <c:showPercent val="0"/>
              <c:showBubbleSize val="0"/>
              <c:extLst>
                <c:ext xmlns:c15="http://schemas.microsoft.com/office/drawing/2012/chart" uri="{CE6537A1-D6FC-4f65-9D91-7224C49458BB}">
                  <c15:layout>
                    <c:manualLayout>
                      <c:w val="0.14338540430983091"/>
                      <c:h val="0.14490374502053993"/>
                    </c:manualLayout>
                  </c15:layout>
                  <c15:showDataLabelsRange val="0"/>
                </c:ext>
                <c:ext xmlns:c16="http://schemas.microsoft.com/office/drawing/2014/chart" uri="{C3380CC4-5D6E-409C-BE32-E72D297353CC}">
                  <c16:uniqueId val="{00000005-618A-4A9A-865E-1A681BE8AE73}"/>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Lapas1!$A$2:$A$9</c:f>
              <c:strCache>
                <c:ptCount val="8"/>
                <c:pt idx="0">
                  <c:v>2015</c:v>
                </c:pt>
                <c:pt idx="1">
                  <c:v>2016</c:v>
                </c:pt>
                <c:pt idx="2">
                  <c:v>2017</c:v>
                </c:pt>
                <c:pt idx="3">
                  <c:v>2018</c:v>
                </c:pt>
                <c:pt idx="4">
                  <c:v>2019</c:v>
                </c:pt>
                <c:pt idx="5">
                  <c:v>2020</c:v>
                </c:pt>
                <c:pt idx="6">
                  <c:v>2021 prog.</c:v>
                </c:pt>
                <c:pt idx="7">
                  <c:v>2027</c:v>
                </c:pt>
              </c:strCache>
            </c:strRef>
          </c:cat>
          <c:val>
            <c:numRef>
              <c:f>Lapas1!$B$2:$B$9</c:f>
              <c:numCache>
                <c:formatCode>General</c:formatCode>
                <c:ptCount val="8"/>
                <c:pt idx="0">
                  <c:v>220</c:v>
                </c:pt>
                <c:pt idx="1">
                  <c:v>225</c:v>
                </c:pt>
                <c:pt idx="2">
                  <c:v>239</c:v>
                </c:pt>
                <c:pt idx="3">
                  <c:v>244</c:v>
                </c:pt>
                <c:pt idx="4">
                  <c:v>247</c:v>
                </c:pt>
                <c:pt idx="5">
                  <c:v>240</c:v>
                </c:pt>
                <c:pt idx="6">
                  <c:v>267</c:v>
                </c:pt>
                <c:pt idx="7">
                  <c:v>382</c:v>
                </c:pt>
              </c:numCache>
            </c:numRef>
          </c:val>
          <c:extLst>
            <c:ext xmlns:c16="http://schemas.microsoft.com/office/drawing/2014/chart" uri="{C3380CC4-5D6E-409C-BE32-E72D297353CC}">
              <c16:uniqueId val="{00000000-618A-4A9A-865E-1A681BE8AE73}"/>
            </c:ext>
          </c:extLst>
        </c:ser>
        <c:dLbls>
          <c:dLblPos val="outEnd"/>
          <c:showLegendKey val="0"/>
          <c:showVal val="1"/>
          <c:showCatName val="0"/>
          <c:showSerName val="0"/>
          <c:showPercent val="0"/>
          <c:showBubbleSize val="0"/>
        </c:dLbls>
        <c:gapWidth val="219"/>
        <c:overlap val="-27"/>
        <c:axId val="99503679"/>
        <c:axId val="99506175"/>
      </c:barChart>
      <c:catAx>
        <c:axId val="9950367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lt-LT"/>
          </a:p>
        </c:txPr>
        <c:crossAx val="99506175"/>
        <c:crosses val="autoZero"/>
        <c:auto val="1"/>
        <c:lblAlgn val="ctr"/>
        <c:lblOffset val="100"/>
        <c:noMultiLvlLbl val="0"/>
      </c:catAx>
      <c:valAx>
        <c:axId val="99506175"/>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lt-LT"/>
          </a:p>
        </c:txPr>
        <c:crossAx val="9950367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modernComment_2D5_14B329E7.xml><?xml version="1.0" encoding="utf-8"?>
<p188:cmLst xmlns:a="http://schemas.openxmlformats.org/drawingml/2006/main" xmlns:r="http://schemas.openxmlformats.org/officeDocument/2006/relationships" xmlns:p188="http://schemas.microsoft.com/office/powerpoint/2018/8/main">
  <p188:cm id="{79496E4A-008B-4B88-9699-1AAFF312C3AC}" authorId="{3BF270C7-35F0-C2C1-B752-B5F62E529D50}" created="2021-12-30T06:28:27.040">
    <ac:deMkLst xmlns:ac="http://schemas.microsoft.com/office/drawing/2013/main/command">
      <pc:docMk xmlns:pc="http://schemas.microsoft.com/office/powerpoint/2013/main/command"/>
      <pc:sldMk xmlns:pc="http://schemas.microsoft.com/office/powerpoint/2013/main/command" cId="347285991" sldId="725"/>
      <ac:graphicFrameMk id="10" creationId="{D6146997-41DF-4E2B-9D4A-58F34148887E}"/>
    </ac:deMkLst>
    <p188:txBody>
      <a:bodyPr/>
      <a:lstStyle/>
      <a:p>
        <a:r>
          <a:rPr lang="lt-LT"/>
          <a:t>Trūksta legendos</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a:extLst>
              <a:ext uri="{FF2B5EF4-FFF2-40B4-BE49-F238E27FC236}">
                <a16:creationId xmlns:a16="http://schemas.microsoft.com/office/drawing/2014/main" id="{28154264-E0D4-4389-8D32-782B87A1C8DF}"/>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a:extLst>
              <a:ext uri="{FF2B5EF4-FFF2-40B4-BE49-F238E27FC236}">
                <a16:creationId xmlns:a16="http://schemas.microsoft.com/office/drawing/2014/main" id="{BFB84D36-60EF-4B94-A67F-95EBA8B62678}"/>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3F2C555C-47D5-403C-93DC-E4045C176E23}" type="datetimeFigureOut">
              <a:rPr lang="lt-LT" smtClean="0"/>
              <a:t>2021-12-30</a:t>
            </a:fld>
            <a:endParaRPr lang="lt-LT"/>
          </a:p>
        </p:txBody>
      </p:sp>
      <p:sp>
        <p:nvSpPr>
          <p:cNvPr id="4" name="Poraštės vietos rezervavimo ženklas 3">
            <a:extLst>
              <a:ext uri="{FF2B5EF4-FFF2-40B4-BE49-F238E27FC236}">
                <a16:creationId xmlns:a16="http://schemas.microsoft.com/office/drawing/2014/main" id="{FC57BA98-5C1E-4927-9904-EA20E67DA87C}"/>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lt-LT"/>
          </a:p>
        </p:txBody>
      </p:sp>
      <p:sp>
        <p:nvSpPr>
          <p:cNvPr id="5" name="Skaidrės numerio vietos rezervavimo ženklas 4">
            <a:extLst>
              <a:ext uri="{FF2B5EF4-FFF2-40B4-BE49-F238E27FC236}">
                <a16:creationId xmlns:a16="http://schemas.microsoft.com/office/drawing/2014/main" id="{E7462EBE-CFA7-4B4C-9850-0F17C8245197}"/>
              </a:ext>
            </a:extLst>
          </p:cNvPr>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B44C4C17-581F-4C5D-8BDF-B9BDFA1D4645}" type="slidenum">
              <a:rPr lang="lt-LT" smtClean="0"/>
              <a:t>‹#›</a:t>
            </a:fld>
            <a:endParaRPr lang="lt-LT"/>
          </a:p>
        </p:txBody>
      </p:sp>
    </p:spTree>
    <p:extLst>
      <p:ext uri="{BB962C8B-B14F-4D97-AF65-F5344CB8AC3E}">
        <p14:creationId xmlns:p14="http://schemas.microsoft.com/office/powerpoint/2010/main" val="416614444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D0C5265C-506E-4C62-ACBE-F301FCF6137E}" type="datetimeFigureOut">
              <a:rPr lang="lt-LT" smtClean="0"/>
              <a:t>2021-12-30</a:t>
            </a:fld>
            <a:endParaRPr lang="lt-LT"/>
          </a:p>
        </p:txBody>
      </p:sp>
      <p:sp>
        <p:nvSpPr>
          <p:cNvPr id="4" name="Skaidrės vaizdo vietos rezervavimo ženkla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6" name="Poraštės vietos rezervavimo ženklas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2279B96C-B438-4B9D-BCCF-7B708049B9DB}" type="slidenum">
              <a:rPr lang="lt-LT" smtClean="0"/>
              <a:t>‹#›</a:t>
            </a:fld>
            <a:endParaRPr lang="lt-LT"/>
          </a:p>
        </p:txBody>
      </p:sp>
    </p:spTree>
    <p:extLst>
      <p:ext uri="{BB962C8B-B14F-4D97-AF65-F5344CB8AC3E}">
        <p14:creationId xmlns:p14="http://schemas.microsoft.com/office/powerpoint/2010/main" val="134909666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79B96C-B438-4B9D-BCCF-7B708049B9DB}" type="slidenum">
              <a:rPr kumimoji="0" lang="lt-L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lt-L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7444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dirty="0"/>
          </a:p>
        </p:txBody>
      </p:sp>
      <p:sp>
        <p:nvSpPr>
          <p:cNvPr id="4" name="Skaidrės numerio vietos rezervavimo ženklas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79B96C-B438-4B9D-BCCF-7B708049B9DB}" type="slidenum">
              <a:rPr kumimoji="0" lang="lt-L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lt-L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8469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6B66B67-0A82-4DA3-943D-5F14A46C2B28}"/>
              </a:ext>
            </a:extLst>
          </p:cNvPr>
          <p:cNvSpPr>
            <a:spLocks noGrp="1"/>
          </p:cNvSpPr>
          <p:nvPr>
            <p:ph type="ctrTitle"/>
          </p:nvPr>
        </p:nvSpPr>
        <p:spPr>
          <a:xfrm>
            <a:off x="1524000" y="1122363"/>
            <a:ext cx="9144000" cy="2387600"/>
          </a:xfrm>
        </p:spPr>
        <p:txBody>
          <a:bodyPr anchor="b"/>
          <a:lstStyle>
            <a:lvl1pPr algn="ctr">
              <a:defRPr sz="6000"/>
            </a:lvl1pPr>
          </a:lstStyle>
          <a:p>
            <a:r>
              <a:rPr lang="lt-LT"/>
              <a:t>Spustelėję redaguokite stilių</a:t>
            </a:r>
          </a:p>
        </p:txBody>
      </p:sp>
      <p:sp>
        <p:nvSpPr>
          <p:cNvPr id="3" name="Antrinis pavadinimas 2">
            <a:extLst>
              <a:ext uri="{FF2B5EF4-FFF2-40B4-BE49-F238E27FC236}">
                <a16:creationId xmlns:a16="http://schemas.microsoft.com/office/drawing/2014/main" id="{D963D87C-3520-4680-A20C-EEFF427509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Spustelėkite norėdami redaguoti šablono paantraštės stilių</a:t>
            </a:r>
          </a:p>
        </p:txBody>
      </p:sp>
      <p:sp>
        <p:nvSpPr>
          <p:cNvPr id="4" name="Datos vietos rezervavimo ženklas 3">
            <a:extLst>
              <a:ext uri="{FF2B5EF4-FFF2-40B4-BE49-F238E27FC236}">
                <a16:creationId xmlns:a16="http://schemas.microsoft.com/office/drawing/2014/main" id="{B7F37998-A7E2-4142-94B2-0DBF01578FB0}"/>
              </a:ext>
            </a:extLst>
          </p:cNvPr>
          <p:cNvSpPr>
            <a:spLocks noGrp="1"/>
          </p:cNvSpPr>
          <p:nvPr>
            <p:ph type="dt" sz="half" idx="10"/>
          </p:nvPr>
        </p:nvSpPr>
        <p:spPr/>
        <p:txBody>
          <a:bodyPr/>
          <a:lstStyle/>
          <a:p>
            <a:fld id="{CBC7C391-6607-471B-B0FD-1F7209BB0FA1}" type="datetime1">
              <a:rPr lang="lt-LT" smtClean="0"/>
              <a:t>2021-12-30</a:t>
            </a:fld>
            <a:endParaRPr lang="lt-LT"/>
          </a:p>
        </p:txBody>
      </p:sp>
      <p:sp>
        <p:nvSpPr>
          <p:cNvPr id="5" name="Poraštės vietos rezervavimo ženklas 4">
            <a:extLst>
              <a:ext uri="{FF2B5EF4-FFF2-40B4-BE49-F238E27FC236}">
                <a16:creationId xmlns:a16="http://schemas.microsoft.com/office/drawing/2014/main" id="{53B79414-45DF-4E1A-B36F-20E433E17E4B}"/>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20C255EF-F71B-44FF-9078-65AFBB4EFA14}"/>
              </a:ext>
            </a:extLst>
          </p:cNvPr>
          <p:cNvSpPr>
            <a:spLocks noGrp="1"/>
          </p:cNvSpPr>
          <p:nvPr>
            <p:ph type="sldNum" sz="quarter" idx="12"/>
          </p:nvPr>
        </p:nvSpPr>
        <p:spPr/>
        <p:txBody>
          <a:bodyPr/>
          <a:lstStyle/>
          <a:p>
            <a:fld id="{AA3FBF76-BFEF-4256-9A77-0079739A4330}" type="slidenum">
              <a:rPr lang="lt-LT" smtClean="0"/>
              <a:t>‹#›</a:t>
            </a:fld>
            <a:endParaRPr lang="lt-LT"/>
          </a:p>
        </p:txBody>
      </p:sp>
    </p:spTree>
    <p:extLst>
      <p:ext uri="{BB962C8B-B14F-4D97-AF65-F5344CB8AC3E}">
        <p14:creationId xmlns:p14="http://schemas.microsoft.com/office/powerpoint/2010/main" val="3514420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601B3D69-FEEC-4197-A31E-62BD78CAB2F5}"/>
              </a:ext>
            </a:extLst>
          </p:cNvPr>
          <p:cNvSpPr>
            <a:spLocks noGrp="1"/>
          </p:cNvSpPr>
          <p:nvPr>
            <p:ph type="title"/>
          </p:nvPr>
        </p:nvSpPr>
        <p:spPr/>
        <p:txBody>
          <a:bodyPr/>
          <a:lstStyle/>
          <a:p>
            <a:r>
              <a:rPr lang="lt-LT"/>
              <a:t>Spustelėję redaguokite stilių</a:t>
            </a:r>
          </a:p>
        </p:txBody>
      </p:sp>
      <p:sp>
        <p:nvSpPr>
          <p:cNvPr id="3" name="Vertikalaus teksto vietos rezervavimo ženklas 2">
            <a:extLst>
              <a:ext uri="{FF2B5EF4-FFF2-40B4-BE49-F238E27FC236}">
                <a16:creationId xmlns:a16="http://schemas.microsoft.com/office/drawing/2014/main" id="{6F39C083-BD87-43AD-BADA-BABAAE322602}"/>
              </a:ext>
            </a:extLst>
          </p:cNvPr>
          <p:cNvSpPr>
            <a:spLocks noGrp="1"/>
          </p:cNvSpPr>
          <p:nvPr>
            <p:ph type="body" orient="vert" idx="1"/>
          </p:nvPr>
        </p:nvSpPr>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0923A141-1C0C-4D12-B95F-5EAE60DF0DD1}"/>
              </a:ext>
            </a:extLst>
          </p:cNvPr>
          <p:cNvSpPr>
            <a:spLocks noGrp="1"/>
          </p:cNvSpPr>
          <p:nvPr>
            <p:ph type="dt" sz="half" idx="10"/>
          </p:nvPr>
        </p:nvSpPr>
        <p:spPr/>
        <p:txBody>
          <a:bodyPr/>
          <a:lstStyle/>
          <a:p>
            <a:fld id="{74B58C2C-69FA-4AF2-A6B8-E38DD358DEE2}" type="datetime1">
              <a:rPr lang="lt-LT" smtClean="0"/>
              <a:t>2021-12-30</a:t>
            </a:fld>
            <a:endParaRPr lang="lt-LT"/>
          </a:p>
        </p:txBody>
      </p:sp>
      <p:sp>
        <p:nvSpPr>
          <p:cNvPr id="5" name="Poraštės vietos rezervavimo ženklas 4">
            <a:extLst>
              <a:ext uri="{FF2B5EF4-FFF2-40B4-BE49-F238E27FC236}">
                <a16:creationId xmlns:a16="http://schemas.microsoft.com/office/drawing/2014/main" id="{B60FB37A-EA59-4C12-A628-D76D2FC33697}"/>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727BC771-4CC8-444A-A5FF-782447C660FC}"/>
              </a:ext>
            </a:extLst>
          </p:cNvPr>
          <p:cNvSpPr>
            <a:spLocks noGrp="1"/>
          </p:cNvSpPr>
          <p:nvPr>
            <p:ph type="sldNum" sz="quarter" idx="12"/>
          </p:nvPr>
        </p:nvSpPr>
        <p:spPr/>
        <p:txBody>
          <a:bodyPr/>
          <a:lstStyle/>
          <a:p>
            <a:fld id="{AA3FBF76-BFEF-4256-9A77-0079739A4330}" type="slidenum">
              <a:rPr lang="lt-LT" smtClean="0"/>
              <a:t>‹#›</a:t>
            </a:fld>
            <a:endParaRPr lang="lt-LT"/>
          </a:p>
        </p:txBody>
      </p:sp>
    </p:spTree>
    <p:extLst>
      <p:ext uri="{BB962C8B-B14F-4D97-AF65-F5344CB8AC3E}">
        <p14:creationId xmlns:p14="http://schemas.microsoft.com/office/powerpoint/2010/main" val="3845369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a:extLst>
              <a:ext uri="{FF2B5EF4-FFF2-40B4-BE49-F238E27FC236}">
                <a16:creationId xmlns:a16="http://schemas.microsoft.com/office/drawing/2014/main" id="{606643F8-F2B7-4DD9-82A1-AFC07F0C89E2}"/>
              </a:ext>
            </a:extLst>
          </p:cNvPr>
          <p:cNvSpPr>
            <a:spLocks noGrp="1"/>
          </p:cNvSpPr>
          <p:nvPr>
            <p:ph type="title" orient="vert"/>
          </p:nvPr>
        </p:nvSpPr>
        <p:spPr>
          <a:xfrm>
            <a:off x="8724900" y="365125"/>
            <a:ext cx="2628900" cy="5811838"/>
          </a:xfrm>
        </p:spPr>
        <p:txBody>
          <a:bodyPr vert="eaVert"/>
          <a:lstStyle/>
          <a:p>
            <a:r>
              <a:rPr lang="lt-LT"/>
              <a:t>Spustelėję redaguokite stilių</a:t>
            </a:r>
          </a:p>
        </p:txBody>
      </p:sp>
      <p:sp>
        <p:nvSpPr>
          <p:cNvPr id="3" name="Vertikalaus teksto vietos rezervavimo ženklas 2">
            <a:extLst>
              <a:ext uri="{FF2B5EF4-FFF2-40B4-BE49-F238E27FC236}">
                <a16:creationId xmlns:a16="http://schemas.microsoft.com/office/drawing/2014/main" id="{E3493070-C74B-4C22-B653-C052AA8682E1}"/>
              </a:ext>
            </a:extLst>
          </p:cNvPr>
          <p:cNvSpPr>
            <a:spLocks noGrp="1"/>
          </p:cNvSpPr>
          <p:nvPr>
            <p:ph type="body" orient="vert" idx="1"/>
          </p:nvPr>
        </p:nvSpPr>
        <p:spPr>
          <a:xfrm>
            <a:off x="838200" y="365125"/>
            <a:ext cx="7734300" cy="5811838"/>
          </a:xfrm>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6F733B78-2CEA-49B0-9A78-9418B94215A2}"/>
              </a:ext>
            </a:extLst>
          </p:cNvPr>
          <p:cNvSpPr>
            <a:spLocks noGrp="1"/>
          </p:cNvSpPr>
          <p:nvPr>
            <p:ph type="dt" sz="half" idx="10"/>
          </p:nvPr>
        </p:nvSpPr>
        <p:spPr/>
        <p:txBody>
          <a:bodyPr/>
          <a:lstStyle/>
          <a:p>
            <a:fld id="{8ECB439C-6F6F-4814-910B-34B0CA14EB05}" type="datetime1">
              <a:rPr lang="lt-LT" smtClean="0"/>
              <a:t>2021-12-30</a:t>
            </a:fld>
            <a:endParaRPr lang="lt-LT"/>
          </a:p>
        </p:txBody>
      </p:sp>
      <p:sp>
        <p:nvSpPr>
          <p:cNvPr id="5" name="Poraštės vietos rezervavimo ženklas 4">
            <a:extLst>
              <a:ext uri="{FF2B5EF4-FFF2-40B4-BE49-F238E27FC236}">
                <a16:creationId xmlns:a16="http://schemas.microsoft.com/office/drawing/2014/main" id="{3FACAA60-2F96-49D0-9585-31E00EEE67A9}"/>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F69B401F-374A-4E6E-9B43-1A16354022D5}"/>
              </a:ext>
            </a:extLst>
          </p:cNvPr>
          <p:cNvSpPr>
            <a:spLocks noGrp="1"/>
          </p:cNvSpPr>
          <p:nvPr>
            <p:ph type="sldNum" sz="quarter" idx="12"/>
          </p:nvPr>
        </p:nvSpPr>
        <p:spPr/>
        <p:txBody>
          <a:bodyPr/>
          <a:lstStyle/>
          <a:p>
            <a:fld id="{AA3FBF76-BFEF-4256-9A77-0079739A4330}" type="slidenum">
              <a:rPr lang="lt-LT" smtClean="0"/>
              <a:t>‹#›</a:t>
            </a:fld>
            <a:endParaRPr lang="lt-LT"/>
          </a:p>
        </p:txBody>
      </p:sp>
    </p:spTree>
    <p:extLst>
      <p:ext uri="{BB962C8B-B14F-4D97-AF65-F5344CB8AC3E}">
        <p14:creationId xmlns:p14="http://schemas.microsoft.com/office/powerpoint/2010/main" val="6813510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lt-LT"/>
              <a:t>Spustelėję redaguokite stilių</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lt-LT"/>
              <a:t>Spustelėkite norėdami redaguoti šablono paantraštės stilių</a:t>
            </a:r>
            <a:endParaRPr lang="en-US" dirty="0"/>
          </a:p>
        </p:txBody>
      </p:sp>
      <p:sp>
        <p:nvSpPr>
          <p:cNvPr id="4" name="Date Placeholder 3"/>
          <p:cNvSpPr>
            <a:spLocks noGrp="1"/>
          </p:cNvSpPr>
          <p:nvPr>
            <p:ph type="dt" sz="half" idx="10"/>
          </p:nvPr>
        </p:nvSpPr>
        <p:spPr/>
        <p:txBody>
          <a:bodyPr/>
          <a:lstStyle/>
          <a:p>
            <a:fld id="{7EB6E8CE-2695-45E7-B263-6712FBCCBEE6}" type="datetime1">
              <a:rPr lang="lt-LT" smtClean="0"/>
              <a:t>2021-12-30</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D4B81D83-EAD9-435E-ABDE-FB50BA66EF46}" type="slidenum">
              <a:rPr lang="lt-LT" smtClean="0"/>
              <a:t>‹#›</a:t>
            </a:fld>
            <a:endParaRPr lang="lt-L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80249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lt-LT"/>
              <a:t>Spustelėję redaguokite stilių</a:t>
            </a:r>
            <a:endParaRPr lang="en-US" dirty="0"/>
          </a:p>
        </p:txBody>
      </p:sp>
      <p:sp>
        <p:nvSpPr>
          <p:cNvPr id="3" name="Content Placeholder 2"/>
          <p:cNvSpPr>
            <a:spLocks noGrp="1"/>
          </p:cNvSpPr>
          <p:nvPr>
            <p:ph idx="1"/>
          </p:nvPr>
        </p:nvSpPr>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BF67B05E-97CC-4583-9C30-1EA5ECD404E4}" type="datetime1">
              <a:rPr lang="lt-LT" smtClean="0"/>
              <a:t>2021-12-30</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D4B81D83-EAD9-435E-ABDE-FB50BA66EF46}" type="slidenum">
              <a:rPr lang="lt-LT" smtClean="0"/>
              <a:t>‹#›</a:t>
            </a:fld>
            <a:endParaRPr lang="lt-LT"/>
          </a:p>
        </p:txBody>
      </p:sp>
    </p:spTree>
    <p:extLst>
      <p:ext uri="{BB962C8B-B14F-4D97-AF65-F5344CB8AC3E}">
        <p14:creationId xmlns:p14="http://schemas.microsoft.com/office/powerpoint/2010/main" val="27499970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kcijos antrašt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lt-LT"/>
              <a:t>Spustelėję redaguokite stilių</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CA1F8ECC-93C4-46B5-9D71-315D41F07133}" type="datetime1">
              <a:rPr lang="lt-LT" smtClean="0"/>
              <a:t>2021-12-30</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D4B81D83-EAD9-435E-ABDE-FB50BA66EF46}" type="slidenum">
              <a:rPr lang="lt-LT" smtClean="0"/>
              <a:t>‹#›</a:t>
            </a:fld>
            <a:endParaRPr lang="lt-L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10224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lt-LT"/>
              <a:t>Spustelėję redaguokite stilių</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5" name="Date Placeholder 4"/>
          <p:cNvSpPr>
            <a:spLocks noGrp="1"/>
          </p:cNvSpPr>
          <p:nvPr>
            <p:ph type="dt" sz="half" idx="10"/>
          </p:nvPr>
        </p:nvSpPr>
        <p:spPr/>
        <p:txBody>
          <a:bodyPr/>
          <a:lstStyle/>
          <a:p>
            <a:fld id="{9646A80A-8E43-49F1-AF4A-CAB7CB123F52}" type="datetime1">
              <a:rPr lang="lt-LT" smtClean="0"/>
              <a:t>2021-12-30</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D4B81D83-EAD9-435E-ABDE-FB50BA66EF46}" type="slidenum">
              <a:rPr lang="lt-LT" smtClean="0"/>
              <a:t>‹#›</a:t>
            </a:fld>
            <a:endParaRPr lang="lt-LT"/>
          </a:p>
        </p:txBody>
      </p:sp>
    </p:spTree>
    <p:extLst>
      <p:ext uri="{BB962C8B-B14F-4D97-AF65-F5344CB8AC3E}">
        <p14:creationId xmlns:p14="http://schemas.microsoft.com/office/powerpoint/2010/main" val="18957275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lt-LT"/>
              <a:t>Spustelėję redaguokite stilių</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 name="Content Placeholder 3"/>
          <p:cNvSpPr>
            <a:spLocks noGrp="1"/>
          </p:cNvSpPr>
          <p:nvPr>
            <p:ph sz="half" idx="2"/>
          </p:nvPr>
        </p:nvSpPr>
        <p:spPr>
          <a:xfrm>
            <a:off x="1097280" y="2582334"/>
            <a:ext cx="4937760" cy="3378200"/>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6" name="Content Placeholder 5"/>
          <p:cNvSpPr>
            <a:spLocks noGrp="1"/>
          </p:cNvSpPr>
          <p:nvPr>
            <p:ph sz="quarter" idx="4"/>
          </p:nvPr>
        </p:nvSpPr>
        <p:spPr>
          <a:xfrm>
            <a:off x="6217920" y="2582334"/>
            <a:ext cx="4937760" cy="3378200"/>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7" name="Date Placeholder 6"/>
          <p:cNvSpPr>
            <a:spLocks noGrp="1"/>
          </p:cNvSpPr>
          <p:nvPr>
            <p:ph type="dt" sz="half" idx="10"/>
          </p:nvPr>
        </p:nvSpPr>
        <p:spPr/>
        <p:txBody>
          <a:bodyPr/>
          <a:lstStyle/>
          <a:p>
            <a:fld id="{4E1319FC-F061-4877-93DB-C1709772468F}" type="datetime1">
              <a:rPr lang="lt-LT" smtClean="0"/>
              <a:t>2021-12-30</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D4B81D83-EAD9-435E-ABDE-FB50BA66EF46}" type="slidenum">
              <a:rPr lang="lt-LT" smtClean="0"/>
              <a:t>‹#›</a:t>
            </a:fld>
            <a:endParaRPr lang="lt-LT"/>
          </a:p>
        </p:txBody>
      </p:sp>
    </p:spTree>
    <p:extLst>
      <p:ext uri="{BB962C8B-B14F-4D97-AF65-F5344CB8AC3E}">
        <p14:creationId xmlns:p14="http://schemas.microsoft.com/office/powerpoint/2010/main" val="13957466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Date Placeholder 2"/>
          <p:cNvSpPr>
            <a:spLocks noGrp="1"/>
          </p:cNvSpPr>
          <p:nvPr>
            <p:ph type="dt" sz="half" idx="10"/>
          </p:nvPr>
        </p:nvSpPr>
        <p:spPr/>
        <p:txBody>
          <a:bodyPr/>
          <a:lstStyle/>
          <a:p>
            <a:fld id="{DFE5DF8C-0A04-47DD-AB80-896062CE0C20}" type="datetime1">
              <a:rPr lang="lt-LT" smtClean="0"/>
              <a:t>2021-12-30</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D4B81D83-EAD9-435E-ABDE-FB50BA66EF46}" type="slidenum">
              <a:rPr lang="lt-LT" smtClean="0"/>
              <a:t>‹#›</a:t>
            </a:fld>
            <a:endParaRPr lang="lt-LT"/>
          </a:p>
        </p:txBody>
      </p:sp>
    </p:spTree>
    <p:extLst>
      <p:ext uri="{BB962C8B-B14F-4D97-AF65-F5344CB8AC3E}">
        <p14:creationId xmlns:p14="http://schemas.microsoft.com/office/powerpoint/2010/main" val="40008148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Tuščia">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106F082-AB50-433D-B203-3B0189682C36}" type="datetime1">
              <a:rPr lang="lt-LT" smtClean="0"/>
              <a:t>2021-12-30</a:t>
            </a:fld>
            <a:endParaRPr lang="lt-LT"/>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lt-LT"/>
          </a:p>
        </p:txBody>
      </p:sp>
      <p:sp>
        <p:nvSpPr>
          <p:cNvPr id="9" name="Slide Number Placeholder 8"/>
          <p:cNvSpPr>
            <a:spLocks noGrp="1"/>
          </p:cNvSpPr>
          <p:nvPr>
            <p:ph type="sldNum" sz="quarter" idx="12"/>
          </p:nvPr>
        </p:nvSpPr>
        <p:spPr/>
        <p:txBody>
          <a:bodyPr/>
          <a:lstStyle/>
          <a:p>
            <a:fld id="{D4B81D83-EAD9-435E-ABDE-FB50BA66EF46}" type="slidenum">
              <a:rPr lang="lt-LT" smtClean="0"/>
              <a:t>‹#›</a:t>
            </a:fld>
            <a:endParaRPr lang="lt-LT"/>
          </a:p>
        </p:txBody>
      </p:sp>
    </p:spTree>
    <p:extLst>
      <p:ext uri="{BB962C8B-B14F-4D97-AF65-F5344CB8AC3E}">
        <p14:creationId xmlns:p14="http://schemas.microsoft.com/office/powerpoint/2010/main" val="124078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Turinys ir antraštė">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lt-LT"/>
              <a:t>Spustelėję redaguokite stilių</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4792713-58F3-4DB0-A0D1-8F3F15A834A3}" type="datetime1">
              <a:rPr lang="lt-LT" smtClean="0"/>
              <a:t>2021-12-30</a:t>
            </a:fld>
            <a:endParaRPr lang="lt-LT"/>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lt-LT"/>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4B81D83-EAD9-435E-ABDE-FB50BA66EF46}" type="slidenum">
              <a:rPr lang="lt-LT" smtClean="0"/>
              <a:t>‹#›</a:t>
            </a:fld>
            <a:endParaRPr lang="lt-LT"/>
          </a:p>
        </p:txBody>
      </p:sp>
    </p:spTree>
    <p:extLst>
      <p:ext uri="{BB962C8B-B14F-4D97-AF65-F5344CB8AC3E}">
        <p14:creationId xmlns:p14="http://schemas.microsoft.com/office/powerpoint/2010/main" val="3559300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8FC8B82-E520-48CC-B0A0-7DABD00FDA7D}"/>
              </a:ext>
            </a:extLst>
          </p:cNvPr>
          <p:cNvSpPr>
            <a:spLocks noGrp="1"/>
          </p:cNvSpPr>
          <p:nvPr>
            <p:ph type="title"/>
          </p:nvPr>
        </p:nvSpPr>
        <p:spPr/>
        <p:txBody>
          <a:bodyPr/>
          <a:lstStyle/>
          <a:p>
            <a:r>
              <a:rPr lang="lt-LT"/>
              <a:t>Spustelėję redaguokite stilių</a:t>
            </a:r>
          </a:p>
        </p:txBody>
      </p:sp>
      <p:sp>
        <p:nvSpPr>
          <p:cNvPr id="3" name="Turinio vietos rezervavimo ženklas 2">
            <a:extLst>
              <a:ext uri="{FF2B5EF4-FFF2-40B4-BE49-F238E27FC236}">
                <a16:creationId xmlns:a16="http://schemas.microsoft.com/office/drawing/2014/main" id="{23485612-E1B3-4FEB-B95D-2472114E6A95}"/>
              </a:ext>
            </a:extLst>
          </p:cNvPr>
          <p:cNvSpPr>
            <a:spLocks noGrp="1"/>
          </p:cNvSpPr>
          <p:nvPr>
            <p:ph idx="1"/>
          </p:nvPr>
        </p:nvSpPr>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053E2542-F6A6-487F-B268-E89255C548C1}"/>
              </a:ext>
            </a:extLst>
          </p:cNvPr>
          <p:cNvSpPr>
            <a:spLocks noGrp="1"/>
          </p:cNvSpPr>
          <p:nvPr>
            <p:ph type="dt" sz="half" idx="10"/>
          </p:nvPr>
        </p:nvSpPr>
        <p:spPr/>
        <p:txBody>
          <a:bodyPr/>
          <a:lstStyle/>
          <a:p>
            <a:fld id="{03CA3E0B-BF03-4336-8E16-2548FBBB0FB9}" type="datetime1">
              <a:rPr lang="lt-LT" smtClean="0"/>
              <a:t>2021-12-30</a:t>
            </a:fld>
            <a:endParaRPr lang="lt-LT"/>
          </a:p>
        </p:txBody>
      </p:sp>
      <p:sp>
        <p:nvSpPr>
          <p:cNvPr id="5" name="Poraštės vietos rezervavimo ženklas 4">
            <a:extLst>
              <a:ext uri="{FF2B5EF4-FFF2-40B4-BE49-F238E27FC236}">
                <a16:creationId xmlns:a16="http://schemas.microsoft.com/office/drawing/2014/main" id="{30A94B11-4FD7-46E8-A569-72B5524757D4}"/>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B29914D2-3953-48F5-AAE8-4A5687BC19FA}"/>
              </a:ext>
            </a:extLst>
          </p:cNvPr>
          <p:cNvSpPr>
            <a:spLocks noGrp="1"/>
          </p:cNvSpPr>
          <p:nvPr>
            <p:ph type="sldNum" sz="quarter" idx="12"/>
          </p:nvPr>
        </p:nvSpPr>
        <p:spPr/>
        <p:txBody>
          <a:bodyPr/>
          <a:lstStyle/>
          <a:p>
            <a:fld id="{AA3FBF76-BFEF-4256-9A77-0079739A4330}" type="slidenum">
              <a:rPr lang="lt-LT" smtClean="0"/>
              <a:t>‹#›</a:t>
            </a:fld>
            <a:endParaRPr lang="lt-LT"/>
          </a:p>
        </p:txBody>
      </p:sp>
    </p:spTree>
    <p:extLst>
      <p:ext uri="{BB962C8B-B14F-4D97-AF65-F5344CB8AC3E}">
        <p14:creationId xmlns:p14="http://schemas.microsoft.com/office/powerpoint/2010/main" val="36978129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aveikslėlis ir antraštė">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lt-LT"/>
              <a:t>Spustelėję redaguokite stilių</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a:t>Spustelėkite piktogramą norėdami įtraukti paveikslėlį</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Date Placeholder 4"/>
          <p:cNvSpPr>
            <a:spLocks noGrp="1"/>
          </p:cNvSpPr>
          <p:nvPr>
            <p:ph type="dt" sz="half" idx="10"/>
          </p:nvPr>
        </p:nvSpPr>
        <p:spPr/>
        <p:txBody>
          <a:bodyPr/>
          <a:lstStyle/>
          <a:p>
            <a:fld id="{F90EE036-368C-466A-A7BD-D476EEAB3887}" type="datetime1">
              <a:rPr lang="lt-LT" smtClean="0"/>
              <a:t>2021-12-30</a:t>
            </a:fld>
            <a:endParaRPr lang="lt-LT"/>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B81D83-EAD9-435E-ABDE-FB50BA66EF46}" type="slidenum">
              <a:rPr lang="lt-LT" smtClean="0"/>
              <a:t>‹#›</a:t>
            </a:fld>
            <a:endParaRPr lang="lt-LT"/>
          </a:p>
        </p:txBody>
      </p:sp>
    </p:spTree>
    <p:extLst>
      <p:ext uri="{BB962C8B-B14F-4D97-AF65-F5344CB8AC3E}">
        <p14:creationId xmlns:p14="http://schemas.microsoft.com/office/powerpoint/2010/main" val="34159841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EFBF3082-5F39-4C22-BC9E-4446D84068F1}" type="datetime1">
              <a:rPr lang="lt-LT" smtClean="0"/>
              <a:t>2021-12-30</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D4B81D83-EAD9-435E-ABDE-FB50BA66EF46}" type="slidenum">
              <a:rPr lang="lt-LT" smtClean="0"/>
              <a:t>‹#›</a:t>
            </a:fld>
            <a:endParaRPr lang="lt-LT"/>
          </a:p>
        </p:txBody>
      </p:sp>
    </p:spTree>
    <p:extLst>
      <p:ext uri="{BB962C8B-B14F-4D97-AF65-F5344CB8AC3E}">
        <p14:creationId xmlns:p14="http://schemas.microsoft.com/office/powerpoint/2010/main" val="40073343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kalus pavadinimas ir tekstas">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lt-LT"/>
              <a:t>Spustelėję redaguokite stilių</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1C00C2A8-B8A8-4CD8-AB5E-F497FFE996D4}" type="datetime1">
              <a:rPr lang="lt-LT" smtClean="0"/>
              <a:t>2021-12-30</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D4B81D83-EAD9-435E-ABDE-FB50BA66EF46}" type="slidenum">
              <a:rPr lang="lt-LT" smtClean="0"/>
              <a:t>‹#›</a:t>
            </a:fld>
            <a:endParaRPr lang="lt-LT"/>
          </a:p>
        </p:txBody>
      </p:sp>
    </p:spTree>
    <p:extLst>
      <p:ext uri="{BB962C8B-B14F-4D97-AF65-F5344CB8AC3E}">
        <p14:creationId xmlns:p14="http://schemas.microsoft.com/office/powerpoint/2010/main" val="1057126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6CEB08A-5B61-4C2E-9825-4C2A59396F9D}"/>
              </a:ext>
            </a:extLst>
          </p:cNvPr>
          <p:cNvSpPr>
            <a:spLocks noGrp="1"/>
          </p:cNvSpPr>
          <p:nvPr>
            <p:ph type="title"/>
          </p:nvPr>
        </p:nvSpPr>
        <p:spPr>
          <a:xfrm>
            <a:off x="831850" y="1709738"/>
            <a:ext cx="10515600" cy="2852737"/>
          </a:xfrm>
        </p:spPr>
        <p:txBody>
          <a:bodyPr anchor="b"/>
          <a:lstStyle>
            <a:lvl1pPr>
              <a:defRPr sz="6000"/>
            </a:lvl1pPr>
          </a:lstStyle>
          <a:p>
            <a:r>
              <a:rPr lang="lt-LT"/>
              <a:t>Spustelėję redaguokite stilių</a:t>
            </a:r>
          </a:p>
        </p:txBody>
      </p:sp>
      <p:sp>
        <p:nvSpPr>
          <p:cNvPr id="3" name="Teksto vietos rezervavimo ženklas 2">
            <a:extLst>
              <a:ext uri="{FF2B5EF4-FFF2-40B4-BE49-F238E27FC236}">
                <a16:creationId xmlns:a16="http://schemas.microsoft.com/office/drawing/2014/main" id="{0545C1F1-830B-42B4-A9CE-F296697A5E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Spustelėkite, kad galėtumėte redaguoti šablono teksto stilius</a:t>
            </a:r>
          </a:p>
        </p:txBody>
      </p:sp>
      <p:sp>
        <p:nvSpPr>
          <p:cNvPr id="4" name="Datos vietos rezervavimo ženklas 3">
            <a:extLst>
              <a:ext uri="{FF2B5EF4-FFF2-40B4-BE49-F238E27FC236}">
                <a16:creationId xmlns:a16="http://schemas.microsoft.com/office/drawing/2014/main" id="{CAB13068-82E2-45E7-B042-315FD4A49472}"/>
              </a:ext>
            </a:extLst>
          </p:cNvPr>
          <p:cNvSpPr>
            <a:spLocks noGrp="1"/>
          </p:cNvSpPr>
          <p:nvPr>
            <p:ph type="dt" sz="half" idx="10"/>
          </p:nvPr>
        </p:nvSpPr>
        <p:spPr/>
        <p:txBody>
          <a:bodyPr/>
          <a:lstStyle/>
          <a:p>
            <a:fld id="{14F64BA9-823B-4C4D-A436-1FB3E0C6B8A7}" type="datetime1">
              <a:rPr lang="lt-LT" smtClean="0"/>
              <a:t>2021-12-30</a:t>
            </a:fld>
            <a:endParaRPr lang="lt-LT"/>
          </a:p>
        </p:txBody>
      </p:sp>
      <p:sp>
        <p:nvSpPr>
          <p:cNvPr id="5" name="Poraštės vietos rezervavimo ženklas 4">
            <a:extLst>
              <a:ext uri="{FF2B5EF4-FFF2-40B4-BE49-F238E27FC236}">
                <a16:creationId xmlns:a16="http://schemas.microsoft.com/office/drawing/2014/main" id="{4C6D940B-D528-46B6-AACC-1AADEA1DA532}"/>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342FCCC8-F3F9-44B0-8292-D89DFFD9E05C}"/>
              </a:ext>
            </a:extLst>
          </p:cNvPr>
          <p:cNvSpPr>
            <a:spLocks noGrp="1"/>
          </p:cNvSpPr>
          <p:nvPr>
            <p:ph type="sldNum" sz="quarter" idx="12"/>
          </p:nvPr>
        </p:nvSpPr>
        <p:spPr/>
        <p:txBody>
          <a:bodyPr/>
          <a:lstStyle/>
          <a:p>
            <a:fld id="{AA3FBF76-BFEF-4256-9A77-0079739A4330}" type="slidenum">
              <a:rPr lang="lt-LT" smtClean="0"/>
              <a:t>‹#›</a:t>
            </a:fld>
            <a:endParaRPr lang="lt-LT"/>
          </a:p>
        </p:txBody>
      </p:sp>
    </p:spTree>
    <p:extLst>
      <p:ext uri="{BB962C8B-B14F-4D97-AF65-F5344CB8AC3E}">
        <p14:creationId xmlns:p14="http://schemas.microsoft.com/office/powerpoint/2010/main" val="39183143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6ADEC18-036B-49A3-891E-BBAE0C1E8D7A}"/>
              </a:ext>
            </a:extLst>
          </p:cNvPr>
          <p:cNvSpPr>
            <a:spLocks noGrp="1"/>
          </p:cNvSpPr>
          <p:nvPr>
            <p:ph type="title"/>
          </p:nvPr>
        </p:nvSpPr>
        <p:spPr/>
        <p:txBody>
          <a:bodyPr/>
          <a:lstStyle/>
          <a:p>
            <a:r>
              <a:rPr lang="lt-LT"/>
              <a:t>Spustelėję redaguokite stilių</a:t>
            </a:r>
          </a:p>
        </p:txBody>
      </p:sp>
      <p:sp>
        <p:nvSpPr>
          <p:cNvPr id="3" name="Turinio vietos rezervavimo ženklas 2">
            <a:extLst>
              <a:ext uri="{FF2B5EF4-FFF2-40B4-BE49-F238E27FC236}">
                <a16:creationId xmlns:a16="http://schemas.microsoft.com/office/drawing/2014/main" id="{115F7568-3518-46FC-839D-799B784EB453}"/>
              </a:ext>
            </a:extLst>
          </p:cNvPr>
          <p:cNvSpPr>
            <a:spLocks noGrp="1"/>
          </p:cNvSpPr>
          <p:nvPr>
            <p:ph sz="half" idx="1"/>
          </p:nvPr>
        </p:nvSpPr>
        <p:spPr>
          <a:xfrm>
            <a:off x="838200" y="1825625"/>
            <a:ext cx="5181600" cy="435133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urinio vietos rezervavimo ženklas 3">
            <a:extLst>
              <a:ext uri="{FF2B5EF4-FFF2-40B4-BE49-F238E27FC236}">
                <a16:creationId xmlns:a16="http://schemas.microsoft.com/office/drawing/2014/main" id="{625B6299-14F5-487C-9C92-877973792100}"/>
              </a:ext>
            </a:extLst>
          </p:cNvPr>
          <p:cNvSpPr>
            <a:spLocks noGrp="1"/>
          </p:cNvSpPr>
          <p:nvPr>
            <p:ph sz="half" idx="2"/>
          </p:nvPr>
        </p:nvSpPr>
        <p:spPr>
          <a:xfrm>
            <a:off x="6172200" y="1825625"/>
            <a:ext cx="5181600" cy="435133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Datos vietos rezervavimo ženklas 4">
            <a:extLst>
              <a:ext uri="{FF2B5EF4-FFF2-40B4-BE49-F238E27FC236}">
                <a16:creationId xmlns:a16="http://schemas.microsoft.com/office/drawing/2014/main" id="{D2E46B9A-D5B3-4FC0-B604-0E1AAD4D5D60}"/>
              </a:ext>
            </a:extLst>
          </p:cNvPr>
          <p:cNvSpPr>
            <a:spLocks noGrp="1"/>
          </p:cNvSpPr>
          <p:nvPr>
            <p:ph type="dt" sz="half" idx="10"/>
          </p:nvPr>
        </p:nvSpPr>
        <p:spPr/>
        <p:txBody>
          <a:bodyPr/>
          <a:lstStyle/>
          <a:p>
            <a:fld id="{87658B27-B601-4FC4-8B27-F2ACDF07F604}" type="datetime1">
              <a:rPr lang="lt-LT" smtClean="0"/>
              <a:t>2021-12-30</a:t>
            </a:fld>
            <a:endParaRPr lang="lt-LT"/>
          </a:p>
        </p:txBody>
      </p:sp>
      <p:sp>
        <p:nvSpPr>
          <p:cNvPr id="6" name="Poraštės vietos rezervavimo ženklas 5">
            <a:extLst>
              <a:ext uri="{FF2B5EF4-FFF2-40B4-BE49-F238E27FC236}">
                <a16:creationId xmlns:a16="http://schemas.microsoft.com/office/drawing/2014/main" id="{772DA8A4-BE64-4C4F-87A8-685E3E9C360B}"/>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47EFC547-7131-4E68-A70A-18E76766E183}"/>
              </a:ext>
            </a:extLst>
          </p:cNvPr>
          <p:cNvSpPr>
            <a:spLocks noGrp="1"/>
          </p:cNvSpPr>
          <p:nvPr>
            <p:ph type="sldNum" sz="quarter" idx="12"/>
          </p:nvPr>
        </p:nvSpPr>
        <p:spPr/>
        <p:txBody>
          <a:bodyPr/>
          <a:lstStyle/>
          <a:p>
            <a:fld id="{AA3FBF76-BFEF-4256-9A77-0079739A4330}" type="slidenum">
              <a:rPr lang="lt-LT" smtClean="0"/>
              <a:t>‹#›</a:t>
            </a:fld>
            <a:endParaRPr lang="lt-LT"/>
          </a:p>
        </p:txBody>
      </p:sp>
    </p:spTree>
    <p:extLst>
      <p:ext uri="{BB962C8B-B14F-4D97-AF65-F5344CB8AC3E}">
        <p14:creationId xmlns:p14="http://schemas.microsoft.com/office/powerpoint/2010/main" val="928752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5275943-7C4A-4F62-9D89-017AC3727035}"/>
              </a:ext>
            </a:extLst>
          </p:cNvPr>
          <p:cNvSpPr>
            <a:spLocks noGrp="1"/>
          </p:cNvSpPr>
          <p:nvPr>
            <p:ph type="title"/>
          </p:nvPr>
        </p:nvSpPr>
        <p:spPr>
          <a:xfrm>
            <a:off x="839788" y="365125"/>
            <a:ext cx="10515600" cy="1325563"/>
          </a:xfrm>
        </p:spPr>
        <p:txBody>
          <a:bodyPr/>
          <a:lstStyle/>
          <a:p>
            <a:r>
              <a:rPr lang="lt-LT"/>
              <a:t>Spustelėję redaguokite stilių</a:t>
            </a:r>
          </a:p>
        </p:txBody>
      </p:sp>
      <p:sp>
        <p:nvSpPr>
          <p:cNvPr id="3" name="Teksto vietos rezervavimo ženklas 2">
            <a:extLst>
              <a:ext uri="{FF2B5EF4-FFF2-40B4-BE49-F238E27FC236}">
                <a16:creationId xmlns:a16="http://schemas.microsoft.com/office/drawing/2014/main" id="{582884C2-A232-41FD-A7B4-34CE0FEF09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 name="Turinio vietos rezervavimo ženklas 3">
            <a:extLst>
              <a:ext uri="{FF2B5EF4-FFF2-40B4-BE49-F238E27FC236}">
                <a16:creationId xmlns:a16="http://schemas.microsoft.com/office/drawing/2014/main" id="{673249F3-E63A-4A68-882A-F475A6E2382B}"/>
              </a:ext>
            </a:extLst>
          </p:cNvPr>
          <p:cNvSpPr>
            <a:spLocks noGrp="1"/>
          </p:cNvSpPr>
          <p:nvPr>
            <p:ph sz="half" idx="2"/>
          </p:nvPr>
        </p:nvSpPr>
        <p:spPr>
          <a:xfrm>
            <a:off x="839788" y="2505075"/>
            <a:ext cx="5157787" cy="368458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Teksto vietos rezervavimo ženklas 4">
            <a:extLst>
              <a:ext uri="{FF2B5EF4-FFF2-40B4-BE49-F238E27FC236}">
                <a16:creationId xmlns:a16="http://schemas.microsoft.com/office/drawing/2014/main" id="{C4344601-1535-44BF-B198-E7D2963A1A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6" name="Turinio vietos rezervavimo ženklas 5">
            <a:extLst>
              <a:ext uri="{FF2B5EF4-FFF2-40B4-BE49-F238E27FC236}">
                <a16:creationId xmlns:a16="http://schemas.microsoft.com/office/drawing/2014/main" id="{0EF41A62-7673-4E0B-BF5F-90B4250E5D81}"/>
              </a:ext>
            </a:extLst>
          </p:cNvPr>
          <p:cNvSpPr>
            <a:spLocks noGrp="1"/>
          </p:cNvSpPr>
          <p:nvPr>
            <p:ph sz="quarter" idx="4"/>
          </p:nvPr>
        </p:nvSpPr>
        <p:spPr>
          <a:xfrm>
            <a:off x="6172200" y="2505075"/>
            <a:ext cx="5183188" cy="368458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7" name="Datos vietos rezervavimo ženklas 6">
            <a:extLst>
              <a:ext uri="{FF2B5EF4-FFF2-40B4-BE49-F238E27FC236}">
                <a16:creationId xmlns:a16="http://schemas.microsoft.com/office/drawing/2014/main" id="{AE8E50AF-C492-4793-BA95-BB3C2A0EC82F}"/>
              </a:ext>
            </a:extLst>
          </p:cNvPr>
          <p:cNvSpPr>
            <a:spLocks noGrp="1"/>
          </p:cNvSpPr>
          <p:nvPr>
            <p:ph type="dt" sz="half" idx="10"/>
          </p:nvPr>
        </p:nvSpPr>
        <p:spPr/>
        <p:txBody>
          <a:bodyPr/>
          <a:lstStyle/>
          <a:p>
            <a:fld id="{54B51B11-0AF7-43E5-90A5-B8431022EFEA}" type="datetime1">
              <a:rPr lang="lt-LT" smtClean="0"/>
              <a:t>2021-12-30</a:t>
            </a:fld>
            <a:endParaRPr lang="lt-LT"/>
          </a:p>
        </p:txBody>
      </p:sp>
      <p:sp>
        <p:nvSpPr>
          <p:cNvPr id="8" name="Poraštės vietos rezervavimo ženklas 7">
            <a:extLst>
              <a:ext uri="{FF2B5EF4-FFF2-40B4-BE49-F238E27FC236}">
                <a16:creationId xmlns:a16="http://schemas.microsoft.com/office/drawing/2014/main" id="{597AD14B-5910-4DDC-AB9A-E26231E2FDC9}"/>
              </a:ext>
            </a:extLst>
          </p:cNvPr>
          <p:cNvSpPr>
            <a:spLocks noGrp="1"/>
          </p:cNvSpPr>
          <p:nvPr>
            <p:ph type="ftr" sz="quarter" idx="11"/>
          </p:nvPr>
        </p:nvSpPr>
        <p:spPr/>
        <p:txBody>
          <a:bodyPr/>
          <a:lstStyle/>
          <a:p>
            <a:endParaRPr lang="lt-LT"/>
          </a:p>
        </p:txBody>
      </p:sp>
      <p:sp>
        <p:nvSpPr>
          <p:cNvPr id="9" name="Skaidrės numerio vietos rezervavimo ženklas 8">
            <a:extLst>
              <a:ext uri="{FF2B5EF4-FFF2-40B4-BE49-F238E27FC236}">
                <a16:creationId xmlns:a16="http://schemas.microsoft.com/office/drawing/2014/main" id="{FF970F9B-E440-4008-AD00-C202DCE1C8F7}"/>
              </a:ext>
            </a:extLst>
          </p:cNvPr>
          <p:cNvSpPr>
            <a:spLocks noGrp="1"/>
          </p:cNvSpPr>
          <p:nvPr>
            <p:ph type="sldNum" sz="quarter" idx="12"/>
          </p:nvPr>
        </p:nvSpPr>
        <p:spPr/>
        <p:txBody>
          <a:bodyPr/>
          <a:lstStyle/>
          <a:p>
            <a:fld id="{AA3FBF76-BFEF-4256-9A77-0079739A4330}" type="slidenum">
              <a:rPr lang="lt-LT" smtClean="0"/>
              <a:t>‹#›</a:t>
            </a:fld>
            <a:endParaRPr lang="lt-LT"/>
          </a:p>
        </p:txBody>
      </p:sp>
    </p:spTree>
    <p:extLst>
      <p:ext uri="{BB962C8B-B14F-4D97-AF65-F5344CB8AC3E}">
        <p14:creationId xmlns:p14="http://schemas.microsoft.com/office/powerpoint/2010/main" val="3268968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00D6BC8-ABA6-4D34-9F54-63482B85E1FB}"/>
              </a:ext>
            </a:extLst>
          </p:cNvPr>
          <p:cNvSpPr>
            <a:spLocks noGrp="1"/>
          </p:cNvSpPr>
          <p:nvPr>
            <p:ph type="title"/>
          </p:nvPr>
        </p:nvSpPr>
        <p:spPr/>
        <p:txBody>
          <a:bodyPr/>
          <a:lstStyle/>
          <a:p>
            <a:r>
              <a:rPr lang="lt-LT"/>
              <a:t>Spustelėję redaguokite stilių</a:t>
            </a:r>
          </a:p>
        </p:txBody>
      </p:sp>
      <p:sp>
        <p:nvSpPr>
          <p:cNvPr id="3" name="Datos vietos rezervavimo ženklas 2">
            <a:extLst>
              <a:ext uri="{FF2B5EF4-FFF2-40B4-BE49-F238E27FC236}">
                <a16:creationId xmlns:a16="http://schemas.microsoft.com/office/drawing/2014/main" id="{74823976-0AFF-4A2B-A615-983EEC5E5610}"/>
              </a:ext>
            </a:extLst>
          </p:cNvPr>
          <p:cNvSpPr>
            <a:spLocks noGrp="1"/>
          </p:cNvSpPr>
          <p:nvPr>
            <p:ph type="dt" sz="half" idx="10"/>
          </p:nvPr>
        </p:nvSpPr>
        <p:spPr/>
        <p:txBody>
          <a:bodyPr/>
          <a:lstStyle/>
          <a:p>
            <a:fld id="{C54953DA-33CD-4B53-80AA-C76DBA71A2F3}" type="datetime1">
              <a:rPr lang="lt-LT" smtClean="0"/>
              <a:t>2021-12-30</a:t>
            </a:fld>
            <a:endParaRPr lang="lt-LT"/>
          </a:p>
        </p:txBody>
      </p:sp>
      <p:sp>
        <p:nvSpPr>
          <p:cNvPr id="4" name="Poraštės vietos rezervavimo ženklas 3">
            <a:extLst>
              <a:ext uri="{FF2B5EF4-FFF2-40B4-BE49-F238E27FC236}">
                <a16:creationId xmlns:a16="http://schemas.microsoft.com/office/drawing/2014/main" id="{3F50DB7F-9E5E-48C1-8057-E7DFFC9E800E}"/>
              </a:ext>
            </a:extLst>
          </p:cNvPr>
          <p:cNvSpPr>
            <a:spLocks noGrp="1"/>
          </p:cNvSpPr>
          <p:nvPr>
            <p:ph type="ftr" sz="quarter" idx="11"/>
          </p:nvPr>
        </p:nvSpPr>
        <p:spPr/>
        <p:txBody>
          <a:bodyPr/>
          <a:lstStyle/>
          <a:p>
            <a:endParaRPr lang="lt-LT"/>
          </a:p>
        </p:txBody>
      </p:sp>
      <p:sp>
        <p:nvSpPr>
          <p:cNvPr id="5" name="Skaidrės numerio vietos rezervavimo ženklas 4">
            <a:extLst>
              <a:ext uri="{FF2B5EF4-FFF2-40B4-BE49-F238E27FC236}">
                <a16:creationId xmlns:a16="http://schemas.microsoft.com/office/drawing/2014/main" id="{C48F5CBC-BF50-446F-9785-0C7AC28107F9}"/>
              </a:ext>
            </a:extLst>
          </p:cNvPr>
          <p:cNvSpPr>
            <a:spLocks noGrp="1"/>
          </p:cNvSpPr>
          <p:nvPr>
            <p:ph type="sldNum" sz="quarter" idx="12"/>
          </p:nvPr>
        </p:nvSpPr>
        <p:spPr/>
        <p:txBody>
          <a:bodyPr/>
          <a:lstStyle/>
          <a:p>
            <a:fld id="{AA3FBF76-BFEF-4256-9A77-0079739A4330}" type="slidenum">
              <a:rPr lang="lt-LT" smtClean="0"/>
              <a:t>‹#›</a:t>
            </a:fld>
            <a:endParaRPr lang="lt-LT"/>
          </a:p>
        </p:txBody>
      </p:sp>
    </p:spTree>
    <p:extLst>
      <p:ext uri="{BB962C8B-B14F-4D97-AF65-F5344CB8AC3E}">
        <p14:creationId xmlns:p14="http://schemas.microsoft.com/office/powerpoint/2010/main" val="1978256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a:extLst>
              <a:ext uri="{FF2B5EF4-FFF2-40B4-BE49-F238E27FC236}">
                <a16:creationId xmlns:a16="http://schemas.microsoft.com/office/drawing/2014/main" id="{E21EBDF6-81DA-4BAF-B580-BCCBFCE43287}"/>
              </a:ext>
            </a:extLst>
          </p:cNvPr>
          <p:cNvSpPr>
            <a:spLocks noGrp="1"/>
          </p:cNvSpPr>
          <p:nvPr>
            <p:ph type="dt" sz="half" idx="10"/>
          </p:nvPr>
        </p:nvSpPr>
        <p:spPr/>
        <p:txBody>
          <a:bodyPr/>
          <a:lstStyle/>
          <a:p>
            <a:fld id="{381F31DE-2751-4F4B-AE83-603BA1B7A226}" type="datetime1">
              <a:rPr lang="lt-LT" smtClean="0"/>
              <a:t>2021-12-30</a:t>
            </a:fld>
            <a:endParaRPr lang="lt-LT"/>
          </a:p>
        </p:txBody>
      </p:sp>
      <p:sp>
        <p:nvSpPr>
          <p:cNvPr id="3" name="Poraštės vietos rezervavimo ženklas 2">
            <a:extLst>
              <a:ext uri="{FF2B5EF4-FFF2-40B4-BE49-F238E27FC236}">
                <a16:creationId xmlns:a16="http://schemas.microsoft.com/office/drawing/2014/main" id="{B15BC969-E0AA-4F7F-9BD6-564A78144A12}"/>
              </a:ext>
            </a:extLst>
          </p:cNvPr>
          <p:cNvSpPr>
            <a:spLocks noGrp="1"/>
          </p:cNvSpPr>
          <p:nvPr>
            <p:ph type="ftr" sz="quarter" idx="11"/>
          </p:nvPr>
        </p:nvSpPr>
        <p:spPr/>
        <p:txBody>
          <a:bodyPr/>
          <a:lstStyle/>
          <a:p>
            <a:endParaRPr lang="lt-LT"/>
          </a:p>
        </p:txBody>
      </p:sp>
      <p:sp>
        <p:nvSpPr>
          <p:cNvPr id="4" name="Skaidrės numerio vietos rezervavimo ženklas 3">
            <a:extLst>
              <a:ext uri="{FF2B5EF4-FFF2-40B4-BE49-F238E27FC236}">
                <a16:creationId xmlns:a16="http://schemas.microsoft.com/office/drawing/2014/main" id="{83B4448C-79C3-4FB3-BA86-6BECAF384270}"/>
              </a:ext>
            </a:extLst>
          </p:cNvPr>
          <p:cNvSpPr>
            <a:spLocks noGrp="1"/>
          </p:cNvSpPr>
          <p:nvPr>
            <p:ph type="sldNum" sz="quarter" idx="12"/>
          </p:nvPr>
        </p:nvSpPr>
        <p:spPr/>
        <p:txBody>
          <a:bodyPr/>
          <a:lstStyle/>
          <a:p>
            <a:fld id="{AA3FBF76-BFEF-4256-9A77-0079739A4330}" type="slidenum">
              <a:rPr lang="lt-LT" smtClean="0"/>
              <a:t>‹#›</a:t>
            </a:fld>
            <a:endParaRPr lang="lt-LT"/>
          </a:p>
        </p:txBody>
      </p:sp>
    </p:spTree>
    <p:extLst>
      <p:ext uri="{BB962C8B-B14F-4D97-AF65-F5344CB8AC3E}">
        <p14:creationId xmlns:p14="http://schemas.microsoft.com/office/powerpoint/2010/main" val="1433265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67493D0B-5747-4FFE-9AFD-823EB741C952}"/>
              </a:ext>
            </a:extLst>
          </p:cNvPr>
          <p:cNvSpPr>
            <a:spLocks noGrp="1"/>
          </p:cNvSpPr>
          <p:nvPr>
            <p:ph type="title"/>
          </p:nvPr>
        </p:nvSpPr>
        <p:spPr>
          <a:xfrm>
            <a:off x="839788" y="457200"/>
            <a:ext cx="3932237" cy="1600200"/>
          </a:xfrm>
        </p:spPr>
        <p:txBody>
          <a:bodyPr anchor="b"/>
          <a:lstStyle>
            <a:lvl1pPr>
              <a:defRPr sz="3200"/>
            </a:lvl1pPr>
          </a:lstStyle>
          <a:p>
            <a:r>
              <a:rPr lang="lt-LT"/>
              <a:t>Spustelėję redaguokite stilių</a:t>
            </a:r>
          </a:p>
        </p:txBody>
      </p:sp>
      <p:sp>
        <p:nvSpPr>
          <p:cNvPr id="3" name="Turinio vietos rezervavimo ženklas 2">
            <a:extLst>
              <a:ext uri="{FF2B5EF4-FFF2-40B4-BE49-F238E27FC236}">
                <a16:creationId xmlns:a16="http://schemas.microsoft.com/office/drawing/2014/main" id="{10A56D5F-9BFF-4253-9AC4-80EA3F18B04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eksto vietos rezervavimo ženklas 3">
            <a:extLst>
              <a:ext uri="{FF2B5EF4-FFF2-40B4-BE49-F238E27FC236}">
                <a16:creationId xmlns:a16="http://schemas.microsoft.com/office/drawing/2014/main" id="{1370F9F2-B54E-4F2C-8DB9-1D836D3F1B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Spustelėkite, kad galėtumėte redaguoti šablono teksto stilius</a:t>
            </a:r>
          </a:p>
        </p:txBody>
      </p:sp>
      <p:sp>
        <p:nvSpPr>
          <p:cNvPr id="5" name="Datos vietos rezervavimo ženklas 4">
            <a:extLst>
              <a:ext uri="{FF2B5EF4-FFF2-40B4-BE49-F238E27FC236}">
                <a16:creationId xmlns:a16="http://schemas.microsoft.com/office/drawing/2014/main" id="{5F8A01B7-E5EB-4D63-93D8-A1D6CEEA20AA}"/>
              </a:ext>
            </a:extLst>
          </p:cNvPr>
          <p:cNvSpPr>
            <a:spLocks noGrp="1"/>
          </p:cNvSpPr>
          <p:nvPr>
            <p:ph type="dt" sz="half" idx="10"/>
          </p:nvPr>
        </p:nvSpPr>
        <p:spPr/>
        <p:txBody>
          <a:bodyPr/>
          <a:lstStyle/>
          <a:p>
            <a:fld id="{17A33324-CF5B-435D-BE2C-3391A2174918}" type="datetime1">
              <a:rPr lang="lt-LT" smtClean="0"/>
              <a:t>2021-12-30</a:t>
            </a:fld>
            <a:endParaRPr lang="lt-LT"/>
          </a:p>
        </p:txBody>
      </p:sp>
      <p:sp>
        <p:nvSpPr>
          <p:cNvPr id="6" name="Poraštės vietos rezervavimo ženklas 5">
            <a:extLst>
              <a:ext uri="{FF2B5EF4-FFF2-40B4-BE49-F238E27FC236}">
                <a16:creationId xmlns:a16="http://schemas.microsoft.com/office/drawing/2014/main" id="{AE8EAE82-4C33-45CE-9DCE-C02D13AEB331}"/>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4859BF83-6133-4FAF-BF70-82DC1683E8B8}"/>
              </a:ext>
            </a:extLst>
          </p:cNvPr>
          <p:cNvSpPr>
            <a:spLocks noGrp="1"/>
          </p:cNvSpPr>
          <p:nvPr>
            <p:ph type="sldNum" sz="quarter" idx="12"/>
          </p:nvPr>
        </p:nvSpPr>
        <p:spPr/>
        <p:txBody>
          <a:bodyPr/>
          <a:lstStyle/>
          <a:p>
            <a:fld id="{AA3FBF76-BFEF-4256-9A77-0079739A4330}" type="slidenum">
              <a:rPr lang="lt-LT" smtClean="0"/>
              <a:t>‹#›</a:t>
            </a:fld>
            <a:endParaRPr lang="lt-LT"/>
          </a:p>
        </p:txBody>
      </p:sp>
    </p:spTree>
    <p:extLst>
      <p:ext uri="{BB962C8B-B14F-4D97-AF65-F5344CB8AC3E}">
        <p14:creationId xmlns:p14="http://schemas.microsoft.com/office/powerpoint/2010/main" val="3057779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F69BF6A-9D70-4E65-800C-88A5EAB831F0}"/>
              </a:ext>
            </a:extLst>
          </p:cNvPr>
          <p:cNvSpPr>
            <a:spLocks noGrp="1"/>
          </p:cNvSpPr>
          <p:nvPr>
            <p:ph type="title"/>
          </p:nvPr>
        </p:nvSpPr>
        <p:spPr>
          <a:xfrm>
            <a:off x="839788" y="457200"/>
            <a:ext cx="3932237" cy="1600200"/>
          </a:xfrm>
        </p:spPr>
        <p:txBody>
          <a:bodyPr anchor="b"/>
          <a:lstStyle>
            <a:lvl1pPr>
              <a:defRPr sz="3200"/>
            </a:lvl1pPr>
          </a:lstStyle>
          <a:p>
            <a:r>
              <a:rPr lang="lt-LT"/>
              <a:t>Spustelėję redaguokite stilių</a:t>
            </a:r>
          </a:p>
        </p:txBody>
      </p:sp>
      <p:sp>
        <p:nvSpPr>
          <p:cNvPr id="3" name="Paveikslėlio vietos rezervavimo ženklas 2">
            <a:extLst>
              <a:ext uri="{FF2B5EF4-FFF2-40B4-BE49-F238E27FC236}">
                <a16:creationId xmlns:a16="http://schemas.microsoft.com/office/drawing/2014/main" id="{D6228B7F-0231-41A3-B521-77027E9C70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a:extLst>
              <a:ext uri="{FF2B5EF4-FFF2-40B4-BE49-F238E27FC236}">
                <a16:creationId xmlns:a16="http://schemas.microsoft.com/office/drawing/2014/main" id="{AC865AF6-2FBB-45CB-9AD4-3C15A04EB8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Spustelėkite, kad galėtumėte redaguoti šablono teksto stilius</a:t>
            </a:r>
          </a:p>
        </p:txBody>
      </p:sp>
      <p:sp>
        <p:nvSpPr>
          <p:cNvPr id="5" name="Datos vietos rezervavimo ženklas 4">
            <a:extLst>
              <a:ext uri="{FF2B5EF4-FFF2-40B4-BE49-F238E27FC236}">
                <a16:creationId xmlns:a16="http://schemas.microsoft.com/office/drawing/2014/main" id="{475C143A-AC14-4D66-8BE0-601288323EAC}"/>
              </a:ext>
            </a:extLst>
          </p:cNvPr>
          <p:cNvSpPr>
            <a:spLocks noGrp="1"/>
          </p:cNvSpPr>
          <p:nvPr>
            <p:ph type="dt" sz="half" idx="10"/>
          </p:nvPr>
        </p:nvSpPr>
        <p:spPr/>
        <p:txBody>
          <a:bodyPr/>
          <a:lstStyle/>
          <a:p>
            <a:fld id="{FD5FDF18-F512-4639-B891-4678F034805F}" type="datetime1">
              <a:rPr lang="lt-LT" smtClean="0"/>
              <a:t>2021-12-30</a:t>
            </a:fld>
            <a:endParaRPr lang="lt-LT"/>
          </a:p>
        </p:txBody>
      </p:sp>
      <p:sp>
        <p:nvSpPr>
          <p:cNvPr id="6" name="Poraštės vietos rezervavimo ženklas 5">
            <a:extLst>
              <a:ext uri="{FF2B5EF4-FFF2-40B4-BE49-F238E27FC236}">
                <a16:creationId xmlns:a16="http://schemas.microsoft.com/office/drawing/2014/main" id="{5C5B9F36-58CD-41B1-810C-F98A4EBB7F47}"/>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8E7593BA-097C-4860-87F9-9DB4CA54673F}"/>
              </a:ext>
            </a:extLst>
          </p:cNvPr>
          <p:cNvSpPr>
            <a:spLocks noGrp="1"/>
          </p:cNvSpPr>
          <p:nvPr>
            <p:ph type="sldNum" sz="quarter" idx="12"/>
          </p:nvPr>
        </p:nvSpPr>
        <p:spPr/>
        <p:txBody>
          <a:bodyPr/>
          <a:lstStyle/>
          <a:p>
            <a:fld id="{AA3FBF76-BFEF-4256-9A77-0079739A4330}" type="slidenum">
              <a:rPr lang="lt-LT" smtClean="0"/>
              <a:t>‹#›</a:t>
            </a:fld>
            <a:endParaRPr lang="lt-LT"/>
          </a:p>
        </p:txBody>
      </p:sp>
    </p:spTree>
    <p:extLst>
      <p:ext uri="{BB962C8B-B14F-4D97-AF65-F5344CB8AC3E}">
        <p14:creationId xmlns:p14="http://schemas.microsoft.com/office/powerpoint/2010/main" val="428180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a:extLst>
              <a:ext uri="{FF2B5EF4-FFF2-40B4-BE49-F238E27FC236}">
                <a16:creationId xmlns:a16="http://schemas.microsoft.com/office/drawing/2014/main" id="{E3BC490B-AB8C-4ED6-B957-93E677CD6F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redaguokite stilių</a:t>
            </a:r>
          </a:p>
        </p:txBody>
      </p:sp>
      <p:sp>
        <p:nvSpPr>
          <p:cNvPr id="3" name="Teksto vietos rezervavimo ženklas 2">
            <a:extLst>
              <a:ext uri="{FF2B5EF4-FFF2-40B4-BE49-F238E27FC236}">
                <a16:creationId xmlns:a16="http://schemas.microsoft.com/office/drawing/2014/main" id="{C56A42BE-99AE-4354-BD94-BD7A6F94D9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982C6F85-8DB8-4E0C-9EEB-D6D434A911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4DDAB1-C663-4959-867C-B0CD3D8C7990}" type="datetime1">
              <a:rPr lang="lt-LT" smtClean="0"/>
              <a:t>2021-12-30</a:t>
            </a:fld>
            <a:endParaRPr lang="lt-LT"/>
          </a:p>
        </p:txBody>
      </p:sp>
      <p:sp>
        <p:nvSpPr>
          <p:cNvPr id="5" name="Poraštės vietos rezervavimo ženklas 4">
            <a:extLst>
              <a:ext uri="{FF2B5EF4-FFF2-40B4-BE49-F238E27FC236}">
                <a16:creationId xmlns:a16="http://schemas.microsoft.com/office/drawing/2014/main" id="{8D089C85-A5BD-4111-8741-40EFF38B0A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a:extLst>
              <a:ext uri="{FF2B5EF4-FFF2-40B4-BE49-F238E27FC236}">
                <a16:creationId xmlns:a16="http://schemas.microsoft.com/office/drawing/2014/main" id="{B7A35B4A-20AE-4A2B-A921-9C73619D81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3FBF76-BFEF-4256-9A77-0079739A4330}" type="slidenum">
              <a:rPr lang="lt-LT" smtClean="0"/>
              <a:t>‹#›</a:t>
            </a:fld>
            <a:endParaRPr lang="lt-LT"/>
          </a:p>
        </p:txBody>
      </p:sp>
    </p:spTree>
    <p:extLst>
      <p:ext uri="{BB962C8B-B14F-4D97-AF65-F5344CB8AC3E}">
        <p14:creationId xmlns:p14="http://schemas.microsoft.com/office/powerpoint/2010/main" val="5833377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lt-LT"/>
              <a:t>Spustelėję redaguokite stilių</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CB38789-1CB1-49B6-99D0-C362C3562046}" type="datetime1">
              <a:rPr lang="lt-LT" smtClean="0"/>
              <a:t>2021-12-30</a:t>
            </a:fld>
            <a:endParaRPr lang="lt-LT"/>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lt-LT"/>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4B81D83-EAD9-435E-ABDE-FB50BA66EF46}" type="slidenum">
              <a:rPr lang="lt-LT" smtClean="0"/>
              <a:t>‹#›</a:t>
            </a:fld>
            <a:endParaRPr lang="lt-LT"/>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32316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microsoft.com/office/2018/10/relationships/comments" Target="../comments/modernComment_2D5_14B329E7.xml"/><Relationship Id="rId1" Type="http://schemas.openxmlformats.org/officeDocument/2006/relationships/slideLayout" Target="../slideLayouts/slideLayout1.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6" name="Rectangle 9">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Pavadinimas 3">
            <a:extLst>
              <a:ext uri="{FF2B5EF4-FFF2-40B4-BE49-F238E27FC236}">
                <a16:creationId xmlns:a16="http://schemas.microsoft.com/office/drawing/2014/main" id="{1AC7690C-142A-408B-9937-299956608E37}"/>
              </a:ext>
            </a:extLst>
          </p:cNvPr>
          <p:cNvSpPr>
            <a:spLocks noGrp="1"/>
          </p:cNvSpPr>
          <p:nvPr>
            <p:ph type="ctrTitle"/>
          </p:nvPr>
        </p:nvSpPr>
        <p:spPr>
          <a:xfrm>
            <a:off x="853560" y="758952"/>
            <a:ext cx="10551381" cy="3127603"/>
          </a:xfrm>
        </p:spPr>
        <p:txBody>
          <a:bodyPr>
            <a:normAutofit/>
          </a:bodyPr>
          <a:lstStyle/>
          <a:p>
            <a:pPr algn="ctr"/>
            <a:r>
              <a:rPr lang="lt-LT" sz="3600" dirty="0"/>
              <a:t>LIETUVOS ŽEMĖS ŪKIO IR KAIMO PLĖTROS 2023–2027 M. </a:t>
            </a:r>
            <a:br>
              <a:rPr lang="lt-LT" sz="3600" dirty="0"/>
            </a:br>
            <a:r>
              <a:rPr lang="lt-LT" sz="3600" dirty="0"/>
              <a:t>STRATEGINIS PLANAS</a:t>
            </a:r>
            <a:br>
              <a:rPr lang="lt-LT" sz="3600" dirty="0"/>
            </a:br>
            <a:endParaRPr lang="lt-LT" sz="3600" dirty="0"/>
          </a:p>
        </p:txBody>
      </p:sp>
      <p:sp>
        <p:nvSpPr>
          <p:cNvPr id="17" name="Rectangle 11">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Antrinis pavadinimas 4">
            <a:extLst>
              <a:ext uri="{FF2B5EF4-FFF2-40B4-BE49-F238E27FC236}">
                <a16:creationId xmlns:a16="http://schemas.microsoft.com/office/drawing/2014/main" id="{6B0E51DE-1F80-4C6B-918F-C3EA9BC76253}"/>
              </a:ext>
            </a:extLst>
          </p:cNvPr>
          <p:cNvSpPr>
            <a:spLocks noGrp="1"/>
          </p:cNvSpPr>
          <p:nvPr>
            <p:ph type="subTitle" idx="1"/>
          </p:nvPr>
        </p:nvSpPr>
        <p:spPr>
          <a:xfrm>
            <a:off x="1100051" y="5225240"/>
            <a:ext cx="10058400" cy="1143000"/>
          </a:xfrm>
        </p:spPr>
        <p:txBody>
          <a:bodyPr>
            <a:normAutofit/>
          </a:bodyPr>
          <a:lstStyle/>
          <a:p>
            <a:pPr algn="ctr"/>
            <a:r>
              <a:rPr lang="lt-LT" dirty="0">
                <a:solidFill>
                  <a:srgbClr val="FFFFFF"/>
                </a:solidFill>
              </a:rPr>
              <a:t>Žemės ūkio ministerija </a:t>
            </a:r>
          </a:p>
          <a:p>
            <a:pPr algn="ctr"/>
            <a:r>
              <a:rPr lang="lt-LT" dirty="0">
                <a:solidFill>
                  <a:srgbClr val="FFFFFF"/>
                </a:solidFill>
              </a:rPr>
              <a:t>2021 m. gruodis</a:t>
            </a:r>
          </a:p>
        </p:txBody>
      </p:sp>
      <p:sp>
        <p:nvSpPr>
          <p:cNvPr id="18" name="Rectangle 13">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855281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6" name="Rectangle 9">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Pavadinimas 3">
            <a:extLst>
              <a:ext uri="{FF2B5EF4-FFF2-40B4-BE49-F238E27FC236}">
                <a16:creationId xmlns:a16="http://schemas.microsoft.com/office/drawing/2014/main" id="{1AC7690C-142A-408B-9937-299956608E37}"/>
              </a:ext>
            </a:extLst>
          </p:cNvPr>
          <p:cNvSpPr>
            <a:spLocks noGrp="1"/>
          </p:cNvSpPr>
          <p:nvPr>
            <p:ph type="ctrTitle"/>
          </p:nvPr>
        </p:nvSpPr>
        <p:spPr>
          <a:xfrm>
            <a:off x="853560" y="758952"/>
            <a:ext cx="10551381" cy="3127603"/>
          </a:xfrm>
        </p:spPr>
        <p:txBody>
          <a:bodyPr>
            <a:normAutofit/>
          </a:bodyPr>
          <a:lstStyle/>
          <a:p>
            <a:pPr algn="ctr"/>
            <a:r>
              <a:rPr lang="lt-LT" sz="3600" dirty="0"/>
              <a:t>AČIŪ IR GRAŽIŲ ŠVENČIŲ</a:t>
            </a:r>
            <a:br>
              <a:rPr lang="lt-LT" sz="3600" dirty="0"/>
            </a:br>
            <a:endParaRPr lang="lt-LT" sz="3600" dirty="0"/>
          </a:p>
        </p:txBody>
      </p:sp>
      <p:sp>
        <p:nvSpPr>
          <p:cNvPr id="17" name="Rectangle 11">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3">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25270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extBox 40">
            <a:extLst>
              <a:ext uri="{FF2B5EF4-FFF2-40B4-BE49-F238E27FC236}">
                <a16:creationId xmlns:a16="http://schemas.microsoft.com/office/drawing/2014/main" id="{8F8B2C27-4EDC-444E-B337-5259F6545919}"/>
              </a:ext>
            </a:extLst>
          </p:cNvPr>
          <p:cNvSpPr txBox="1"/>
          <p:nvPr/>
        </p:nvSpPr>
        <p:spPr>
          <a:xfrm>
            <a:off x="2136903" y="4731551"/>
            <a:ext cx="3194689" cy="2062103"/>
          </a:xfrm>
          <a:prstGeom prst="rect">
            <a:avLst/>
          </a:prstGeom>
          <a:noFill/>
          <a:ln>
            <a:solidFill>
              <a:srgbClr val="002060"/>
            </a:solidFill>
          </a:ln>
        </p:spPr>
        <p:style>
          <a:lnRef idx="1">
            <a:schemeClr val="accent2"/>
          </a:lnRef>
          <a:fillRef idx="2">
            <a:schemeClr val="accent2"/>
          </a:fillRef>
          <a:effectRef idx="1">
            <a:schemeClr val="accent2"/>
          </a:effectRef>
          <a:fontRef idx="minor">
            <a:schemeClr val="dk1"/>
          </a:fontRef>
        </p:style>
        <p:txBody>
          <a:bodyPr wrap="square" rtlCol="0" anchor="ctr">
            <a:spAutoFit/>
          </a:bodyPr>
          <a:lstStyle/>
          <a:p>
            <a:pPr lvl="0">
              <a:defRPr/>
            </a:pPr>
            <a:r>
              <a:rPr lang="lt-LT" sz="1600" b="1" dirty="0">
                <a:solidFill>
                  <a:prstClr val="black"/>
                </a:solidFill>
              </a:rPr>
              <a:t>Apsirūpinimas tvariais metodais užauginta žemės ūkio produkcija ir sektoriaus pridėtinės vertės didinimas</a:t>
            </a:r>
          </a:p>
          <a:p>
            <a:pPr lvl="0">
              <a:defRPr/>
            </a:pPr>
            <a:endParaRPr lang="lt-LT" sz="1600" dirty="0">
              <a:solidFill>
                <a:prstClr val="black"/>
              </a:solidFill>
            </a:endParaRPr>
          </a:p>
          <a:p>
            <a:pPr lvl="0">
              <a:defRPr/>
            </a:pPr>
            <a:r>
              <a:rPr lang="lt-LT" sz="1600" i="1" dirty="0">
                <a:solidFill>
                  <a:prstClr val="black"/>
                </a:solidFill>
              </a:rPr>
              <a:t>(Žemės ir maisto ūkio pridėtinės vertės ir konkurencingumo didinimas (</a:t>
            </a:r>
            <a:r>
              <a:rPr lang="lt-LT" sz="1600" i="1">
                <a:solidFill>
                  <a:prstClr val="black"/>
                </a:solidFill>
              </a:rPr>
              <a:t>5.9))</a:t>
            </a:r>
            <a:endParaRPr kumimoji="0" lang="lt-LT" sz="1600" i="1" u="none" strike="noStrike" kern="1200" cap="none" spc="0" normalizeH="0" baseline="0" noProof="0" dirty="0">
              <a:ln>
                <a:noFill/>
              </a:ln>
              <a:solidFill>
                <a:prstClr val="black"/>
              </a:solidFill>
              <a:effectLst/>
              <a:uLnTx/>
              <a:uFillTx/>
              <a:ea typeface="+mn-ea"/>
              <a:cs typeface="+mn-cs"/>
            </a:endParaRPr>
          </a:p>
        </p:txBody>
      </p:sp>
      <p:sp>
        <p:nvSpPr>
          <p:cNvPr id="42" name="TextBox 41">
            <a:extLst>
              <a:ext uri="{FF2B5EF4-FFF2-40B4-BE49-F238E27FC236}">
                <a16:creationId xmlns:a16="http://schemas.microsoft.com/office/drawing/2014/main" id="{EDC74562-11CD-421F-B44A-EDB5C7698F9A}"/>
              </a:ext>
            </a:extLst>
          </p:cNvPr>
          <p:cNvSpPr txBox="1"/>
          <p:nvPr/>
        </p:nvSpPr>
        <p:spPr>
          <a:xfrm>
            <a:off x="5487641" y="4724066"/>
            <a:ext cx="3194689" cy="2062103"/>
          </a:xfrm>
          <a:prstGeom prst="rect">
            <a:avLst/>
          </a:prstGeom>
          <a:noFill/>
          <a:ln>
            <a:solidFill>
              <a:schemeClr val="accent6">
                <a:lumMod val="50000"/>
              </a:schemeClr>
            </a:solidFill>
          </a:ln>
        </p:spPr>
        <p:style>
          <a:lnRef idx="1">
            <a:schemeClr val="accent6"/>
          </a:lnRef>
          <a:fillRef idx="2">
            <a:schemeClr val="accent6"/>
          </a:fillRef>
          <a:effectRef idx="1">
            <a:schemeClr val="accent6"/>
          </a:effectRef>
          <a:fontRef idx="minor">
            <a:schemeClr val="dk1"/>
          </a:fontRef>
        </p:style>
        <p:txBody>
          <a:bodyPr wrap="square" rtlCol="0">
            <a:spAutoFit/>
          </a:bodyPr>
          <a:lstStyle/>
          <a:p>
            <a:pPr lvl="0">
              <a:defRPr/>
            </a:pPr>
            <a:endParaRPr lang="lt-LT" sz="1600" b="1">
              <a:solidFill>
                <a:prstClr val="black"/>
              </a:solidFill>
            </a:endParaRPr>
          </a:p>
          <a:p>
            <a:pPr lvl="0">
              <a:defRPr/>
            </a:pPr>
            <a:r>
              <a:rPr lang="lt-LT" sz="1600" b="1">
                <a:solidFill>
                  <a:prstClr val="black"/>
                </a:solidFill>
              </a:rPr>
              <a:t>Prisitaikymas </a:t>
            </a:r>
            <a:r>
              <a:rPr lang="lt-LT" sz="1600" b="1" dirty="0">
                <a:solidFill>
                  <a:prstClr val="black"/>
                </a:solidFill>
              </a:rPr>
              <a:t>prie klimato kaitos ir gamtinių išteklių saugojimas</a:t>
            </a:r>
          </a:p>
          <a:p>
            <a:pPr lvl="0">
              <a:defRPr/>
            </a:pPr>
            <a:endParaRPr lang="lt-LT" sz="1600" dirty="0">
              <a:solidFill>
                <a:prstClr val="black"/>
              </a:solidFill>
            </a:endParaRPr>
          </a:p>
          <a:p>
            <a:pPr lvl="0">
              <a:defRPr/>
            </a:pPr>
            <a:r>
              <a:rPr lang="lt-LT" sz="1600" i="1" dirty="0">
                <a:solidFill>
                  <a:prstClr val="black"/>
                </a:solidFill>
              </a:rPr>
              <a:t>(Tvarios žemės ūkio ir maisto gamybos sistemos </a:t>
            </a:r>
            <a:r>
              <a:rPr lang="lt-LT" sz="1600" i="1">
                <a:solidFill>
                  <a:prstClr val="black"/>
                </a:solidFill>
              </a:rPr>
              <a:t>bei gamtinio kapitalo apsauga ir tvarus naudojimas </a:t>
            </a:r>
            <a:r>
              <a:rPr lang="lt-LT" sz="1600" i="1" dirty="0">
                <a:solidFill>
                  <a:prstClr val="black"/>
                </a:solidFill>
              </a:rPr>
              <a:t>(6.4 ir </a:t>
            </a:r>
            <a:r>
              <a:rPr lang="lt-LT" sz="1600" i="1">
                <a:solidFill>
                  <a:prstClr val="black"/>
                </a:solidFill>
              </a:rPr>
              <a:t>6.5))</a:t>
            </a:r>
            <a:endParaRPr lang="lt-LT" sz="1600" i="1" dirty="0">
              <a:solidFill>
                <a:prstClr val="black"/>
              </a:solidFill>
            </a:endParaRPr>
          </a:p>
        </p:txBody>
      </p:sp>
      <p:sp>
        <p:nvSpPr>
          <p:cNvPr id="43" name="TextBox 42">
            <a:extLst>
              <a:ext uri="{FF2B5EF4-FFF2-40B4-BE49-F238E27FC236}">
                <a16:creationId xmlns:a16="http://schemas.microsoft.com/office/drawing/2014/main" id="{71777D62-6B06-48ED-8742-8A0F049A9A85}"/>
              </a:ext>
            </a:extLst>
          </p:cNvPr>
          <p:cNvSpPr txBox="1"/>
          <p:nvPr/>
        </p:nvSpPr>
        <p:spPr>
          <a:xfrm>
            <a:off x="8901806" y="4719421"/>
            <a:ext cx="3160821" cy="2062103"/>
          </a:xfrm>
          <a:prstGeom prst="rect">
            <a:avLst/>
          </a:prstGeom>
          <a:noFill/>
          <a:ln>
            <a:solidFill>
              <a:schemeClr val="accent3">
                <a:lumMod val="50000"/>
              </a:schemeClr>
            </a:solidFill>
          </a:ln>
        </p:spPr>
        <p:style>
          <a:lnRef idx="1">
            <a:schemeClr val="accent4"/>
          </a:lnRef>
          <a:fillRef idx="2">
            <a:schemeClr val="accent4"/>
          </a:fillRef>
          <a:effectRef idx="1">
            <a:schemeClr val="accent4"/>
          </a:effectRef>
          <a:fontRef idx="minor">
            <a:schemeClr val="dk1"/>
          </a:fontRef>
        </p:style>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lt-LT" sz="1600" b="1">
              <a:solidFill>
                <a:prstClr val="black"/>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lt-LT" sz="1600" b="1">
                <a:solidFill>
                  <a:prstClr val="black"/>
                </a:solidFill>
              </a:rPr>
              <a:t>Gyvybingo </a:t>
            </a:r>
            <a:r>
              <a:rPr lang="lt-LT" sz="1600" b="1" dirty="0">
                <a:solidFill>
                  <a:prstClr val="black"/>
                </a:solidFill>
              </a:rPr>
              <a:t>ir ūkininkavimui bei verslui patrauklaus kaimo kūrimas</a:t>
            </a:r>
          </a:p>
          <a:p>
            <a:pPr marL="0" marR="0" lvl="0" indent="0" algn="l" defTabSz="914400" rtl="0" eaLnBrk="1" fontAlgn="auto" latinLnBrk="0" hangingPunct="1">
              <a:lnSpc>
                <a:spcPct val="100000"/>
              </a:lnSpc>
              <a:spcBef>
                <a:spcPts val="0"/>
              </a:spcBef>
              <a:spcAft>
                <a:spcPts val="0"/>
              </a:spcAft>
              <a:buClrTx/>
              <a:buSzTx/>
              <a:buFontTx/>
              <a:buNone/>
              <a:tabLst/>
              <a:defRPr/>
            </a:pPr>
            <a:endParaRPr lang="lt-LT" sz="1600" dirty="0">
              <a:solidFill>
                <a:prstClr val="black"/>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lt-LT" sz="1600" i="1" dirty="0">
                <a:solidFill>
                  <a:prstClr val="black"/>
                </a:solidFill>
              </a:rPr>
              <a:t>(Gyvybingas kaimas ir regioninės politikos decentralizavimas (7.3 ir </a:t>
            </a:r>
            <a:r>
              <a:rPr lang="lt-LT" sz="1600" i="1">
                <a:solidFill>
                  <a:prstClr val="black"/>
                </a:solidFill>
              </a:rPr>
              <a:t>7.1.6))</a:t>
            </a:r>
          </a:p>
          <a:p>
            <a:pPr marL="0" marR="0" lvl="0" indent="0" algn="l" defTabSz="914400" rtl="0" eaLnBrk="1" fontAlgn="auto" latinLnBrk="0" hangingPunct="1">
              <a:lnSpc>
                <a:spcPct val="100000"/>
              </a:lnSpc>
              <a:spcBef>
                <a:spcPts val="0"/>
              </a:spcBef>
              <a:spcAft>
                <a:spcPts val="0"/>
              </a:spcAft>
              <a:buClrTx/>
              <a:buSzTx/>
              <a:buFontTx/>
              <a:buNone/>
              <a:tabLst/>
              <a:defRPr/>
            </a:pPr>
            <a:endParaRPr lang="lt-LT" sz="1600" i="1" dirty="0">
              <a:solidFill>
                <a:prstClr val="black"/>
              </a:solidFill>
            </a:endParaRPr>
          </a:p>
        </p:txBody>
      </p:sp>
      <p:sp>
        <p:nvSpPr>
          <p:cNvPr id="44" name="Stačiakampis 43">
            <a:extLst>
              <a:ext uri="{FF2B5EF4-FFF2-40B4-BE49-F238E27FC236}">
                <a16:creationId xmlns:a16="http://schemas.microsoft.com/office/drawing/2014/main" id="{428FF41B-2308-43D6-A03C-03AFE18D895F}"/>
              </a:ext>
            </a:extLst>
          </p:cNvPr>
          <p:cNvSpPr/>
          <p:nvPr/>
        </p:nvSpPr>
        <p:spPr>
          <a:xfrm>
            <a:off x="9928" y="4747995"/>
            <a:ext cx="2013057" cy="2062103"/>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lt-LT" sz="1600" i="0" u="none" strike="noStrike" kern="1200" cap="none" spc="0" normalizeH="0" baseline="0" noProof="0" dirty="0">
              <a:ln>
                <a:noFill/>
              </a:ln>
              <a:solidFill>
                <a:schemeClr val="tx1"/>
              </a:solidFill>
              <a:effectLst/>
              <a:uLnTx/>
              <a:uFillTx/>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lt-LT" sz="2000" u="none" strike="noStrike" kern="1200" cap="none" spc="0" normalizeH="0" baseline="0" noProof="0" dirty="0">
                <a:ln>
                  <a:noFill/>
                </a:ln>
                <a:solidFill>
                  <a:schemeClr val="tx1"/>
                </a:solidFill>
                <a:effectLst/>
                <a:uLnTx/>
                <a:uFillTx/>
                <a:ea typeface="+mn-ea"/>
                <a:cs typeface="+mn-cs"/>
              </a:rPr>
              <a:t>NACIONALINIAI TIKSLAI IR </a:t>
            </a:r>
            <a:r>
              <a:rPr lang="lt-LT" sz="2000">
                <a:solidFill>
                  <a:schemeClr val="tx1"/>
                </a:solidFill>
              </a:rPr>
              <a:t>VYRIAUSYBĖS</a:t>
            </a:r>
            <a:r>
              <a:rPr kumimoji="0" lang="lt-LT" sz="2000" u="none" strike="noStrike" kern="1200" cap="none" spc="0" normalizeH="0" baseline="0" noProof="0">
                <a:ln>
                  <a:noFill/>
                </a:ln>
                <a:solidFill>
                  <a:schemeClr val="tx1"/>
                </a:solidFill>
                <a:effectLst/>
                <a:uLnTx/>
                <a:uFillTx/>
                <a:ea typeface="+mn-ea"/>
                <a:cs typeface="+mn-cs"/>
              </a:rPr>
              <a:t> PRIORITETAI</a:t>
            </a:r>
            <a:endParaRPr kumimoji="0" lang="lt-LT" sz="1600" i="1" u="none" strike="noStrike" kern="1200" cap="none" spc="0" normalizeH="0" baseline="0" noProof="0" dirty="0">
              <a:ln>
                <a:noFill/>
              </a:ln>
              <a:solidFill>
                <a:prstClr val="black"/>
              </a:solidFill>
              <a:effectLst/>
              <a:uLnTx/>
              <a:uFillTx/>
              <a:ea typeface="+mn-ea"/>
              <a:cs typeface="+mn-cs"/>
            </a:endParaRPr>
          </a:p>
        </p:txBody>
      </p:sp>
      <p:sp>
        <p:nvSpPr>
          <p:cNvPr id="46" name="Skaidrės numerio vietos rezervavimo ženklas 3">
            <a:extLst>
              <a:ext uri="{FF2B5EF4-FFF2-40B4-BE49-F238E27FC236}">
                <a16:creationId xmlns:a16="http://schemas.microsoft.com/office/drawing/2014/main" id="{B914877B-5C7F-4123-94EC-34E5D982F4B7}"/>
              </a:ext>
            </a:extLst>
          </p:cNvPr>
          <p:cNvSpPr>
            <a:spLocks noGrp="1"/>
          </p:cNvSpPr>
          <p:nvPr>
            <p:ph type="sldNum" sz="quarter" idx="12"/>
          </p:nvPr>
        </p:nvSpPr>
        <p:spPr>
          <a:xfrm>
            <a:off x="8684590" y="4198303"/>
            <a:ext cx="2743200" cy="365125"/>
          </a:xfrm>
        </p:spPr>
        <p:txBody>
          <a:bodyPr/>
          <a:lstStyle/>
          <a:p>
            <a:fld id="{AA3FBF76-BFEF-4256-9A77-0079739A4330}" type="slidenum">
              <a:rPr lang="lt-LT" smtClean="0"/>
              <a:t>2</a:t>
            </a:fld>
            <a:endParaRPr lang="lt-LT" dirty="0"/>
          </a:p>
        </p:txBody>
      </p:sp>
      <p:sp>
        <p:nvSpPr>
          <p:cNvPr id="47" name="Stačiakampis 46">
            <a:extLst>
              <a:ext uri="{FF2B5EF4-FFF2-40B4-BE49-F238E27FC236}">
                <a16:creationId xmlns:a16="http://schemas.microsoft.com/office/drawing/2014/main" id="{857FD90C-2565-4F6F-8616-A804DC4B1E87}"/>
              </a:ext>
            </a:extLst>
          </p:cNvPr>
          <p:cNvSpPr/>
          <p:nvPr/>
        </p:nvSpPr>
        <p:spPr>
          <a:xfrm>
            <a:off x="48734" y="2419350"/>
            <a:ext cx="1979631" cy="2144078"/>
          </a:xfrm>
          <a:prstGeom prst="rect">
            <a:avLst/>
          </a:prstGeom>
          <a:solidFill>
            <a:schemeClr val="tx2">
              <a:lumMod val="5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t-LT" sz="2200" i="0" u="none" strike="noStrike" kern="1200" cap="none" spc="0" normalizeH="0" baseline="0" noProof="0" dirty="0">
                <a:ln>
                  <a:noFill/>
                </a:ln>
                <a:solidFill>
                  <a:schemeClr val="bg1"/>
                </a:solidFill>
                <a:effectLst/>
                <a:uLnTx/>
                <a:uFillTx/>
              </a:rPr>
              <a:t>IDENTIFIKUOTI </a:t>
            </a:r>
            <a:r>
              <a:rPr kumimoji="0" lang="lt-LT" sz="2200" i="0" u="none" strike="noStrike" kern="1200" cap="none" spc="0" normalizeH="0" baseline="0" noProof="0">
                <a:ln>
                  <a:noFill/>
                </a:ln>
                <a:solidFill>
                  <a:schemeClr val="bg1"/>
                </a:solidFill>
                <a:effectLst/>
                <a:uLnTx/>
                <a:uFillTx/>
              </a:rPr>
              <a:t>PRIORITETINIA</a:t>
            </a:r>
            <a:r>
              <a:rPr lang="lt-LT" sz="2200">
                <a:solidFill>
                  <a:schemeClr val="bg1"/>
                </a:solidFill>
              </a:rPr>
              <a:t>I </a:t>
            </a:r>
            <a:r>
              <a:rPr kumimoji="0" lang="lt-LT" sz="2200" i="0" u="none" strike="noStrike" kern="1200" cap="none" spc="0" normalizeH="0" baseline="0" noProof="0">
                <a:ln>
                  <a:noFill/>
                </a:ln>
                <a:solidFill>
                  <a:schemeClr val="bg1"/>
                </a:solidFill>
                <a:effectLst/>
                <a:uLnTx/>
                <a:uFillTx/>
              </a:rPr>
              <a:t>POREIKIAI</a:t>
            </a:r>
          </a:p>
          <a:p>
            <a:pPr marL="0" marR="0" lvl="0" indent="0" algn="ctr" defTabSz="914400" rtl="0" eaLnBrk="1" fontAlgn="auto" latinLnBrk="0" hangingPunct="1">
              <a:lnSpc>
                <a:spcPct val="100000"/>
              </a:lnSpc>
              <a:spcBef>
                <a:spcPts val="0"/>
              </a:spcBef>
              <a:spcAft>
                <a:spcPts val="0"/>
              </a:spcAft>
              <a:buClrTx/>
              <a:buSzTx/>
              <a:buFontTx/>
              <a:buNone/>
              <a:tabLst/>
              <a:defRPr/>
            </a:pPr>
            <a:r>
              <a:rPr lang="lt-LT" sz="2200">
                <a:solidFill>
                  <a:schemeClr val="bg1"/>
                </a:solidFill>
              </a:rPr>
              <a:t>2019 – 2020 m.</a:t>
            </a:r>
            <a:endParaRPr kumimoji="0" lang="lt-LT" sz="2200" i="1" u="none" strike="noStrike" kern="1200" cap="none" spc="0" normalizeH="0" baseline="0" noProof="0" dirty="0">
              <a:ln>
                <a:noFill/>
              </a:ln>
              <a:solidFill>
                <a:schemeClr val="bg1"/>
              </a:solidFill>
              <a:effectLst/>
              <a:uLnTx/>
              <a:uFillTx/>
            </a:endParaRPr>
          </a:p>
        </p:txBody>
      </p:sp>
      <p:sp>
        <p:nvSpPr>
          <p:cNvPr id="48" name="TextBox 47">
            <a:extLst>
              <a:ext uri="{FF2B5EF4-FFF2-40B4-BE49-F238E27FC236}">
                <a16:creationId xmlns:a16="http://schemas.microsoft.com/office/drawing/2014/main" id="{699B9BA0-947B-41C2-B77D-95CBF02D9A1A}"/>
              </a:ext>
            </a:extLst>
          </p:cNvPr>
          <p:cNvSpPr txBox="1"/>
          <p:nvPr/>
        </p:nvSpPr>
        <p:spPr>
          <a:xfrm>
            <a:off x="8903288" y="3745081"/>
            <a:ext cx="1575606" cy="830997"/>
          </a:xfrm>
          <a:prstGeom prst="rect">
            <a:avLst/>
          </a:prstGeom>
          <a:solidFill>
            <a:schemeClr val="accent3">
              <a:lumMod val="50000"/>
            </a:schemeClr>
          </a:solidFill>
          <a:ln>
            <a:solidFill>
              <a:schemeClr val="accent4">
                <a:lumMod val="20000"/>
                <a:lumOff val="80000"/>
              </a:schemeClr>
            </a:solidFill>
          </a:ln>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lt-LT" sz="1600" i="0" u="none" strike="noStrike" kern="1200" cap="none" spc="0" normalizeH="0" baseline="0" noProof="0" dirty="0">
                <a:ln>
                  <a:noFill/>
                </a:ln>
                <a:solidFill>
                  <a:schemeClr val="bg1"/>
                </a:solidFill>
                <a:effectLst/>
                <a:uLnTx/>
                <a:uFillTx/>
                <a:ea typeface="+mn-ea"/>
                <a:cs typeface="Times New Roman" panose="02020603050405020304" pitchFamily="18" charset="0"/>
              </a:rPr>
              <a:t>Saugūs ir ekologiški produktai</a:t>
            </a:r>
          </a:p>
        </p:txBody>
      </p:sp>
      <p:sp>
        <p:nvSpPr>
          <p:cNvPr id="49" name="TextBox 48">
            <a:extLst>
              <a:ext uri="{FF2B5EF4-FFF2-40B4-BE49-F238E27FC236}">
                <a16:creationId xmlns:a16="http://schemas.microsoft.com/office/drawing/2014/main" id="{F4E26610-75C1-4049-A280-8E97A792795A}"/>
              </a:ext>
            </a:extLst>
          </p:cNvPr>
          <p:cNvSpPr txBox="1"/>
          <p:nvPr/>
        </p:nvSpPr>
        <p:spPr>
          <a:xfrm>
            <a:off x="10523438" y="3085799"/>
            <a:ext cx="1575607" cy="584775"/>
          </a:xfrm>
          <a:prstGeom prst="rect">
            <a:avLst/>
          </a:prstGeom>
          <a:solidFill>
            <a:schemeClr val="accent3">
              <a:lumMod val="50000"/>
            </a:schemeClr>
          </a:solidFill>
          <a:ln>
            <a:solidFill>
              <a:schemeClr val="accent4">
                <a:lumMod val="20000"/>
                <a:lumOff val="80000"/>
              </a:schemeClr>
            </a:solidFill>
          </a:ln>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lt-LT" sz="1600" i="0" u="none" strike="noStrike" kern="1200" cap="none" spc="0" normalizeH="0" baseline="0" noProof="0" dirty="0">
                <a:ln>
                  <a:noFill/>
                </a:ln>
                <a:solidFill>
                  <a:schemeClr val="bg1"/>
                </a:solidFill>
                <a:effectLst/>
                <a:uLnTx/>
                <a:uFillTx/>
                <a:ea typeface="+mn-ea"/>
                <a:cs typeface="Times New Roman" panose="02020603050405020304" pitchFamily="18" charset="0"/>
              </a:rPr>
              <a:t>Gyvūnų gerovės užtikrinimas</a:t>
            </a:r>
          </a:p>
        </p:txBody>
      </p:sp>
      <p:sp>
        <p:nvSpPr>
          <p:cNvPr id="50" name="TextBox 49">
            <a:extLst>
              <a:ext uri="{FF2B5EF4-FFF2-40B4-BE49-F238E27FC236}">
                <a16:creationId xmlns:a16="http://schemas.microsoft.com/office/drawing/2014/main" id="{083E9EFB-F74B-4D98-917F-F9287C3B2CF5}"/>
              </a:ext>
            </a:extLst>
          </p:cNvPr>
          <p:cNvSpPr txBox="1"/>
          <p:nvPr/>
        </p:nvSpPr>
        <p:spPr>
          <a:xfrm>
            <a:off x="8894801" y="2411674"/>
            <a:ext cx="1575603" cy="584775"/>
          </a:xfrm>
          <a:prstGeom prst="rect">
            <a:avLst/>
          </a:prstGeom>
          <a:solidFill>
            <a:schemeClr val="accent3">
              <a:lumMod val="50000"/>
            </a:schemeClr>
          </a:solidFill>
          <a:ln>
            <a:solidFill>
              <a:schemeClr val="accent4">
                <a:lumMod val="20000"/>
                <a:lumOff val="80000"/>
              </a:schemeClr>
            </a:solidFill>
          </a:ln>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lt-LT" sz="1600" i="0" u="none" strike="noStrike" kern="1200" cap="none" spc="0" normalizeH="0" baseline="0" noProof="0" dirty="0">
                <a:ln>
                  <a:noFill/>
                </a:ln>
                <a:solidFill>
                  <a:schemeClr val="bg1"/>
                </a:solidFill>
                <a:effectLst/>
                <a:uLnTx/>
                <a:uFillTx/>
                <a:ea typeface="+mn-ea"/>
                <a:cs typeface="Times New Roman" panose="02020603050405020304" pitchFamily="18" charset="0"/>
              </a:rPr>
              <a:t>Jaunųjų </a:t>
            </a:r>
            <a:r>
              <a:rPr kumimoji="0" lang="lt-LT" sz="1600" i="0" u="none" strike="noStrike" kern="1200" cap="none" spc="0" normalizeH="0" baseline="0" noProof="0">
                <a:ln>
                  <a:noFill/>
                </a:ln>
                <a:solidFill>
                  <a:schemeClr val="bg1"/>
                </a:solidFill>
                <a:effectLst/>
                <a:uLnTx/>
                <a:uFillTx/>
                <a:ea typeface="+mn-ea"/>
                <a:cs typeface="Times New Roman" panose="02020603050405020304" pitchFamily="18" charset="0"/>
              </a:rPr>
              <a:t>ūkininkų skatinimas</a:t>
            </a:r>
            <a:endParaRPr kumimoji="0" lang="lt-LT" sz="1600" i="0" u="none" strike="noStrike" kern="1200" cap="none" spc="0" normalizeH="0" baseline="0" noProof="0" dirty="0">
              <a:ln>
                <a:noFill/>
              </a:ln>
              <a:solidFill>
                <a:schemeClr val="bg1"/>
              </a:solidFill>
              <a:effectLst/>
              <a:uLnTx/>
              <a:uFillTx/>
              <a:ea typeface="+mn-ea"/>
              <a:cs typeface="Times New Roman" panose="02020603050405020304" pitchFamily="18" charset="0"/>
            </a:endParaRPr>
          </a:p>
        </p:txBody>
      </p:sp>
      <p:sp>
        <p:nvSpPr>
          <p:cNvPr id="51" name="TextBox 50">
            <a:extLst>
              <a:ext uri="{FF2B5EF4-FFF2-40B4-BE49-F238E27FC236}">
                <a16:creationId xmlns:a16="http://schemas.microsoft.com/office/drawing/2014/main" id="{AA620322-7C4B-481E-A669-C9E09DDF2475}"/>
              </a:ext>
            </a:extLst>
          </p:cNvPr>
          <p:cNvSpPr txBox="1"/>
          <p:nvPr/>
        </p:nvSpPr>
        <p:spPr>
          <a:xfrm>
            <a:off x="8894273" y="3086999"/>
            <a:ext cx="1575605" cy="584775"/>
          </a:xfrm>
          <a:prstGeom prst="rect">
            <a:avLst/>
          </a:prstGeom>
          <a:solidFill>
            <a:schemeClr val="accent3">
              <a:lumMod val="50000"/>
            </a:schemeClr>
          </a:solidFill>
          <a:ln>
            <a:solidFill>
              <a:schemeClr val="accent4">
                <a:lumMod val="20000"/>
                <a:lumOff val="80000"/>
              </a:schemeClr>
            </a:solidFill>
          </a:ln>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l" defTabSz="914400" rtl="0" eaLnBrk="1" fontAlgn="auto" latinLnBrk="0" hangingPunct="1">
              <a:lnSpc>
                <a:spcPct val="100000"/>
              </a:lnSpc>
              <a:spcBef>
                <a:spcPts val="1000"/>
              </a:spcBef>
              <a:spcAft>
                <a:spcPts val="0"/>
              </a:spcAft>
              <a:buClrTx/>
              <a:buSzTx/>
              <a:buFontTx/>
              <a:buNone/>
              <a:tabLst/>
              <a:defRPr/>
            </a:pPr>
            <a:r>
              <a:rPr lang="lt-LT" sz="1600" dirty="0">
                <a:solidFill>
                  <a:schemeClr val="bg1"/>
                </a:solidFill>
                <a:cs typeface="Times New Roman" panose="02020603050405020304" pitchFamily="18" charset="0"/>
              </a:rPr>
              <a:t>Kaimo bendruomenės</a:t>
            </a:r>
            <a:endParaRPr kumimoji="0" lang="lt-LT" sz="1600" i="0" u="none" strike="noStrike" kern="1200" cap="none" spc="0" normalizeH="0" baseline="0" noProof="0" dirty="0">
              <a:ln>
                <a:noFill/>
              </a:ln>
              <a:solidFill>
                <a:schemeClr val="bg1"/>
              </a:solidFill>
              <a:effectLst/>
              <a:uLnTx/>
              <a:uFillTx/>
              <a:cs typeface="Times New Roman" panose="02020603050405020304" pitchFamily="18" charset="0"/>
            </a:endParaRPr>
          </a:p>
        </p:txBody>
      </p:sp>
      <p:sp>
        <p:nvSpPr>
          <p:cNvPr id="52" name="TextBox 51">
            <a:extLst>
              <a:ext uri="{FF2B5EF4-FFF2-40B4-BE49-F238E27FC236}">
                <a16:creationId xmlns:a16="http://schemas.microsoft.com/office/drawing/2014/main" id="{1F6AD105-AA8A-4AB8-BB8A-4B016590F643}"/>
              </a:ext>
            </a:extLst>
          </p:cNvPr>
          <p:cNvSpPr txBox="1"/>
          <p:nvPr/>
        </p:nvSpPr>
        <p:spPr>
          <a:xfrm>
            <a:off x="10513390" y="2412714"/>
            <a:ext cx="1575603" cy="584775"/>
          </a:xfrm>
          <a:prstGeom prst="rect">
            <a:avLst/>
          </a:prstGeom>
          <a:solidFill>
            <a:schemeClr val="accent3">
              <a:lumMod val="50000"/>
            </a:schemeClr>
          </a:solidFill>
          <a:ln>
            <a:solidFill>
              <a:schemeClr val="accent4">
                <a:lumMod val="20000"/>
                <a:lumOff val="80000"/>
              </a:schemeClr>
            </a:solidFill>
          </a:ln>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l" defTabSz="914400" rtl="0" eaLnBrk="1" fontAlgn="auto" latinLnBrk="0" hangingPunct="1">
              <a:lnSpc>
                <a:spcPct val="100000"/>
              </a:lnSpc>
              <a:spcBef>
                <a:spcPts val="1000"/>
              </a:spcBef>
              <a:spcAft>
                <a:spcPts val="0"/>
              </a:spcAft>
              <a:buClrTx/>
              <a:buSzTx/>
              <a:buFontTx/>
              <a:buNone/>
              <a:tabLst/>
              <a:defRPr/>
            </a:pPr>
            <a:r>
              <a:rPr lang="lt-LT" sz="1600">
                <a:solidFill>
                  <a:schemeClr val="bg1"/>
                </a:solidFill>
                <a:cs typeface="Times New Roman" panose="02020603050405020304" pitchFamily="18" charset="0"/>
              </a:rPr>
              <a:t>Bioekonomikos verslų </a:t>
            </a:r>
            <a:r>
              <a:rPr lang="lt-LT" sz="1600" dirty="0">
                <a:solidFill>
                  <a:schemeClr val="bg1"/>
                </a:solidFill>
                <a:cs typeface="Times New Roman" panose="02020603050405020304" pitchFamily="18" charset="0"/>
              </a:rPr>
              <a:t>plėtra</a:t>
            </a:r>
            <a:endParaRPr kumimoji="0" lang="lt-LT" sz="1600" i="0" u="none" strike="noStrike" kern="1200" cap="none" spc="0" normalizeH="0" baseline="0" noProof="0" dirty="0">
              <a:ln>
                <a:noFill/>
              </a:ln>
              <a:solidFill>
                <a:schemeClr val="bg1"/>
              </a:solidFill>
              <a:effectLst/>
              <a:uLnTx/>
              <a:uFillTx/>
              <a:cs typeface="Times New Roman" panose="02020603050405020304" pitchFamily="18" charset="0"/>
            </a:endParaRPr>
          </a:p>
        </p:txBody>
      </p:sp>
      <p:sp>
        <p:nvSpPr>
          <p:cNvPr id="53" name="TextBox 52">
            <a:extLst>
              <a:ext uri="{FF2B5EF4-FFF2-40B4-BE49-F238E27FC236}">
                <a16:creationId xmlns:a16="http://schemas.microsoft.com/office/drawing/2014/main" id="{2F1EB007-39D1-4B5B-BCF2-317C85B1A63C}"/>
              </a:ext>
            </a:extLst>
          </p:cNvPr>
          <p:cNvSpPr txBox="1"/>
          <p:nvPr/>
        </p:nvSpPr>
        <p:spPr>
          <a:xfrm>
            <a:off x="10523437" y="3759111"/>
            <a:ext cx="1565555" cy="830997"/>
          </a:xfrm>
          <a:prstGeom prst="rect">
            <a:avLst/>
          </a:prstGeom>
          <a:solidFill>
            <a:schemeClr val="accent3">
              <a:lumMod val="50000"/>
            </a:schemeClr>
          </a:solidFill>
          <a:ln>
            <a:solidFill>
              <a:schemeClr val="accent4">
                <a:lumMod val="20000"/>
                <a:lumOff val="80000"/>
              </a:schemeClr>
            </a:solidFill>
          </a:ln>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lt-LT" sz="1600" i="0" u="none" strike="noStrike" kern="1200" cap="none" spc="0" normalizeH="0" baseline="0" noProof="0" dirty="0">
                <a:ln>
                  <a:noFill/>
                </a:ln>
                <a:solidFill>
                  <a:schemeClr val="bg1"/>
                </a:solidFill>
                <a:effectLst/>
                <a:uLnTx/>
                <a:uFillTx/>
                <a:ea typeface="+mn-ea"/>
                <a:cs typeface="Times New Roman" panose="02020603050405020304" pitchFamily="18" charset="0"/>
              </a:rPr>
              <a:t>Užimtumas ir socialinė </a:t>
            </a:r>
            <a:r>
              <a:rPr kumimoji="0" lang="lt-LT" sz="1600" i="0" u="none" strike="noStrike" kern="1200" cap="none" spc="0" normalizeH="0" baseline="0" dirty="0" err="1">
                <a:ln>
                  <a:noFill/>
                </a:ln>
                <a:solidFill>
                  <a:schemeClr val="bg1"/>
                </a:solidFill>
                <a:effectLst/>
                <a:uLnTx/>
                <a:uFillTx/>
                <a:ea typeface="+mn-ea"/>
                <a:cs typeface="Times New Roman" panose="02020603050405020304" pitchFamily="18" charset="0"/>
              </a:rPr>
              <a:t>įtrauktis</a:t>
            </a:r>
            <a:endParaRPr kumimoji="0" lang="lt-LT" sz="1600" i="0" u="none" strike="noStrike" kern="1200" cap="none" spc="0" normalizeH="0" baseline="0" dirty="0">
              <a:ln>
                <a:noFill/>
              </a:ln>
              <a:solidFill>
                <a:schemeClr val="bg1"/>
              </a:solidFill>
              <a:effectLst/>
              <a:uLnTx/>
              <a:uFillTx/>
              <a:ea typeface="+mn-ea"/>
              <a:cs typeface="Times New Roman" panose="02020603050405020304" pitchFamily="18" charset="0"/>
            </a:endParaRPr>
          </a:p>
        </p:txBody>
      </p:sp>
      <p:sp>
        <p:nvSpPr>
          <p:cNvPr id="54" name="TextBox 53">
            <a:extLst>
              <a:ext uri="{FF2B5EF4-FFF2-40B4-BE49-F238E27FC236}">
                <a16:creationId xmlns:a16="http://schemas.microsoft.com/office/drawing/2014/main" id="{D946961D-8938-4B3D-889E-F5C7CB1582B4}"/>
              </a:ext>
            </a:extLst>
          </p:cNvPr>
          <p:cNvSpPr txBox="1"/>
          <p:nvPr/>
        </p:nvSpPr>
        <p:spPr>
          <a:xfrm>
            <a:off x="7323650" y="3739613"/>
            <a:ext cx="1385784" cy="830997"/>
          </a:xfrm>
          <a:prstGeom prst="rect">
            <a:avLst/>
          </a:prstGeom>
          <a:solidFill>
            <a:schemeClr val="accent6">
              <a:lumMod val="50000"/>
            </a:schemeClr>
          </a:solidFill>
          <a:ln>
            <a:solidFill>
              <a:schemeClr val="accent6">
                <a:lumMod val="20000"/>
                <a:lumOff val="80000"/>
              </a:schemeClr>
            </a:solidFill>
          </a:ln>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lt-LT" sz="1600" i="0" u="none" strike="noStrike" kern="1200" cap="none" spc="0" normalizeH="0" baseline="0" noProof="0" dirty="0">
                <a:ln>
                  <a:noFill/>
                </a:ln>
                <a:solidFill>
                  <a:schemeClr val="bg1"/>
                </a:solidFill>
                <a:effectLst/>
                <a:uLnTx/>
                <a:uFillTx/>
                <a:ea typeface="+mn-ea"/>
                <a:cs typeface="Times New Roman" panose="02020603050405020304" pitchFamily="18" charset="0"/>
              </a:rPr>
              <a:t>Biologinės įvairovės saugojimas</a:t>
            </a:r>
          </a:p>
        </p:txBody>
      </p:sp>
      <p:sp>
        <p:nvSpPr>
          <p:cNvPr id="55" name="TextBox 54">
            <a:extLst>
              <a:ext uri="{FF2B5EF4-FFF2-40B4-BE49-F238E27FC236}">
                <a16:creationId xmlns:a16="http://schemas.microsoft.com/office/drawing/2014/main" id="{F5B9676A-1C74-4908-B5EC-F058564E83FA}"/>
              </a:ext>
            </a:extLst>
          </p:cNvPr>
          <p:cNvSpPr txBox="1"/>
          <p:nvPr/>
        </p:nvSpPr>
        <p:spPr>
          <a:xfrm>
            <a:off x="7325532" y="3086258"/>
            <a:ext cx="1393527" cy="584775"/>
          </a:xfrm>
          <a:prstGeom prst="rect">
            <a:avLst/>
          </a:prstGeom>
          <a:solidFill>
            <a:schemeClr val="accent6">
              <a:lumMod val="50000"/>
            </a:schemeClr>
          </a:solidFill>
          <a:ln>
            <a:solidFill>
              <a:schemeClr val="accent6">
                <a:lumMod val="20000"/>
                <a:lumOff val="80000"/>
              </a:schemeClr>
            </a:solidFill>
          </a:ln>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lt-LT" sz="1600" i="0" u="none" strike="noStrike" kern="1200" cap="none" spc="0" normalizeH="0" baseline="0" noProof="0" dirty="0">
                <a:ln>
                  <a:noFill/>
                </a:ln>
                <a:solidFill>
                  <a:schemeClr val="bg1"/>
                </a:solidFill>
                <a:effectLst/>
                <a:uLnTx/>
                <a:uFillTx/>
                <a:ea typeface="+mn-ea"/>
                <a:cs typeface="Times New Roman" panose="02020603050405020304" pitchFamily="18" charset="0"/>
              </a:rPr>
              <a:t>Kraštovaizdžio puoselėjimas</a:t>
            </a:r>
          </a:p>
        </p:txBody>
      </p:sp>
      <p:sp>
        <p:nvSpPr>
          <p:cNvPr id="56" name="TextBox 55">
            <a:extLst>
              <a:ext uri="{FF2B5EF4-FFF2-40B4-BE49-F238E27FC236}">
                <a16:creationId xmlns:a16="http://schemas.microsoft.com/office/drawing/2014/main" id="{5DB988C3-9484-42AD-A62C-40F0726EECF5}"/>
              </a:ext>
            </a:extLst>
          </p:cNvPr>
          <p:cNvSpPr txBox="1"/>
          <p:nvPr/>
        </p:nvSpPr>
        <p:spPr>
          <a:xfrm>
            <a:off x="5516757" y="2415686"/>
            <a:ext cx="1704461" cy="584775"/>
          </a:xfrm>
          <a:prstGeom prst="rect">
            <a:avLst/>
          </a:prstGeom>
          <a:solidFill>
            <a:schemeClr val="accent6">
              <a:lumMod val="50000"/>
            </a:schemeClr>
          </a:solidFill>
          <a:ln>
            <a:solidFill>
              <a:srgbClr val="C3E1C3"/>
            </a:solidFill>
          </a:ln>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lt-LT" sz="1600" i="0" u="none" strike="noStrike" kern="1200" cap="none" spc="0" normalizeH="0" baseline="0" noProof="0" dirty="0">
                <a:ln>
                  <a:noFill/>
                </a:ln>
                <a:solidFill>
                  <a:schemeClr val="bg1"/>
                </a:solidFill>
                <a:effectLst/>
                <a:uLnTx/>
                <a:uFillTx/>
                <a:ea typeface="+mn-ea"/>
                <a:cs typeface="Times New Roman" panose="02020603050405020304" pitchFamily="18" charset="0"/>
              </a:rPr>
              <a:t>ŠESD mažinimas ir absorbcija</a:t>
            </a:r>
          </a:p>
        </p:txBody>
      </p:sp>
      <p:sp>
        <p:nvSpPr>
          <p:cNvPr id="57" name="TextBox 56">
            <a:extLst>
              <a:ext uri="{FF2B5EF4-FFF2-40B4-BE49-F238E27FC236}">
                <a16:creationId xmlns:a16="http://schemas.microsoft.com/office/drawing/2014/main" id="{4730E5C7-C9EC-4FB8-B4BB-47D8BA132205}"/>
              </a:ext>
            </a:extLst>
          </p:cNvPr>
          <p:cNvSpPr txBox="1"/>
          <p:nvPr/>
        </p:nvSpPr>
        <p:spPr>
          <a:xfrm>
            <a:off x="5509915" y="3738916"/>
            <a:ext cx="1710311" cy="830997"/>
          </a:xfrm>
          <a:prstGeom prst="rect">
            <a:avLst/>
          </a:prstGeom>
          <a:solidFill>
            <a:schemeClr val="accent6">
              <a:lumMod val="50000"/>
            </a:schemeClr>
          </a:solidFill>
          <a:ln>
            <a:solidFill>
              <a:schemeClr val="accent6">
                <a:lumMod val="20000"/>
                <a:lumOff val="80000"/>
              </a:schemeClr>
            </a:solidFill>
          </a:ln>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lt-LT" sz="1600" i="0" u="none" strike="noStrike" kern="1200" cap="none" spc="0" normalizeH="0" baseline="0" noProof="0" dirty="0">
                <a:ln>
                  <a:noFill/>
                </a:ln>
                <a:solidFill>
                  <a:schemeClr val="bg1"/>
                </a:solidFill>
                <a:effectLst/>
                <a:uLnTx/>
                <a:uFillTx/>
                <a:ea typeface="+mn-ea"/>
                <a:cs typeface="Times New Roman" panose="02020603050405020304" pitchFamily="18" charset="0"/>
              </a:rPr>
              <a:t>Dirvožemio erozijos mažinimas</a:t>
            </a:r>
          </a:p>
        </p:txBody>
      </p:sp>
      <p:sp>
        <p:nvSpPr>
          <p:cNvPr id="58" name="TextBox 57">
            <a:extLst>
              <a:ext uri="{FF2B5EF4-FFF2-40B4-BE49-F238E27FC236}">
                <a16:creationId xmlns:a16="http://schemas.microsoft.com/office/drawing/2014/main" id="{396F5103-0E85-43B3-8D32-03617EBFAB01}"/>
              </a:ext>
            </a:extLst>
          </p:cNvPr>
          <p:cNvSpPr txBox="1"/>
          <p:nvPr/>
        </p:nvSpPr>
        <p:spPr>
          <a:xfrm>
            <a:off x="7323650" y="2412714"/>
            <a:ext cx="1393525" cy="584775"/>
          </a:xfrm>
          <a:prstGeom prst="rect">
            <a:avLst/>
          </a:prstGeom>
          <a:solidFill>
            <a:schemeClr val="accent6">
              <a:lumMod val="50000"/>
            </a:schemeClr>
          </a:solidFill>
          <a:ln>
            <a:solidFill>
              <a:schemeClr val="accent6">
                <a:lumMod val="20000"/>
                <a:lumOff val="80000"/>
              </a:schemeClr>
            </a:solidFill>
          </a:ln>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l" defTabSz="914400" rtl="0" eaLnBrk="1" fontAlgn="auto" latinLnBrk="0" hangingPunct="1">
              <a:lnSpc>
                <a:spcPct val="100000"/>
              </a:lnSpc>
              <a:spcBef>
                <a:spcPts val="1000"/>
              </a:spcBef>
              <a:spcAft>
                <a:spcPts val="0"/>
              </a:spcAft>
              <a:buClrTx/>
              <a:buSzTx/>
              <a:buFontTx/>
              <a:buNone/>
              <a:tabLst/>
              <a:defRPr/>
            </a:pPr>
            <a:r>
              <a:rPr lang="lt-LT" sz="1600" dirty="0">
                <a:solidFill>
                  <a:schemeClr val="bg1"/>
                </a:solidFill>
                <a:cs typeface="Times New Roman" panose="02020603050405020304" pitchFamily="18" charset="0"/>
              </a:rPr>
              <a:t>Vandentvarka ir melioracija</a:t>
            </a:r>
            <a:endParaRPr kumimoji="0" lang="lt-LT" sz="1600" i="0" u="none" strike="noStrike" kern="1200" cap="none" spc="0" normalizeH="0" baseline="0" noProof="0" dirty="0">
              <a:ln>
                <a:noFill/>
              </a:ln>
              <a:solidFill>
                <a:schemeClr val="bg1"/>
              </a:solidFill>
              <a:effectLst/>
              <a:uLnTx/>
              <a:uFillTx/>
              <a:cs typeface="Times New Roman" panose="02020603050405020304" pitchFamily="18" charset="0"/>
            </a:endParaRPr>
          </a:p>
        </p:txBody>
      </p:sp>
      <p:sp>
        <p:nvSpPr>
          <p:cNvPr id="59" name="TextBox 58">
            <a:extLst>
              <a:ext uri="{FF2B5EF4-FFF2-40B4-BE49-F238E27FC236}">
                <a16:creationId xmlns:a16="http://schemas.microsoft.com/office/drawing/2014/main" id="{DF27AAE3-44E3-404C-A087-9EF0FD81FC57}"/>
              </a:ext>
            </a:extLst>
          </p:cNvPr>
          <p:cNvSpPr txBox="1"/>
          <p:nvPr/>
        </p:nvSpPr>
        <p:spPr>
          <a:xfrm>
            <a:off x="5523531" y="3078837"/>
            <a:ext cx="1704461" cy="584775"/>
          </a:xfrm>
          <a:prstGeom prst="rect">
            <a:avLst/>
          </a:prstGeom>
          <a:solidFill>
            <a:schemeClr val="accent6">
              <a:lumMod val="50000"/>
            </a:schemeClr>
          </a:solidFill>
          <a:ln>
            <a:solidFill>
              <a:schemeClr val="accent6">
                <a:lumMod val="20000"/>
                <a:lumOff val="80000"/>
              </a:schemeClr>
            </a:solidFill>
          </a:ln>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lt-LT" sz="1600" i="0" u="none" strike="noStrike" kern="1200" cap="none" spc="0" normalizeH="0" baseline="0" noProof="0" dirty="0">
                <a:ln>
                  <a:noFill/>
                </a:ln>
                <a:solidFill>
                  <a:schemeClr val="bg1"/>
                </a:solidFill>
                <a:effectLst/>
                <a:uLnTx/>
                <a:uFillTx/>
                <a:ea typeface="+mn-ea"/>
                <a:cs typeface="Times New Roman" panose="02020603050405020304" pitchFamily="18" charset="0"/>
              </a:rPr>
              <a:t>Trąšų naudojimo   </a:t>
            </a:r>
            <a:r>
              <a:rPr kumimoji="0" lang="lt-LT" sz="1600" i="0" u="none" strike="noStrike" kern="1200" cap="none" spc="0" normalizeH="0" baseline="0" dirty="0">
                <a:ln>
                  <a:noFill/>
                </a:ln>
                <a:solidFill>
                  <a:schemeClr val="bg1"/>
                </a:solidFill>
                <a:effectLst/>
                <a:uLnTx/>
                <a:uFillTx/>
                <a:ea typeface="+mn-ea"/>
                <a:cs typeface="Times New Roman" panose="02020603050405020304" pitchFamily="18" charset="0"/>
              </a:rPr>
              <a:t>ma</a:t>
            </a:r>
            <a:r>
              <a:rPr lang="lt-LT" sz="1600" dirty="0">
                <a:solidFill>
                  <a:schemeClr val="bg1"/>
                </a:solidFill>
                <a:cs typeface="Times New Roman" panose="02020603050405020304" pitchFamily="18" charset="0"/>
              </a:rPr>
              <a:t>žinimas</a:t>
            </a:r>
            <a:endParaRPr kumimoji="0" lang="lt-LT" sz="1600" i="0" u="none" strike="noStrike" kern="1200" cap="none" spc="0" normalizeH="0" baseline="0" noProof="0" dirty="0">
              <a:ln>
                <a:noFill/>
              </a:ln>
              <a:solidFill>
                <a:schemeClr val="bg1"/>
              </a:solidFill>
              <a:effectLst/>
              <a:uLnTx/>
              <a:uFillTx/>
              <a:cs typeface="Times New Roman" panose="02020603050405020304" pitchFamily="18" charset="0"/>
            </a:endParaRPr>
          </a:p>
        </p:txBody>
      </p:sp>
      <p:sp>
        <p:nvSpPr>
          <p:cNvPr id="60" name="TextBox 59">
            <a:extLst>
              <a:ext uri="{FF2B5EF4-FFF2-40B4-BE49-F238E27FC236}">
                <a16:creationId xmlns:a16="http://schemas.microsoft.com/office/drawing/2014/main" id="{0A705907-4C75-499A-BD82-9271659D1F94}"/>
              </a:ext>
            </a:extLst>
          </p:cNvPr>
          <p:cNvSpPr txBox="1"/>
          <p:nvPr/>
        </p:nvSpPr>
        <p:spPr>
          <a:xfrm>
            <a:off x="3915919" y="4009112"/>
            <a:ext cx="1430259" cy="584775"/>
          </a:xfrm>
          <a:prstGeom prst="rect">
            <a:avLst/>
          </a:prstGeom>
          <a:solidFill>
            <a:srgbClr val="002060"/>
          </a:solidFill>
          <a:ln>
            <a:noFill/>
          </a:ln>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lt-LT" sz="1600" i="0" u="none" strike="noStrike" kern="1200" cap="none" spc="0" normalizeH="0" baseline="0" noProof="0" dirty="0">
                <a:ln>
                  <a:noFill/>
                </a:ln>
                <a:solidFill>
                  <a:schemeClr val="bg1"/>
                </a:solidFill>
                <a:effectLst/>
                <a:uLnTx/>
                <a:uFillTx/>
                <a:ea typeface="+mn-ea"/>
                <a:cs typeface="Times New Roman" panose="02020603050405020304" pitchFamily="18" charset="0"/>
              </a:rPr>
              <a:t>Partnerystė su gamintojais</a:t>
            </a:r>
          </a:p>
        </p:txBody>
      </p:sp>
      <p:sp>
        <p:nvSpPr>
          <p:cNvPr id="61" name="TextBox 60">
            <a:extLst>
              <a:ext uri="{FF2B5EF4-FFF2-40B4-BE49-F238E27FC236}">
                <a16:creationId xmlns:a16="http://schemas.microsoft.com/office/drawing/2014/main" id="{45B9AB9E-2D9E-4CFB-B598-E940B29DEABC}"/>
              </a:ext>
            </a:extLst>
          </p:cNvPr>
          <p:cNvSpPr txBox="1"/>
          <p:nvPr/>
        </p:nvSpPr>
        <p:spPr>
          <a:xfrm>
            <a:off x="2143626" y="3996162"/>
            <a:ext cx="1685608" cy="572464"/>
          </a:xfrm>
          <a:prstGeom prst="rect">
            <a:avLst/>
          </a:prstGeom>
          <a:solidFill>
            <a:srgbClr val="002060"/>
          </a:solidFill>
          <a:ln>
            <a:noFill/>
          </a:ln>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lt-LT" sz="1520" i="0" u="none" strike="noStrike" kern="1200" cap="none" spc="0" normalizeH="0" baseline="0" noProof="0" dirty="0">
                <a:ln>
                  <a:noFill/>
                </a:ln>
                <a:solidFill>
                  <a:schemeClr val="bg1"/>
                </a:solidFill>
                <a:effectLst/>
                <a:uLnTx/>
                <a:uFillTx/>
                <a:ea typeface="+mn-ea"/>
                <a:cs typeface="Times New Roman" panose="02020603050405020304" pitchFamily="18" charset="0"/>
              </a:rPr>
              <a:t>Trumpos grandinės </a:t>
            </a:r>
            <a:r>
              <a:rPr kumimoji="0" lang="lt-LT" sz="1600" i="0" u="none" strike="noStrike" kern="1200" cap="none" spc="0" normalizeH="0" baseline="0" noProof="0" dirty="0">
                <a:ln>
                  <a:noFill/>
                </a:ln>
                <a:solidFill>
                  <a:schemeClr val="bg1"/>
                </a:solidFill>
                <a:effectLst/>
                <a:uLnTx/>
                <a:uFillTx/>
                <a:ea typeface="+mn-ea"/>
                <a:cs typeface="Times New Roman" panose="02020603050405020304" pitchFamily="18" charset="0"/>
              </a:rPr>
              <a:t>ir kooperacija </a:t>
            </a:r>
          </a:p>
        </p:txBody>
      </p:sp>
      <p:sp>
        <p:nvSpPr>
          <p:cNvPr id="62" name="TextBox 61">
            <a:extLst>
              <a:ext uri="{FF2B5EF4-FFF2-40B4-BE49-F238E27FC236}">
                <a16:creationId xmlns:a16="http://schemas.microsoft.com/office/drawing/2014/main" id="{96F7CB2C-6D6D-4523-83F6-00312B782EDE}"/>
              </a:ext>
            </a:extLst>
          </p:cNvPr>
          <p:cNvSpPr txBox="1"/>
          <p:nvPr/>
        </p:nvSpPr>
        <p:spPr>
          <a:xfrm>
            <a:off x="2135925" y="2422241"/>
            <a:ext cx="1693374" cy="584775"/>
          </a:xfrm>
          <a:prstGeom prst="rect">
            <a:avLst/>
          </a:prstGeom>
          <a:solidFill>
            <a:srgbClr val="002060"/>
          </a:solidFill>
          <a:ln>
            <a:noFill/>
          </a:ln>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lt-LT" sz="1600" i="0" u="none" strike="noStrike" kern="1200" cap="none" spc="0" normalizeH="0" baseline="0" noProof="0">
                <a:ln>
                  <a:noFill/>
                </a:ln>
                <a:solidFill>
                  <a:schemeClr val="bg1"/>
                </a:solidFill>
                <a:effectLst/>
                <a:uLnTx/>
                <a:uFillTx/>
                <a:ea typeface="+mn-ea"/>
                <a:cs typeface="Times New Roman" panose="02020603050405020304" pitchFamily="18" charset="0"/>
              </a:rPr>
              <a:t>Veiklos tvarumas ir tęstinumas</a:t>
            </a:r>
            <a:endParaRPr kumimoji="0" lang="lt-LT" sz="1600" i="0" u="none" strike="noStrike" kern="1200" cap="none" spc="0" normalizeH="0" baseline="0" noProof="0" dirty="0">
              <a:ln>
                <a:noFill/>
              </a:ln>
              <a:solidFill>
                <a:schemeClr val="bg1"/>
              </a:solidFill>
              <a:effectLst/>
              <a:uLnTx/>
              <a:uFillTx/>
              <a:ea typeface="+mn-ea"/>
              <a:cs typeface="Times New Roman" panose="02020603050405020304" pitchFamily="18" charset="0"/>
            </a:endParaRPr>
          </a:p>
        </p:txBody>
      </p:sp>
      <p:sp>
        <p:nvSpPr>
          <p:cNvPr id="63" name="TextBox 62">
            <a:extLst>
              <a:ext uri="{FF2B5EF4-FFF2-40B4-BE49-F238E27FC236}">
                <a16:creationId xmlns:a16="http://schemas.microsoft.com/office/drawing/2014/main" id="{A3BE5103-7242-4228-984C-2EDDB7D80224}"/>
              </a:ext>
            </a:extLst>
          </p:cNvPr>
          <p:cNvSpPr txBox="1"/>
          <p:nvPr/>
        </p:nvSpPr>
        <p:spPr>
          <a:xfrm>
            <a:off x="3926972" y="3074807"/>
            <a:ext cx="1421345" cy="830997"/>
          </a:xfrm>
          <a:prstGeom prst="rect">
            <a:avLst/>
          </a:prstGeom>
          <a:solidFill>
            <a:srgbClr val="002060"/>
          </a:solidFill>
          <a:ln>
            <a:noFill/>
          </a:ln>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lt-LT" sz="1600" i="0" u="none" strike="noStrike" kern="1200" cap="none" spc="0" normalizeH="0" baseline="0" noProof="0" dirty="0">
                <a:ln>
                  <a:noFill/>
                </a:ln>
                <a:solidFill>
                  <a:schemeClr val="bg1"/>
                </a:solidFill>
                <a:effectLst/>
                <a:uLnTx/>
                <a:uFillTx/>
                <a:ea typeface="+mn-ea"/>
                <a:cs typeface="Times New Roman" panose="02020603050405020304" pitchFamily="18" charset="0"/>
              </a:rPr>
              <a:t>Inovacijos ir naujos technologijos </a:t>
            </a:r>
          </a:p>
        </p:txBody>
      </p:sp>
      <p:sp>
        <p:nvSpPr>
          <p:cNvPr id="64" name="TextBox 63">
            <a:extLst>
              <a:ext uri="{FF2B5EF4-FFF2-40B4-BE49-F238E27FC236}">
                <a16:creationId xmlns:a16="http://schemas.microsoft.com/office/drawing/2014/main" id="{2B76EC52-894D-4456-ADBD-C2E4827E53E2}"/>
              </a:ext>
            </a:extLst>
          </p:cNvPr>
          <p:cNvSpPr txBox="1"/>
          <p:nvPr/>
        </p:nvSpPr>
        <p:spPr>
          <a:xfrm>
            <a:off x="2143918" y="3075676"/>
            <a:ext cx="1680649" cy="807913"/>
          </a:xfrm>
          <a:prstGeom prst="rect">
            <a:avLst/>
          </a:prstGeom>
          <a:solidFill>
            <a:srgbClr val="002060"/>
          </a:solidFill>
          <a:ln>
            <a:noFill/>
          </a:ln>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l" defTabSz="914400" rtl="0" eaLnBrk="1" fontAlgn="auto" latinLnBrk="0" hangingPunct="1">
              <a:lnSpc>
                <a:spcPct val="100000"/>
              </a:lnSpc>
              <a:spcBef>
                <a:spcPts val="1000"/>
              </a:spcBef>
              <a:spcAft>
                <a:spcPts val="0"/>
              </a:spcAft>
              <a:buClrTx/>
              <a:buSzTx/>
              <a:buFontTx/>
              <a:buNone/>
              <a:tabLst/>
              <a:defRPr/>
            </a:pPr>
            <a:r>
              <a:rPr lang="lt-LT" sz="1550" dirty="0">
                <a:solidFill>
                  <a:schemeClr val="bg1"/>
                </a:solidFill>
                <a:cs typeface="Times New Roman" panose="02020603050405020304" pitchFamily="18" charset="0"/>
              </a:rPr>
              <a:t>Parama smulkiems ir vidutiniams ūkiams</a:t>
            </a:r>
            <a:endParaRPr kumimoji="0" lang="lt-LT" sz="1550" i="0" u="none" strike="noStrike" kern="1200" cap="none" spc="0" normalizeH="0" baseline="0" noProof="0" dirty="0">
              <a:ln>
                <a:noFill/>
              </a:ln>
              <a:solidFill>
                <a:schemeClr val="bg1"/>
              </a:solidFill>
              <a:effectLst/>
              <a:uLnTx/>
              <a:uFillTx/>
              <a:cs typeface="Times New Roman" panose="02020603050405020304" pitchFamily="18" charset="0"/>
            </a:endParaRPr>
          </a:p>
        </p:txBody>
      </p:sp>
      <p:sp>
        <p:nvSpPr>
          <p:cNvPr id="65" name="TextBox 64">
            <a:extLst>
              <a:ext uri="{FF2B5EF4-FFF2-40B4-BE49-F238E27FC236}">
                <a16:creationId xmlns:a16="http://schemas.microsoft.com/office/drawing/2014/main" id="{AF5592D5-EF40-4208-B3C5-16510DCE9365}"/>
              </a:ext>
            </a:extLst>
          </p:cNvPr>
          <p:cNvSpPr txBox="1"/>
          <p:nvPr/>
        </p:nvSpPr>
        <p:spPr>
          <a:xfrm>
            <a:off x="3918805" y="2407512"/>
            <a:ext cx="1418940" cy="584775"/>
          </a:xfrm>
          <a:prstGeom prst="rect">
            <a:avLst/>
          </a:prstGeom>
          <a:solidFill>
            <a:srgbClr val="002060"/>
          </a:solidFill>
          <a:ln>
            <a:noFill/>
          </a:ln>
        </p:spPr>
        <p:style>
          <a:lnRef idx="2">
            <a:schemeClr val="accent2"/>
          </a:lnRef>
          <a:fillRef idx="1">
            <a:schemeClr val="lt1"/>
          </a:fillRef>
          <a:effectRef idx="0">
            <a:schemeClr val="accent2"/>
          </a:effectRef>
          <a:fontRef idx="minor">
            <a:schemeClr val="dk1"/>
          </a:fontRef>
        </p:style>
        <p:txBody>
          <a:bodyPr wrap="square">
            <a:spAutoFit/>
          </a:bodyPr>
          <a:lstStyle/>
          <a:p>
            <a:pPr marL="0" marR="0" lvl="0" indent="0" algn="l" defTabSz="914400" rtl="0" eaLnBrk="1" fontAlgn="auto" latinLnBrk="0" hangingPunct="1">
              <a:lnSpc>
                <a:spcPct val="100000"/>
              </a:lnSpc>
              <a:spcBef>
                <a:spcPts val="1000"/>
              </a:spcBef>
              <a:spcAft>
                <a:spcPts val="0"/>
              </a:spcAft>
              <a:buClrTx/>
              <a:buSzTx/>
              <a:buFontTx/>
              <a:buNone/>
              <a:tabLst/>
              <a:defRPr/>
            </a:pPr>
            <a:r>
              <a:rPr kumimoji="0" lang="lt-LT" sz="1600" i="0" u="none" strike="noStrike" kern="1200" cap="none" spc="0" normalizeH="0" baseline="0" noProof="0" dirty="0">
                <a:ln>
                  <a:noFill/>
                </a:ln>
                <a:solidFill>
                  <a:schemeClr val="bg1"/>
                </a:solidFill>
                <a:effectLst/>
                <a:uLnTx/>
                <a:uFillTx/>
                <a:ea typeface="+mn-ea"/>
                <a:cs typeface="Times New Roman" panose="02020603050405020304" pitchFamily="18" charset="0"/>
              </a:rPr>
              <a:t>Aukštesnė pridėtinė vertė</a:t>
            </a:r>
          </a:p>
        </p:txBody>
      </p:sp>
      <p:sp>
        <p:nvSpPr>
          <p:cNvPr id="66" name="TextBox 65">
            <a:extLst>
              <a:ext uri="{FF2B5EF4-FFF2-40B4-BE49-F238E27FC236}">
                <a16:creationId xmlns:a16="http://schemas.microsoft.com/office/drawing/2014/main" id="{977D02E9-F51B-4F68-B631-8D7D1C84E5C4}"/>
              </a:ext>
            </a:extLst>
          </p:cNvPr>
          <p:cNvSpPr txBox="1"/>
          <p:nvPr/>
        </p:nvSpPr>
        <p:spPr>
          <a:xfrm>
            <a:off x="2116875" y="1454637"/>
            <a:ext cx="3193925" cy="830997"/>
          </a:xfrm>
          <a:prstGeom prst="rect">
            <a:avLst/>
          </a:prstGeom>
          <a:ln w="6350">
            <a:solidFill>
              <a:srgbClr val="002060"/>
            </a:solidFill>
          </a:ln>
        </p:spPr>
        <p:style>
          <a:lnRef idx="2">
            <a:schemeClr val="accent2"/>
          </a:lnRef>
          <a:fillRef idx="1">
            <a:schemeClr val="lt1"/>
          </a:fillRef>
          <a:effectRef idx="0">
            <a:schemeClr val="accent2"/>
          </a:effectRef>
          <a:fontRef idx="minor">
            <a:schemeClr val="dk1"/>
          </a:fontRef>
        </p:style>
        <p:txBody>
          <a:bodyPr wrap="square">
            <a:spAutoFit/>
          </a:bodyPr>
          <a:lstStyle/>
          <a:p>
            <a:pPr marR="0" lvl="0" algn="l" defTabSz="914400" rtl="0" eaLnBrk="1" fontAlgn="auto" latinLnBrk="0" hangingPunct="1">
              <a:lnSpc>
                <a:spcPct val="100000"/>
              </a:lnSpc>
              <a:spcAft>
                <a:spcPts val="0"/>
              </a:spcAft>
              <a:buClrTx/>
              <a:buSzTx/>
              <a:tabLst/>
              <a:defRPr/>
            </a:pPr>
            <a:r>
              <a:rPr kumimoji="0" lang="lt-LT" sz="1600" i="0" u="none" strike="noStrike" kern="1200" cap="none" spc="0" normalizeH="0" baseline="0" noProof="0" dirty="0">
                <a:ln>
                  <a:noFill/>
                </a:ln>
                <a:solidFill>
                  <a:prstClr val="black"/>
                </a:solidFill>
                <a:effectLst/>
                <a:uLnTx/>
                <a:uFillTx/>
                <a:ea typeface="+mn-ea"/>
                <a:cs typeface="Times New Roman" panose="02020603050405020304" pitchFamily="18" charset="0"/>
              </a:rPr>
              <a:t>Gerinti ūkininkų </a:t>
            </a:r>
            <a:r>
              <a:rPr kumimoji="0" lang="lt-LT" sz="1600" i="0" u="none" strike="noStrike" kern="1200" cap="none" spc="0" normalizeH="0" baseline="0" noProof="0">
                <a:ln>
                  <a:noFill/>
                </a:ln>
                <a:solidFill>
                  <a:prstClr val="black"/>
                </a:solidFill>
                <a:effectLst/>
                <a:uLnTx/>
                <a:uFillTx/>
                <a:ea typeface="+mn-ea"/>
                <a:cs typeface="Times New Roman" panose="02020603050405020304" pitchFamily="18" charset="0"/>
              </a:rPr>
              <a:t>padėtį vertės        </a:t>
            </a:r>
            <a:r>
              <a:rPr kumimoji="0" lang="lt-LT" sz="1600" i="0" u="none" strike="noStrike" kern="1200" cap="none" spc="0" normalizeH="0" baseline="0" noProof="0" dirty="0">
                <a:ln>
                  <a:noFill/>
                </a:ln>
                <a:solidFill>
                  <a:prstClr val="black"/>
                </a:solidFill>
                <a:effectLst/>
                <a:uLnTx/>
                <a:uFillTx/>
                <a:ea typeface="+mn-ea"/>
                <a:cs typeface="Times New Roman" panose="02020603050405020304" pitchFamily="18" charset="0"/>
              </a:rPr>
              <a:t>grandinėje</a:t>
            </a:r>
            <a:endParaRPr lang="lt-LT" sz="1400" dirty="0">
              <a:solidFill>
                <a:prstClr val="black"/>
              </a:solidFill>
              <a:cs typeface="Times New Roman" panose="02020603050405020304" pitchFamily="18" charset="0"/>
            </a:endParaRPr>
          </a:p>
          <a:p>
            <a:pPr marR="0" lvl="0" algn="l" defTabSz="914400" rtl="0" eaLnBrk="1" fontAlgn="auto" latinLnBrk="0" hangingPunct="1">
              <a:lnSpc>
                <a:spcPct val="100000"/>
              </a:lnSpc>
              <a:spcAft>
                <a:spcPts val="0"/>
              </a:spcAft>
              <a:buClrTx/>
              <a:buSzTx/>
              <a:tabLst/>
              <a:defRPr/>
            </a:pPr>
            <a:endParaRPr kumimoji="0" lang="lt-LT" sz="1600" i="0" u="none" strike="noStrike" kern="1200" cap="none" spc="0" normalizeH="0" baseline="0" noProof="0" dirty="0">
              <a:ln>
                <a:noFill/>
              </a:ln>
              <a:solidFill>
                <a:prstClr val="black"/>
              </a:solidFill>
              <a:effectLst/>
              <a:uLnTx/>
              <a:uFillTx/>
              <a:ea typeface="+mn-ea"/>
              <a:cs typeface="Times New Roman" panose="02020603050405020304" pitchFamily="18" charset="0"/>
            </a:endParaRPr>
          </a:p>
        </p:txBody>
      </p:sp>
      <p:sp>
        <p:nvSpPr>
          <p:cNvPr id="67" name="TextBox 66">
            <a:extLst>
              <a:ext uri="{FF2B5EF4-FFF2-40B4-BE49-F238E27FC236}">
                <a16:creationId xmlns:a16="http://schemas.microsoft.com/office/drawing/2014/main" id="{FCAF7BCD-CEF0-4F01-9683-489BA21C9F7F}"/>
              </a:ext>
            </a:extLst>
          </p:cNvPr>
          <p:cNvSpPr txBox="1"/>
          <p:nvPr/>
        </p:nvSpPr>
        <p:spPr>
          <a:xfrm>
            <a:off x="5489576" y="1455331"/>
            <a:ext cx="3197224" cy="830997"/>
          </a:xfrm>
          <a:prstGeom prst="rect">
            <a:avLst/>
          </a:prstGeom>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wrap="square">
            <a:spAutoFit/>
          </a:bodyPr>
          <a:lstStyle/>
          <a:p>
            <a:pPr marR="0" lvl="0" algn="l" defTabSz="914400" rtl="0" eaLnBrk="1" fontAlgn="auto" latinLnBrk="0" hangingPunct="1">
              <a:lnSpc>
                <a:spcPct val="100000"/>
              </a:lnSpc>
              <a:spcBef>
                <a:spcPts val="1000"/>
              </a:spcBef>
              <a:spcAft>
                <a:spcPts val="0"/>
              </a:spcAft>
              <a:buClrTx/>
              <a:buSzTx/>
              <a:tabLst/>
              <a:defRPr/>
            </a:pPr>
            <a:r>
              <a:rPr kumimoji="0" lang="lt-LT" sz="1600" i="0" u="none" strike="noStrike" kern="1200" cap="none" spc="0" normalizeH="0" baseline="0" noProof="0" dirty="0">
                <a:ln>
                  <a:noFill/>
                </a:ln>
                <a:solidFill>
                  <a:prstClr val="black"/>
                </a:solidFill>
                <a:effectLst/>
                <a:uLnTx/>
                <a:uFillTx/>
                <a:ea typeface="+mn-ea"/>
                <a:cs typeface="Times New Roman" panose="02020603050405020304" pitchFamily="18" charset="0"/>
              </a:rPr>
              <a:t>Padėti apsaugoti biologinę įvairovę, ekosistemas, buveines bei kraštovaizdžius</a:t>
            </a:r>
          </a:p>
        </p:txBody>
      </p:sp>
      <p:sp>
        <p:nvSpPr>
          <p:cNvPr id="68" name="TextBox 67">
            <a:extLst>
              <a:ext uri="{FF2B5EF4-FFF2-40B4-BE49-F238E27FC236}">
                <a16:creationId xmlns:a16="http://schemas.microsoft.com/office/drawing/2014/main" id="{FCB9A1CF-A897-49B6-9AFE-F2DF84F41720}"/>
              </a:ext>
            </a:extLst>
          </p:cNvPr>
          <p:cNvSpPr txBox="1"/>
          <p:nvPr/>
        </p:nvSpPr>
        <p:spPr>
          <a:xfrm>
            <a:off x="8875100" y="1457678"/>
            <a:ext cx="3186551" cy="830997"/>
          </a:xfrm>
          <a:prstGeom prst="rect">
            <a:avLst/>
          </a:prstGeom>
          <a:ln w="6350">
            <a:solidFill>
              <a:schemeClr val="accent3">
                <a:lumMod val="50000"/>
              </a:schemeClr>
            </a:solidFill>
          </a:ln>
        </p:spPr>
        <p:style>
          <a:lnRef idx="2">
            <a:schemeClr val="accent4"/>
          </a:lnRef>
          <a:fillRef idx="1">
            <a:schemeClr val="lt1"/>
          </a:fillRef>
          <a:effectRef idx="0">
            <a:schemeClr val="accent4"/>
          </a:effectRef>
          <a:fontRef idx="minor">
            <a:schemeClr val="dk1"/>
          </a:fontRef>
        </p:style>
        <p:txBody>
          <a:bodyPr wrap="square">
            <a:spAutoFit/>
          </a:bodyPr>
          <a:lstStyle/>
          <a:p>
            <a:pPr marR="0" lvl="0" algn="l" defTabSz="914400" rtl="0" eaLnBrk="1" fontAlgn="auto" latinLnBrk="0" hangingPunct="1">
              <a:lnSpc>
                <a:spcPct val="100000"/>
              </a:lnSpc>
              <a:spcBef>
                <a:spcPts val="1000"/>
              </a:spcBef>
              <a:spcAft>
                <a:spcPts val="0"/>
              </a:spcAft>
              <a:buClrTx/>
              <a:buSzTx/>
              <a:tabLst/>
              <a:defRPr/>
            </a:pPr>
            <a:r>
              <a:rPr kumimoji="0" lang="lt-LT" sz="1600" i="0" u="none" strike="noStrike" kern="1200" cap="none" spc="0" normalizeH="0" baseline="0" noProof="0" dirty="0">
                <a:ln>
                  <a:noFill/>
                </a:ln>
                <a:solidFill>
                  <a:prstClr val="black"/>
                </a:solidFill>
                <a:effectLst/>
                <a:uLnTx/>
                <a:uFillTx/>
                <a:ea typeface="+mn-ea"/>
                <a:cs typeface="Times New Roman" panose="02020603050405020304" pitchFamily="18" charset="0"/>
              </a:rPr>
              <a:t>Siekti, kad ES žemės ūkio sektorius labiau atitiktų visuomenės  poreikius</a:t>
            </a:r>
            <a:endParaRPr kumimoji="0" lang="lt-LT" sz="1600" i="0" u="none" strike="noStrike" kern="1200" cap="none" spc="0" normalizeH="0" baseline="0" noProof="0" dirty="0">
              <a:ln>
                <a:noFill/>
              </a:ln>
              <a:solidFill>
                <a:prstClr val="black"/>
              </a:solidFill>
              <a:effectLst/>
              <a:uLnTx/>
              <a:uFillTx/>
              <a:ea typeface="+mn-ea"/>
              <a:cs typeface="+mn-cs"/>
            </a:endParaRPr>
          </a:p>
        </p:txBody>
      </p:sp>
      <p:sp>
        <p:nvSpPr>
          <p:cNvPr id="69" name="TextBox 68">
            <a:extLst>
              <a:ext uri="{FF2B5EF4-FFF2-40B4-BE49-F238E27FC236}">
                <a16:creationId xmlns:a16="http://schemas.microsoft.com/office/drawing/2014/main" id="{38D8FA0B-01F7-48FE-BC73-1A18A3FAFC57}"/>
              </a:ext>
            </a:extLst>
          </p:cNvPr>
          <p:cNvSpPr txBox="1"/>
          <p:nvPr/>
        </p:nvSpPr>
        <p:spPr>
          <a:xfrm>
            <a:off x="2116876" y="772160"/>
            <a:ext cx="3194191" cy="584775"/>
          </a:xfrm>
          <a:prstGeom prst="rect">
            <a:avLst/>
          </a:prstGeom>
          <a:ln w="6350">
            <a:solidFill>
              <a:srgbClr val="002060"/>
            </a:solidFill>
          </a:ln>
        </p:spPr>
        <p:style>
          <a:lnRef idx="2">
            <a:schemeClr val="accent2"/>
          </a:lnRef>
          <a:fillRef idx="1">
            <a:schemeClr val="lt1"/>
          </a:fillRef>
          <a:effectRef idx="0">
            <a:schemeClr val="accent2"/>
          </a:effectRef>
          <a:fontRef idx="minor">
            <a:schemeClr val="dk1"/>
          </a:fontRef>
        </p:style>
        <p:txBody>
          <a:bodyPr wrap="square">
            <a:spAutoFit/>
          </a:bodyPr>
          <a:lstStyle/>
          <a:p>
            <a:pPr marR="0" lvl="0" algn="l" defTabSz="914400" rtl="0" eaLnBrk="1" fontAlgn="auto" latinLnBrk="0" hangingPunct="1">
              <a:lnSpc>
                <a:spcPct val="100000"/>
              </a:lnSpc>
              <a:spcBef>
                <a:spcPts val="1000"/>
              </a:spcBef>
              <a:spcAft>
                <a:spcPts val="0"/>
              </a:spcAft>
              <a:buClrTx/>
              <a:buSzTx/>
              <a:tabLst/>
              <a:defRPr/>
            </a:pPr>
            <a:r>
              <a:rPr kumimoji="0" lang="lt-LT" sz="1600" i="0" u="none" strike="noStrike" kern="1200" cap="none" spc="0" normalizeH="0" baseline="0" noProof="0" dirty="0">
                <a:ln>
                  <a:noFill/>
                </a:ln>
                <a:solidFill>
                  <a:prstClr val="black"/>
                </a:solidFill>
                <a:effectLst/>
                <a:uLnTx/>
                <a:uFillTx/>
                <a:ea typeface="+mn-ea"/>
                <a:cs typeface="Times New Roman" panose="02020603050405020304" pitchFamily="18" charset="0"/>
              </a:rPr>
              <a:t>Labiau orientuotis į rinką ir didinti konkurencingumą</a:t>
            </a:r>
          </a:p>
        </p:txBody>
      </p:sp>
      <p:sp>
        <p:nvSpPr>
          <p:cNvPr id="70" name="TextBox 69">
            <a:extLst>
              <a:ext uri="{FF2B5EF4-FFF2-40B4-BE49-F238E27FC236}">
                <a16:creationId xmlns:a16="http://schemas.microsoft.com/office/drawing/2014/main" id="{917EA87F-DB28-4E27-9DB1-C57481B7183C}"/>
              </a:ext>
            </a:extLst>
          </p:cNvPr>
          <p:cNvSpPr txBox="1"/>
          <p:nvPr/>
        </p:nvSpPr>
        <p:spPr>
          <a:xfrm>
            <a:off x="2116876" y="95329"/>
            <a:ext cx="3194689" cy="584775"/>
          </a:xfrm>
          <a:prstGeom prst="rect">
            <a:avLst/>
          </a:prstGeom>
          <a:ln w="6350">
            <a:solidFill>
              <a:srgbClr val="002060"/>
            </a:solidFill>
          </a:ln>
        </p:spPr>
        <p:style>
          <a:lnRef idx="2">
            <a:schemeClr val="accent2"/>
          </a:lnRef>
          <a:fillRef idx="1">
            <a:schemeClr val="lt1"/>
          </a:fillRef>
          <a:effectRef idx="0">
            <a:schemeClr val="accent2"/>
          </a:effectRef>
          <a:fontRef idx="minor">
            <a:schemeClr val="dk1"/>
          </a:fontRef>
        </p:style>
        <p:txBody>
          <a:bodyPr wrap="square">
            <a:spAutoFit/>
          </a:bodyPr>
          <a:lstStyle/>
          <a:p>
            <a:pPr marR="0" lvl="0" algn="l" defTabSz="914400" rtl="0" eaLnBrk="1" fontAlgn="auto" latinLnBrk="0" hangingPunct="1">
              <a:lnSpc>
                <a:spcPct val="100000"/>
              </a:lnSpc>
              <a:spcBef>
                <a:spcPts val="1000"/>
              </a:spcBef>
              <a:spcAft>
                <a:spcPts val="0"/>
              </a:spcAft>
              <a:buClrTx/>
              <a:buSzTx/>
              <a:tabLst/>
              <a:defRPr/>
            </a:pPr>
            <a:r>
              <a:rPr lang="lt-LT" sz="1600" dirty="0">
                <a:solidFill>
                  <a:prstClr val="black"/>
                </a:solidFill>
                <a:cs typeface="Times New Roman" panose="02020603050405020304" pitchFamily="18" charset="0"/>
              </a:rPr>
              <a:t>R</a:t>
            </a:r>
            <a:r>
              <a:rPr kumimoji="0" lang="lt-LT" sz="1600" i="0" u="none" strike="noStrike" kern="1200" cap="none" spc="0" normalizeH="0" baseline="0" dirty="0">
                <a:ln>
                  <a:noFill/>
                </a:ln>
                <a:solidFill>
                  <a:prstClr val="black"/>
                </a:solidFill>
                <a:effectLst/>
                <a:uLnTx/>
                <a:uFillTx/>
                <a:ea typeface="+mn-ea"/>
                <a:cs typeface="Times New Roman" panose="02020603050405020304" pitchFamily="18" charset="0"/>
              </a:rPr>
              <a:t>emti </a:t>
            </a:r>
            <a:r>
              <a:rPr kumimoji="0" lang="lt-LT" sz="1600" i="0" u="none" strike="noStrike" kern="1200" cap="none" spc="0" normalizeH="0" baseline="0" noProof="0" dirty="0">
                <a:ln>
                  <a:noFill/>
                </a:ln>
                <a:solidFill>
                  <a:prstClr val="black"/>
                </a:solidFill>
                <a:effectLst/>
                <a:uLnTx/>
                <a:uFillTx/>
                <a:ea typeface="+mn-ea"/>
                <a:cs typeface="Times New Roman" panose="02020603050405020304" pitchFamily="18" charset="0"/>
              </a:rPr>
              <a:t>perspektyvių ūkių pajamas bei ūkių atsparumą </a:t>
            </a:r>
          </a:p>
        </p:txBody>
      </p:sp>
      <p:sp>
        <p:nvSpPr>
          <p:cNvPr id="71" name="TextBox 70">
            <a:extLst>
              <a:ext uri="{FF2B5EF4-FFF2-40B4-BE49-F238E27FC236}">
                <a16:creationId xmlns:a16="http://schemas.microsoft.com/office/drawing/2014/main" id="{B71558E1-0570-4EEE-93D9-35140E430ADE}"/>
              </a:ext>
            </a:extLst>
          </p:cNvPr>
          <p:cNvSpPr txBox="1"/>
          <p:nvPr/>
        </p:nvSpPr>
        <p:spPr>
          <a:xfrm>
            <a:off x="5492609" y="782546"/>
            <a:ext cx="3197224" cy="584775"/>
          </a:xfrm>
          <a:prstGeom prst="rect">
            <a:avLst/>
          </a:prstGeom>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wrap="square">
            <a:spAutoFit/>
          </a:bodyPr>
          <a:lstStyle/>
          <a:p>
            <a:pPr marR="0" lvl="0" algn="l" defTabSz="914400" rtl="0" eaLnBrk="1" fontAlgn="auto" latinLnBrk="0" hangingPunct="1">
              <a:lnSpc>
                <a:spcPct val="100000"/>
              </a:lnSpc>
              <a:spcBef>
                <a:spcPts val="1000"/>
              </a:spcBef>
              <a:spcAft>
                <a:spcPts val="0"/>
              </a:spcAft>
              <a:buClrTx/>
              <a:buSzTx/>
              <a:tabLst/>
              <a:defRPr/>
            </a:pPr>
            <a:r>
              <a:rPr kumimoji="0" lang="lt-LT" sz="1600" i="0" u="none" strike="noStrike" kern="1200" cap="none" spc="0" normalizeH="0" baseline="0" noProof="0" dirty="0">
                <a:ln>
                  <a:noFill/>
                </a:ln>
                <a:solidFill>
                  <a:prstClr val="black"/>
                </a:solidFill>
                <a:effectLst/>
                <a:uLnTx/>
                <a:uFillTx/>
                <a:ea typeface="+mn-ea"/>
                <a:cs typeface="Times New Roman" panose="02020603050405020304" pitchFamily="18" charset="0"/>
              </a:rPr>
              <a:t>Skatinti darnųjį vystymąsi ir veiksmingą gamtos išteklių valdymą</a:t>
            </a:r>
          </a:p>
        </p:txBody>
      </p:sp>
      <p:sp>
        <p:nvSpPr>
          <p:cNvPr id="72" name="TextBox 71">
            <a:extLst>
              <a:ext uri="{FF2B5EF4-FFF2-40B4-BE49-F238E27FC236}">
                <a16:creationId xmlns:a16="http://schemas.microsoft.com/office/drawing/2014/main" id="{97BEA237-A3E5-4B11-9A0E-591D6DDA676B}"/>
              </a:ext>
            </a:extLst>
          </p:cNvPr>
          <p:cNvSpPr txBox="1"/>
          <p:nvPr/>
        </p:nvSpPr>
        <p:spPr>
          <a:xfrm>
            <a:off x="5492609" y="108284"/>
            <a:ext cx="3194192" cy="584775"/>
          </a:xfrm>
          <a:prstGeom prst="rect">
            <a:avLst/>
          </a:prstGeom>
          <a:ln w="6350">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wrap="square">
            <a:spAutoFit/>
          </a:bodyPr>
          <a:lstStyle/>
          <a:p>
            <a:pPr marR="0" lvl="0" algn="l" defTabSz="914400" rtl="0" eaLnBrk="1" fontAlgn="auto" latinLnBrk="0" hangingPunct="1">
              <a:lnSpc>
                <a:spcPct val="100000"/>
              </a:lnSpc>
              <a:spcBef>
                <a:spcPts val="1000"/>
              </a:spcBef>
              <a:spcAft>
                <a:spcPts val="0"/>
              </a:spcAft>
              <a:buClrTx/>
              <a:buSzTx/>
              <a:tabLst/>
              <a:defRPr/>
            </a:pPr>
            <a:r>
              <a:rPr kumimoji="0" lang="lt-LT" sz="1600" i="0" u="none" strike="noStrike" kern="1200" cap="none" spc="0" normalizeH="0" baseline="0" noProof="0" dirty="0">
                <a:ln>
                  <a:noFill/>
                </a:ln>
                <a:solidFill>
                  <a:prstClr val="black"/>
                </a:solidFill>
                <a:effectLst/>
                <a:uLnTx/>
                <a:uFillTx/>
                <a:ea typeface="+mn-ea"/>
                <a:cs typeface="Times New Roman" panose="02020603050405020304" pitchFamily="18" charset="0"/>
              </a:rPr>
              <a:t>Padėti švelninti klimato kaitą ir plėtoti darniąją energetiką</a:t>
            </a:r>
          </a:p>
        </p:txBody>
      </p:sp>
      <p:sp>
        <p:nvSpPr>
          <p:cNvPr id="73" name="TextBox 72">
            <a:extLst>
              <a:ext uri="{FF2B5EF4-FFF2-40B4-BE49-F238E27FC236}">
                <a16:creationId xmlns:a16="http://schemas.microsoft.com/office/drawing/2014/main" id="{8D2BDF53-0EE3-4001-8FA0-9E1496A70762}"/>
              </a:ext>
            </a:extLst>
          </p:cNvPr>
          <p:cNvSpPr txBox="1"/>
          <p:nvPr/>
        </p:nvSpPr>
        <p:spPr>
          <a:xfrm>
            <a:off x="8867460" y="778750"/>
            <a:ext cx="3194191" cy="584775"/>
          </a:xfrm>
          <a:prstGeom prst="rect">
            <a:avLst/>
          </a:prstGeom>
          <a:ln w="6350">
            <a:solidFill>
              <a:schemeClr val="accent3">
                <a:lumMod val="50000"/>
              </a:schemeClr>
            </a:solidFill>
          </a:ln>
        </p:spPr>
        <p:style>
          <a:lnRef idx="2">
            <a:schemeClr val="accent4"/>
          </a:lnRef>
          <a:fillRef idx="1">
            <a:schemeClr val="lt1"/>
          </a:fillRef>
          <a:effectRef idx="0">
            <a:schemeClr val="accent4"/>
          </a:effectRef>
          <a:fontRef idx="minor">
            <a:schemeClr val="dk1"/>
          </a:fontRef>
        </p:style>
        <p:txBody>
          <a:bodyPr wrap="square">
            <a:spAutoFit/>
          </a:bodyPr>
          <a:lstStyle/>
          <a:p>
            <a:pPr marR="0" lvl="0" algn="l" defTabSz="914400" rtl="0" eaLnBrk="1" fontAlgn="auto" latinLnBrk="0" hangingPunct="1">
              <a:lnSpc>
                <a:spcPct val="100000"/>
              </a:lnSpc>
              <a:spcBef>
                <a:spcPts val="1000"/>
              </a:spcBef>
              <a:spcAft>
                <a:spcPts val="0"/>
              </a:spcAft>
              <a:buClrTx/>
              <a:buSzTx/>
              <a:tabLst/>
              <a:defRPr/>
            </a:pPr>
            <a:r>
              <a:rPr kumimoji="0" lang="lt-LT" sz="1600" i="0" u="none" strike="noStrike" kern="1200" cap="none" spc="0" normalizeH="0" baseline="0" noProof="0" dirty="0">
                <a:ln>
                  <a:noFill/>
                </a:ln>
                <a:solidFill>
                  <a:prstClr val="black"/>
                </a:solidFill>
                <a:effectLst/>
                <a:uLnTx/>
                <a:uFillTx/>
                <a:ea typeface="+mn-ea"/>
                <a:cs typeface="Times New Roman" panose="02020603050405020304" pitchFamily="18" charset="0"/>
              </a:rPr>
              <a:t>Skatinti užimtumą, augimą, socialinę įtrauktį ir vietos plėtrą</a:t>
            </a:r>
          </a:p>
        </p:txBody>
      </p:sp>
      <p:sp>
        <p:nvSpPr>
          <p:cNvPr id="74" name="TextBox 73">
            <a:extLst>
              <a:ext uri="{FF2B5EF4-FFF2-40B4-BE49-F238E27FC236}">
                <a16:creationId xmlns:a16="http://schemas.microsoft.com/office/drawing/2014/main" id="{2D21B577-C485-48E9-82C2-C754BBE75A33}"/>
              </a:ext>
            </a:extLst>
          </p:cNvPr>
          <p:cNvSpPr txBox="1"/>
          <p:nvPr/>
        </p:nvSpPr>
        <p:spPr>
          <a:xfrm>
            <a:off x="8867459" y="104527"/>
            <a:ext cx="3194192" cy="584775"/>
          </a:xfrm>
          <a:prstGeom prst="rect">
            <a:avLst/>
          </a:prstGeom>
          <a:ln w="6350">
            <a:solidFill>
              <a:schemeClr val="accent3">
                <a:lumMod val="50000"/>
              </a:schemeClr>
            </a:solidFill>
          </a:ln>
        </p:spPr>
        <p:style>
          <a:lnRef idx="2">
            <a:schemeClr val="accent4"/>
          </a:lnRef>
          <a:fillRef idx="1">
            <a:schemeClr val="lt1"/>
          </a:fillRef>
          <a:effectRef idx="0">
            <a:schemeClr val="accent4"/>
          </a:effectRef>
          <a:fontRef idx="minor">
            <a:schemeClr val="dk1"/>
          </a:fontRef>
        </p:style>
        <p:txBody>
          <a:bodyPr wrap="square">
            <a:spAutoFit/>
          </a:bodyPr>
          <a:lstStyle/>
          <a:p>
            <a:pPr marR="0" lvl="0" algn="l" defTabSz="914400" rtl="0" eaLnBrk="1" fontAlgn="auto" latinLnBrk="0" hangingPunct="1">
              <a:lnSpc>
                <a:spcPct val="100000"/>
              </a:lnSpc>
              <a:spcBef>
                <a:spcPts val="1000"/>
              </a:spcBef>
              <a:spcAft>
                <a:spcPts val="0"/>
              </a:spcAft>
              <a:buClrTx/>
              <a:buSzTx/>
              <a:tabLst/>
              <a:defRPr/>
            </a:pPr>
            <a:r>
              <a:rPr kumimoji="0" lang="lt-LT" sz="1600" i="0" u="none" strike="noStrike" kern="1200" cap="none" spc="0" normalizeH="0" baseline="0" noProof="0" dirty="0">
                <a:ln>
                  <a:noFill/>
                </a:ln>
                <a:solidFill>
                  <a:prstClr val="black"/>
                </a:solidFill>
                <a:effectLst/>
                <a:uLnTx/>
                <a:uFillTx/>
                <a:ea typeface="+mn-ea"/>
                <a:cs typeface="Times New Roman" panose="02020603050405020304" pitchFamily="18" charset="0"/>
              </a:rPr>
              <a:t>Pritraukti jaunuosius ūkininkus ir skatinti verslo kūrimą</a:t>
            </a:r>
          </a:p>
        </p:txBody>
      </p:sp>
      <p:sp>
        <p:nvSpPr>
          <p:cNvPr id="75" name="Stačiakampis 74">
            <a:extLst>
              <a:ext uri="{FF2B5EF4-FFF2-40B4-BE49-F238E27FC236}">
                <a16:creationId xmlns:a16="http://schemas.microsoft.com/office/drawing/2014/main" id="{8ED960AD-E6E1-480D-A5C5-E19AE4EEB574}"/>
              </a:ext>
            </a:extLst>
          </p:cNvPr>
          <p:cNvSpPr/>
          <p:nvPr/>
        </p:nvSpPr>
        <p:spPr>
          <a:xfrm>
            <a:off x="43356" y="104528"/>
            <a:ext cx="1979630" cy="2181106"/>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t-LT" sz="2400" i="0" u="none" strike="noStrike" kern="1200" cap="none" spc="0" normalizeH="0" baseline="0" noProof="0" dirty="0">
                <a:ln>
                  <a:noFill/>
                </a:ln>
                <a:solidFill>
                  <a:schemeClr val="tx1"/>
                </a:solidFill>
                <a:effectLst/>
                <a:uLnTx/>
                <a:uFillTx/>
              </a:rPr>
              <a:t>ES BŽŪP </a:t>
            </a:r>
            <a:r>
              <a:rPr kumimoji="0" lang="lt-LT" sz="2400" i="0" u="none" strike="noStrike" kern="1200" cap="none" spc="0" normalizeH="0" baseline="0" noProof="0">
                <a:ln>
                  <a:noFill/>
                </a:ln>
                <a:solidFill>
                  <a:schemeClr val="tx1"/>
                </a:solidFill>
                <a:effectLst/>
                <a:uLnTx/>
                <a:uFillTx/>
              </a:rPr>
              <a:t>PRIVALOMI TIKSLAI</a:t>
            </a:r>
          </a:p>
          <a:p>
            <a:pPr marL="0" marR="0" lvl="0" indent="0" algn="ctr" defTabSz="914400" rtl="0" eaLnBrk="1" fontAlgn="auto" latinLnBrk="0" hangingPunct="1">
              <a:lnSpc>
                <a:spcPct val="100000"/>
              </a:lnSpc>
              <a:spcBef>
                <a:spcPts val="0"/>
              </a:spcBef>
              <a:spcAft>
                <a:spcPts val="0"/>
              </a:spcAft>
              <a:buClrTx/>
              <a:buSzTx/>
              <a:buFontTx/>
              <a:buNone/>
              <a:tabLst/>
              <a:defRPr/>
            </a:pPr>
            <a:r>
              <a:rPr lang="lt-LT" sz="2400">
                <a:solidFill>
                  <a:schemeClr val="tx1"/>
                </a:solidFill>
              </a:rPr>
              <a:t>2018 m.</a:t>
            </a:r>
            <a:endParaRPr kumimoji="0" lang="lt-LT" sz="2400" i="0" u="none" strike="noStrike" kern="1200" cap="none" spc="0" normalizeH="0" baseline="0" noProof="0">
              <a:ln>
                <a:noFill/>
              </a:ln>
              <a:solidFill>
                <a:schemeClr val="tx1"/>
              </a:solidFill>
              <a:effectLst/>
              <a:uLnTx/>
              <a:uFillTx/>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lt-LT" sz="2000" i="1" u="none" strike="noStrike" kern="1200" cap="none" spc="0" normalizeH="0" baseline="0" noProof="0" dirty="0">
              <a:ln>
                <a:noFill/>
              </a:ln>
              <a:solidFill>
                <a:schemeClr val="bg1"/>
              </a:solidFill>
              <a:effectLst/>
              <a:uLnTx/>
              <a:uFillTx/>
              <a:ea typeface="+mn-ea"/>
              <a:cs typeface="+mn-cs"/>
            </a:endParaRPr>
          </a:p>
        </p:txBody>
      </p:sp>
    </p:spTree>
    <p:extLst>
      <p:ext uri="{BB962C8B-B14F-4D97-AF65-F5344CB8AC3E}">
        <p14:creationId xmlns:p14="http://schemas.microsoft.com/office/powerpoint/2010/main" val="2290061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9">
            <a:extLst>
              <a:ext uri="{FF2B5EF4-FFF2-40B4-BE49-F238E27FC236}">
                <a16:creationId xmlns:a16="http://schemas.microsoft.com/office/drawing/2014/main" id="{A95DF243-B632-4EF3-893B-79EBED767352}"/>
              </a:ext>
            </a:extLst>
          </p:cNvPr>
          <p:cNvSpPr txBox="1">
            <a:spLocks/>
          </p:cNvSpPr>
          <p:nvPr/>
        </p:nvSpPr>
        <p:spPr>
          <a:xfrm>
            <a:off x="152273" y="336775"/>
            <a:ext cx="11887451" cy="736973"/>
          </a:xfrm>
          <a:prstGeom prst="rect">
            <a:avLst/>
          </a:prstGeom>
        </p:spPr>
        <p:txBody>
          <a:bodyPr vert="horz" lIns="91440" tIns="45720" rIns="91440" bIns="45720" rtlCol="0" anchor="ctr"/>
          <a:lstStyle>
            <a:defPPr>
              <a:defRPr lang="lt-LT"/>
            </a:defPPr>
            <a:lvl1pPr marL="0" indent="0" algn="l" defTabSz="914400" rtl="0" eaLnBrk="1" latinLnBrk="0" hangingPunct="1">
              <a:buNone/>
              <a:defRPr sz="3600" b="0" kern="1200" baseline="0">
                <a:solidFill>
                  <a:schemeClr val="bg1"/>
                </a:solidFill>
                <a:latin typeface="+mj-lt"/>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ko-KR" sz="3200" b="0" i="0" u="none" strike="noStrike" kern="1200" cap="none" spc="0" normalizeH="0" baseline="0" noProof="0" dirty="0">
                <a:ln>
                  <a:noFill/>
                </a:ln>
                <a:solidFill>
                  <a:prstClr val="white"/>
                </a:solidFill>
                <a:effectLst/>
                <a:uLnTx/>
                <a:uFillTx/>
                <a:latin typeface="Arial" panose="020B0604020202020204" pitchFamily="34" charset="0"/>
                <a:ea typeface="맑은 고딕" panose="020B0503020000020004" pitchFamily="34" charset="-127"/>
                <a:cs typeface="Arial" pitchFamily="34" charset="0"/>
              </a:rPr>
              <a:t>TIKSLAS IR </a:t>
            </a:r>
            <a:r>
              <a:rPr kumimoji="0" lang="lt-LT" altLang="ko-KR" sz="3200" b="0" i="0" u="none" strike="noStrike" kern="1200" cap="none" spc="0" normalizeH="0" baseline="0" noProof="0" dirty="0">
                <a:ln>
                  <a:noFill/>
                </a:ln>
                <a:solidFill>
                  <a:prstClr val="white"/>
                </a:solidFill>
                <a:effectLst/>
                <a:uLnTx/>
                <a:uFillTx/>
                <a:latin typeface="Arial" panose="020B0604020202020204" pitchFamily="34" charset="0"/>
                <a:ea typeface="맑은 고딕" panose="020B0503020000020004" pitchFamily="34" charset="-127"/>
                <a:cs typeface="Arial" pitchFamily="34" charset="0"/>
              </a:rPr>
              <a:t>ĮGYVENDINIMO PRINCIPAI</a:t>
            </a:r>
            <a:r>
              <a:rPr kumimoji="0" lang="en-US" altLang="ko-KR" sz="3200" b="0" i="0" u="none" strike="noStrike" kern="1200" cap="none" spc="0" normalizeH="0" baseline="0" noProof="0" dirty="0">
                <a:ln>
                  <a:noFill/>
                </a:ln>
                <a:solidFill>
                  <a:prstClr val="white"/>
                </a:solidFill>
                <a:effectLst/>
                <a:uLnTx/>
                <a:uFillTx/>
                <a:latin typeface="Arial" panose="020B0604020202020204" pitchFamily="34" charset="0"/>
                <a:ea typeface="맑은 고딕" panose="020B0503020000020004" pitchFamily="34" charset="-127"/>
                <a:cs typeface="Arial" pitchFamily="34" charset="0"/>
              </a:rPr>
              <a:t> </a:t>
            </a:r>
          </a:p>
        </p:txBody>
      </p:sp>
      <p:sp>
        <p:nvSpPr>
          <p:cNvPr id="4" name="Pavadinimas 1">
            <a:extLst>
              <a:ext uri="{FF2B5EF4-FFF2-40B4-BE49-F238E27FC236}">
                <a16:creationId xmlns:a16="http://schemas.microsoft.com/office/drawing/2014/main" id="{C62C4DA6-F525-466C-992A-D8C2A59156E1}"/>
              </a:ext>
            </a:extLst>
          </p:cNvPr>
          <p:cNvSpPr txBox="1">
            <a:spLocks/>
          </p:cNvSpPr>
          <p:nvPr/>
        </p:nvSpPr>
        <p:spPr>
          <a:xfrm>
            <a:off x="-9624" y="0"/>
            <a:ext cx="12201624" cy="819150"/>
          </a:xfrm>
          <a:prstGeom prst="rect">
            <a:avLst/>
          </a:prstGeom>
          <a:solidFill>
            <a:schemeClr val="accent6">
              <a:lumMod val="5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solidFill>
                  <a:schemeClr val="bg1"/>
                </a:solidFill>
              </a:rPr>
              <a:t>	</a:t>
            </a:r>
            <a:r>
              <a:rPr lang="lt-LT" sz="3200" dirty="0">
                <a:solidFill>
                  <a:schemeClr val="bg1"/>
                </a:solidFill>
              </a:rPr>
              <a:t>Išmokų lubos</a:t>
            </a:r>
            <a:endParaRPr lang="lt-LT" sz="2800" dirty="0">
              <a:solidFill>
                <a:schemeClr val="bg1"/>
              </a:solidFill>
            </a:endParaRPr>
          </a:p>
        </p:txBody>
      </p:sp>
      <p:sp>
        <p:nvSpPr>
          <p:cNvPr id="2" name="Skaidrės numerio vietos rezervavimo ženklas 1">
            <a:extLst>
              <a:ext uri="{FF2B5EF4-FFF2-40B4-BE49-F238E27FC236}">
                <a16:creationId xmlns:a16="http://schemas.microsoft.com/office/drawing/2014/main" id="{142A15E8-95CF-427E-B98F-36B30EAE7FFF}"/>
              </a:ext>
            </a:extLst>
          </p:cNvPr>
          <p:cNvSpPr>
            <a:spLocks noGrp="1"/>
          </p:cNvSpPr>
          <p:nvPr>
            <p:ph type="sldNum" sz="quarter" idx="12"/>
          </p:nvPr>
        </p:nvSpPr>
        <p:spPr/>
        <p:txBody>
          <a:bodyPr/>
          <a:lstStyle/>
          <a:p>
            <a:fld id="{AA3FBF76-BFEF-4256-9A77-0079739A4330}" type="slidenum">
              <a:rPr lang="lt-LT" smtClean="0"/>
              <a:t>3</a:t>
            </a:fld>
            <a:endParaRPr lang="lt-LT"/>
          </a:p>
        </p:txBody>
      </p:sp>
      <p:sp>
        <p:nvSpPr>
          <p:cNvPr id="8" name="Turinio vietos rezervavimo ženklas 4">
            <a:extLst>
              <a:ext uri="{FF2B5EF4-FFF2-40B4-BE49-F238E27FC236}">
                <a16:creationId xmlns:a16="http://schemas.microsoft.com/office/drawing/2014/main" id="{9914387F-17F9-41CB-A26C-00BD6271E677}"/>
              </a:ext>
            </a:extLst>
          </p:cNvPr>
          <p:cNvSpPr txBox="1">
            <a:spLocks/>
          </p:cNvSpPr>
          <p:nvPr/>
        </p:nvSpPr>
        <p:spPr>
          <a:xfrm>
            <a:off x="0" y="1155925"/>
            <a:ext cx="12039724" cy="570207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800100" lvl="1" indent="-342900" algn="l">
              <a:lnSpc>
                <a:spcPct val="100000"/>
              </a:lnSpc>
              <a:buClr>
                <a:srgbClr val="678A26"/>
              </a:buClr>
              <a:buFont typeface="Wingdings" panose="05000000000000000000" pitchFamily="2" charset="2"/>
              <a:buChar char="§"/>
            </a:pPr>
            <a:r>
              <a:rPr lang="lt-LT" sz="2800" dirty="0"/>
              <a:t>BUS TAIKOMI MINIMALŪS EK LEIDŽIAMI </a:t>
            </a:r>
            <a:r>
              <a:rPr lang="lt-LT" sz="2800" b="1" dirty="0">
                <a:solidFill>
                  <a:schemeClr val="accent6">
                    <a:lumMod val="50000"/>
                  </a:schemeClr>
                </a:solidFill>
              </a:rPr>
              <a:t>TIESIOGINIŲ IŠMOKŲ RIBOJIMAI</a:t>
            </a:r>
            <a:r>
              <a:rPr lang="lt-LT" sz="2800" dirty="0"/>
              <a:t>:</a:t>
            </a:r>
          </a:p>
          <a:p>
            <a:pPr marL="1257300" lvl="2" indent="-342900" algn="l">
              <a:lnSpc>
                <a:spcPct val="100000"/>
              </a:lnSpc>
              <a:buClr>
                <a:srgbClr val="678A26"/>
              </a:buClr>
              <a:buFont typeface="Wingdings" panose="05000000000000000000" pitchFamily="2" charset="2"/>
              <a:buChar char="§"/>
            </a:pPr>
            <a:r>
              <a:rPr lang="lt-LT" sz="2600" dirty="0"/>
              <a:t>IŠMOKŲ LUBOS – 100 000 EUR ir</a:t>
            </a:r>
          </a:p>
          <a:p>
            <a:pPr marL="1257300" lvl="2" indent="-342900" algn="l">
              <a:lnSpc>
                <a:spcPct val="100000"/>
              </a:lnSpc>
              <a:buClr>
                <a:srgbClr val="678A26"/>
              </a:buClr>
              <a:buFont typeface="Wingdings" panose="05000000000000000000" pitchFamily="2" charset="2"/>
              <a:buChar char="§"/>
            </a:pPr>
            <a:r>
              <a:rPr lang="lt-LT" sz="2600" dirty="0"/>
              <a:t>IŠMOKŲ, VIRŠIJANČIŲ 60 000 EUR, MAŽINIMAS 85 PROC. ir</a:t>
            </a:r>
          </a:p>
          <a:p>
            <a:pPr marL="1257300" lvl="2" indent="-342900" algn="l">
              <a:lnSpc>
                <a:spcPct val="100000"/>
              </a:lnSpc>
              <a:buClr>
                <a:srgbClr val="678A26"/>
              </a:buClr>
              <a:buFont typeface="Wingdings" panose="05000000000000000000" pitchFamily="2" charset="2"/>
              <a:buChar char="§"/>
            </a:pPr>
            <a:r>
              <a:rPr lang="lt-LT" sz="2600" dirty="0"/>
              <a:t>GALIMYBĖ IŠSKAIČIUOTI DARBO UŽMOKESTĮ</a:t>
            </a:r>
          </a:p>
          <a:p>
            <a:pPr lvl="1" algn="l">
              <a:lnSpc>
                <a:spcPct val="100000"/>
              </a:lnSpc>
              <a:spcBef>
                <a:spcPts val="0"/>
              </a:spcBef>
              <a:buClr>
                <a:srgbClr val="678A26"/>
              </a:buClr>
              <a:defRPr/>
            </a:pPr>
            <a:r>
              <a:rPr lang="lt-LT" sz="2400" i="1" dirty="0">
                <a:solidFill>
                  <a:prstClr val="black"/>
                </a:solidFill>
                <a:latin typeface="Calibri" panose="020F0502020204030204"/>
              </a:rPr>
              <a:t>(LŽŪBA/LPGA ir Seimo narių siūlymas – taikyti tik 100 000 Eur išmokų lubas)</a:t>
            </a:r>
          </a:p>
          <a:p>
            <a:pPr lvl="1" algn="l">
              <a:lnSpc>
                <a:spcPct val="100000"/>
              </a:lnSpc>
              <a:spcBef>
                <a:spcPts val="0"/>
              </a:spcBef>
              <a:buClr>
                <a:srgbClr val="678A26"/>
              </a:buClr>
              <a:defRPr/>
            </a:pPr>
            <a:r>
              <a:rPr lang="lt-LT" sz="2400" i="1" dirty="0">
                <a:solidFill>
                  <a:prstClr val="black"/>
                </a:solidFill>
                <a:latin typeface="Calibri" panose="020F0502020204030204"/>
              </a:rPr>
              <a:t>(ŽŪR siūlymas – taikyti 60 000 Eur išmokų lubas be galimybės išskaičiuoti darbo užmokestį)</a:t>
            </a:r>
          </a:p>
          <a:p>
            <a:pPr lvl="1" algn="l">
              <a:lnSpc>
                <a:spcPct val="100000"/>
              </a:lnSpc>
              <a:spcBef>
                <a:spcPts val="1200"/>
              </a:spcBef>
              <a:buClr>
                <a:srgbClr val="678A26"/>
              </a:buClr>
              <a:defRPr/>
            </a:pPr>
            <a:endParaRPr lang="lt-LT" sz="2400" dirty="0">
              <a:solidFill>
                <a:prstClr val="black"/>
              </a:solidFill>
              <a:latin typeface="Calibri" panose="020F0502020204030204"/>
            </a:endParaRPr>
          </a:p>
          <a:p>
            <a:pPr marL="800100" lvl="1" indent="-342900" algn="l">
              <a:lnSpc>
                <a:spcPct val="100000"/>
              </a:lnSpc>
              <a:spcBef>
                <a:spcPts val="1200"/>
              </a:spcBef>
              <a:buClr>
                <a:srgbClr val="678A26"/>
              </a:buClr>
              <a:buFont typeface="Wingdings" panose="05000000000000000000" pitchFamily="2" charset="2"/>
              <a:buChar char="§"/>
              <a:defRPr/>
            </a:pPr>
            <a:r>
              <a:rPr lang="lt-LT" sz="2400" dirty="0">
                <a:solidFill>
                  <a:prstClr val="black"/>
                </a:solidFill>
                <a:latin typeface="Calibri" panose="020F0502020204030204"/>
              </a:rPr>
              <a:t>Ribojimai palies apie 300 didžiausių žemės ūkio subjektų iš 120 tūkst. (0,25 proc.), kurių deklaruotas žemės ūkio plotas viršys 750 ha</a:t>
            </a:r>
          </a:p>
          <a:p>
            <a:pPr marL="800100" lvl="1" indent="-342900" algn="l">
              <a:lnSpc>
                <a:spcPct val="100000"/>
              </a:lnSpc>
              <a:spcBef>
                <a:spcPts val="1200"/>
              </a:spcBef>
              <a:buClr>
                <a:srgbClr val="678A26"/>
              </a:buClr>
              <a:buFont typeface="Wingdings" panose="05000000000000000000" pitchFamily="2" charset="2"/>
              <a:buChar char="§"/>
              <a:defRPr/>
            </a:pPr>
            <a:r>
              <a:rPr lang="lt-LT" sz="2400" dirty="0">
                <a:solidFill>
                  <a:prstClr val="black"/>
                </a:solidFill>
                <a:latin typeface="Calibri" panose="020F0502020204030204"/>
              </a:rPr>
              <a:t>Paskatos mokėti apskaitomą DU kaimo vietovėse</a:t>
            </a:r>
          </a:p>
          <a:p>
            <a:pPr marL="800100" lvl="1" indent="-342900" algn="l">
              <a:lnSpc>
                <a:spcPct val="100000"/>
              </a:lnSpc>
              <a:spcBef>
                <a:spcPts val="1200"/>
              </a:spcBef>
              <a:buClr>
                <a:srgbClr val="678A26"/>
              </a:buClr>
              <a:buFont typeface="Wingdings" panose="05000000000000000000" pitchFamily="2" charset="2"/>
              <a:buChar char="§"/>
              <a:defRPr/>
            </a:pPr>
            <a:r>
              <a:rPr lang="lt-LT" sz="2400" dirty="0">
                <a:solidFill>
                  <a:prstClr val="black"/>
                </a:solidFill>
                <a:latin typeface="Calibri" panose="020F0502020204030204"/>
              </a:rPr>
              <a:t>Dėl išmokų ribojimų sukauptas lėšas planuojama skirti smulkių ir vidutinių ūkių bei jaunųjų ūkininkų gyvybingumui</a:t>
            </a:r>
          </a:p>
          <a:p>
            <a:pPr marL="800100" lvl="1" indent="-342900" algn="l">
              <a:lnSpc>
                <a:spcPct val="100000"/>
              </a:lnSpc>
              <a:spcBef>
                <a:spcPts val="0"/>
              </a:spcBef>
              <a:buClr>
                <a:srgbClr val="678A26"/>
              </a:buClr>
              <a:buFont typeface="Wingdings" panose="05000000000000000000" pitchFamily="2" charset="2"/>
              <a:buChar char="§"/>
              <a:defRPr/>
            </a:pPr>
            <a:endParaRPr lang="lt-LT" sz="2400" dirty="0">
              <a:solidFill>
                <a:prstClr val="black"/>
              </a:solidFill>
              <a:latin typeface="Calibri" panose="020F0502020204030204"/>
            </a:endParaRPr>
          </a:p>
          <a:p>
            <a:pPr lvl="1" algn="l">
              <a:lnSpc>
                <a:spcPct val="100000"/>
              </a:lnSpc>
              <a:spcBef>
                <a:spcPts val="0"/>
              </a:spcBef>
              <a:buClr>
                <a:srgbClr val="678A26"/>
              </a:buClr>
              <a:defRPr/>
            </a:pPr>
            <a:endParaRPr lang="lt-LT" sz="2400" dirty="0">
              <a:solidFill>
                <a:prstClr val="black"/>
              </a:solidFill>
              <a:latin typeface="Calibri" panose="020F0502020204030204"/>
            </a:endParaRPr>
          </a:p>
          <a:p>
            <a:pPr lvl="1" algn="l">
              <a:lnSpc>
                <a:spcPct val="100000"/>
              </a:lnSpc>
              <a:spcBef>
                <a:spcPts val="0"/>
              </a:spcBef>
              <a:buClr>
                <a:srgbClr val="678A26"/>
              </a:buClr>
              <a:defRPr/>
            </a:pPr>
            <a:endParaRPr lang="lt-LT" sz="2400" dirty="0">
              <a:solidFill>
                <a:prstClr val="black"/>
              </a:solidFill>
              <a:latin typeface="Calibri" panose="020F0502020204030204"/>
            </a:endParaRPr>
          </a:p>
          <a:p>
            <a:pPr marL="800100" lvl="1" indent="-342900" algn="l">
              <a:lnSpc>
                <a:spcPct val="100000"/>
              </a:lnSpc>
              <a:spcBef>
                <a:spcPts val="0"/>
              </a:spcBef>
              <a:buClr>
                <a:srgbClr val="678A26"/>
              </a:buClr>
              <a:buFont typeface="Wingdings" panose="05000000000000000000" pitchFamily="2" charset="2"/>
              <a:buChar char="§"/>
              <a:defRPr/>
            </a:pPr>
            <a:endParaRPr lang="lt-LT" sz="2800" b="1" dirty="0">
              <a:solidFill>
                <a:schemeClr val="accent6">
                  <a:lumMod val="50000"/>
                </a:schemeClr>
              </a:solidFill>
            </a:endParaRPr>
          </a:p>
        </p:txBody>
      </p:sp>
      <p:cxnSp>
        <p:nvCxnSpPr>
          <p:cNvPr id="6" name="Tiesioji jungtis 5">
            <a:extLst>
              <a:ext uri="{FF2B5EF4-FFF2-40B4-BE49-F238E27FC236}">
                <a16:creationId xmlns:a16="http://schemas.microsoft.com/office/drawing/2014/main" id="{A4DAF172-0D57-43A7-8A7F-CE0607AD6CAE}"/>
              </a:ext>
            </a:extLst>
          </p:cNvPr>
          <p:cNvCxnSpPr>
            <a:cxnSpLocks/>
          </p:cNvCxnSpPr>
          <p:nvPr/>
        </p:nvCxnSpPr>
        <p:spPr>
          <a:xfrm flipH="1">
            <a:off x="336884" y="3820328"/>
            <a:ext cx="11440249" cy="0"/>
          </a:xfrm>
          <a:prstGeom prst="line">
            <a:avLst/>
          </a:prstGeom>
          <a:ln w="285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6151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9">
            <a:extLst>
              <a:ext uri="{FF2B5EF4-FFF2-40B4-BE49-F238E27FC236}">
                <a16:creationId xmlns:a16="http://schemas.microsoft.com/office/drawing/2014/main" id="{A95DF243-B632-4EF3-893B-79EBED767352}"/>
              </a:ext>
            </a:extLst>
          </p:cNvPr>
          <p:cNvSpPr txBox="1">
            <a:spLocks/>
          </p:cNvSpPr>
          <p:nvPr/>
        </p:nvSpPr>
        <p:spPr>
          <a:xfrm>
            <a:off x="152273" y="336775"/>
            <a:ext cx="11887451" cy="736973"/>
          </a:xfrm>
          <a:prstGeom prst="rect">
            <a:avLst/>
          </a:prstGeom>
        </p:spPr>
        <p:txBody>
          <a:bodyPr vert="horz" lIns="91440" tIns="45720" rIns="91440" bIns="45720" rtlCol="0" anchor="ctr"/>
          <a:lstStyle>
            <a:defPPr>
              <a:defRPr lang="lt-LT"/>
            </a:defPPr>
            <a:lvl1pPr marL="0" indent="0" algn="l" defTabSz="914400" rtl="0" eaLnBrk="1" latinLnBrk="0" hangingPunct="1">
              <a:buNone/>
              <a:defRPr sz="3600" b="0" kern="1200" baseline="0">
                <a:solidFill>
                  <a:schemeClr val="bg1"/>
                </a:solidFill>
                <a:latin typeface="+mj-lt"/>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ko-KR" sz="3200" b="0" i="0" u="none" strike="noStrike" kern="1200" cap="none" spc="0" normalizeH="0" baseline="0" noProof="0" dirty="0">
                <a:ln>
                  <a:noFill/>
                </a:ln>
                <a:solidFill>
                  <a:prstClr val="white"/>
                </a:solidFill>
                <a:effectLst/>
                <a:uLnTx/>
                <a:uFillTx/>
                <a:latin typeface="Arial" panose="020B0604020202020204" pitchFamily="34" charset="0"/>
                <a:ea typeface="맑은 고딕" panose="020B0503020000020004" pitchFamily="34" charset="-127"/>
                <a:cs typeface="Arial" pitchFamily="34" charset="0"/>
              </a:rPr>
              <a:t>TIKSLAS IR </a:t>
            </a:r>
            <a:r>
              <a:rPr kumimoji="0" lang="lt-LT" altLang="ko-KR" sz="3200" b="0" i="0" u="none" strike="noStrike" kern="1200" cap="none" spc="0" normalizeH="0" baseline="0" noProof="0" dirty="0">
                <a:ln>
                  <a:noFill/>
                </a:ln>
                <a:solidFill>
                  <a:prstClr val="white"/>
                </a:solidFill>
                <a:effectLst/>
                <a:uLnTx/>
                <a:uFillTx/>
                <a:latin typeface="Arial" panose="020B0604020202020204" pitchFamily="34" charset="0"/>
                <a:ea typeface="맑은 고딕" panose="020B0503020000020004" pitchFamily="34" charset="-127"/>
                <a:cs typeface="Arial" pitchFamily="34" charset="0"/>
              </a:rPr>
              <a:t>ĮGYVENDINIMO PRINCIPAI</a:t>
            </a:r>
            <a:r>
              <a:rPr kumimoji="0" lang="en-US" altLang="ko-KR" sz="3200" b="0" i="0" u="none" strike="noStrike" kern="1200" cap="none" spc="0" normalizeH="0" baseline="0" noProof="0" dirty="0">
                <a:ln>
                  <a:noFill/>
                </a:ln>
                <a:solidFill>
                  <a:prstClr val="white"/>
                </a:solidFill>
                <a:effectLst/>
                <a:uLnTx/>
                <a:uFillTx/>
                <a:latin typeface="Arial" panose="020B0604020202020204" pitchFamily="34" charset="0"/>
                <a:ea typeface="맑은 고딕" panose="020B0503020000020004" pitchFamily="34" charset="-127"/>
                <a:cs typeface="Arial" pitchFamily="34" charset="0"/>
              </a:rPr>
              <a:t> </a:t>
            </a:r>
          </a:p>
        </p:txBody>
      </p:sp>
      <p:sp>
        <p:nvSpPr>
          <p:cNvPr id="4" name="Pavadinimas 1">
            <a:extLst>
              <a:ext uri="{FF2B5EF4-FFF2-40B4-BE49-F238E27FC236}">
                <a16:creationId xmlns:a16="http://schemas.microsoft.com/office/drawing/2014/main" id="{C62C4DA6-F525-466C-992A-D8C2A59156E1}"/>
              </a:ext>
            </a:extLst>
          </p:cNvPr>
          <p:cNvSpPr txBox="1">
            <a:spLocks/>
          </p:cNvSpPr>
          <p:nvPr/>
        </p:nvSpPr>
        <p:spPr>
          <a:xfrm>
            <a:off x="-9624" y="0"/>
            <a:ext cx="12201624" cy="819150"/>
          </a:xfrm>
          <a:prstGeom prst="rect">
            <a:avLst/>
          </a:prstGeom>
          <a:solidFill>
            <a:schemeClr val="accent6">
              <a:lumMod val="5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solidFill>
                  <a:schemeClr val="bg1"/>
                </a:solidFill>
              </a:rPr>
              <a:t>	</a:t>
            </a:r>
            <a:r>
              <a:rPr lang="lt-LT" sz="3200" dirty="0">
                <a:solidFill>
                  <a:schemeClr val="bg1"/>
                </a:solidFill>
              </a:rPr>
              <a:t>Perskirstymo išmokos</a:t>
            </a:r>
            <a:endParaRPr lang="lt-LT" sz="2800" dirty="0">
              <a:solidFill>
                <a:schemeClr val="bg1"/>
              </a:solidFill>
            </a:endParaRPr>
          </a:p>
        </p:txBody>
      </p:sp>
      <p:sp>
        <p:nvSpPr>
          <p:cNvPr id="2" name="Skaidrės numerio vietos rezervavimo ženklas 1">
            <a:extLst>
              <a:ext uri="{FF2B5EF4-FFF2-40B4-BE49-F238E27FC236}">
                <a16:creationId xmlns:a16="http://schemas.microsoft.com/office/drawing/2014/main" id="{142A15E8-95CF-427E-B98F-36B30EAE7FFF}"/>
              </a:ext>
            </a:extLst>
          </p:cNvPr>
          <p:cNvSpPr>
            <a:spLocks noGrp="1"/>
          </p:cNvSpPr>
          <p:nvPr>
            <p:ph type="sldNum" sz="quarter" idx="12"/>
          </p:nvPr>
        </p:nvSpPr>
        <p:spPr/>
        <p:txBody>
          <a:bodyPr/>
          <a:lstStyle/>
          <a:p>
            <a:fld id="{AA3FBF76-BFEF-4256-9A77-0079739A4330}" type="slidenum">
              <a:rPr lang="lt-LT" smtClean="0"/>
              <a:t>4</a:t>
            </a:fld>
            <a:endParaRPr lang="lt-LT"/>
          </a:p>
        </p:txBody>
      </p:sp>
      <p:sp>
        <p:nvSpPr>
          <p:cNvPr id="8" name="Turinio vietos rezervavimo ženklas 4">
            <a:extLst>
              <a:ext uri="{FF2B5EF4-FFF2-40B4-BE49-F238E27FC236}">
                <a16:creationId xmlns:a16="http://schemas.microsoft.com/office/drawing/2014/main" id="{9914387F-17F9-41CB-A26C-00BD6271E677}"/>
              </a:ext>
            </a:extLst>
          </p:cNvPr>
          <p:cNvSpPr txBox="1">
            <a:spLocks/>
          </p:cNvSpPr>
          <p:nvPr/>
        </p:nvSpPr>
        <p:spPr>
          <a:xfrm>
            <a:off x="0" y="1155925"/>
            <a:ext cx="12039724" cy="198732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800100" lvl="1" indent="-342900" algn="l">
              <a:lnSpc>
                <a:spcPct val="100000"/>
              </a:lnSpc>
              <a:buClr>
                <a:srgbClr val="678A26"/>
              </a:buClr>
              <a:buFont typeface="Wingdings" panose="05000000000000000000" pitchFamily="2" charset="2"/>
              <a:buChar char="§"/>
            </a:pPr>
            <a:r>
              <a:rPr lang="lt-LT" sz="2800" dirty="0"/>
              <a:t>PERSKIRSTYMO IŠMOKA SUDARYS </a:t>
            </a:r>
            <a:r>
              <a:rPr lang="en-US" sz="2800" dirty="0"/>
              <a:t>20</a:t>
            </a:r>
            <a:r>
              <a:rPr lang="lt-LT" sz="2800" dirty="0"/>
              <a:t> PROC. IR BUS MOKAMA UŽ PIRMUOSIUS </a:t>
            </a:r>
            <a:r>
              <a:rPr lang="en-US" sz="2800" dirty="0"/>
              <a:t>50 HA, </a:t>
            </a:r>
            <a:r>
              <a:rPr lang="en-US" sz="2800" b="1" dirty="0">
                <a:solidFill>
                  <a:schemeClr val="accent6">
                    <a:lumMod val="50000"/>
                  </a:schemeClr>
                </a:solidFill>
              </a:rPr>
              <a:t>DEKLARUOJANTIEMS NE DAUGIAU KAIP 500 HA</a:t>
            </a:r>
            <a:endParaRPr lang="lt-LT" sz="2800" b="1" dirty="0">
              <a:solidFill>
                <a:schemeClr val="accent6">
                  <a:lumMod val="50000"/>
                </a:schemeClr>
              </a:solidFill>
            </a:endParaRPr>
          </a:p>
          <a:p>
            <a:pPr lvl="1" algn="l">
              <a:lnSpc>
                <a:spcPct val="100000"/>
              </a:lnSpc>
              <a:buClr>
                <a:srgbClr val="678A26"/>
              </a:buClr>
            </a:pPr>
            <a:r>
              <a:rPr lang="en-US" sz="2400" i="1" dirty="0">
                <a:solidFill>
                  <a:prstClr val="black"/>
                </a:solidFill>
              </a:rPr>
              <a:t>(L</a:t>
            </a:r>
            <a:r>
              <a:rPr lang="lt-LT" sz="2400" i="1" dirty="0">
                <a:solidFill>
                  <a:prstClr val="black"/>
                </a:solidFill>
              </a:rPr>
              <a:t>ŽŪBA siūlymas – išmokas už pirmuosius </a:t>
            </a:r>
            <a:r>
              <a:rPr lang="en-US" sz="2400" i="1" dirty="0">
                <a:solidFill>
                  <a:prstClr val="black"/>
                </a:solidFill>
              </a:rPr>
              <a:t>50 ha </a:t>
            </a:r>
            <a:r>
              <a:rPr lang="en-US" sz="2400" i="1" dirty="0" err="1">
                <a:solidFill>
                  <a:prstClr val="black"/>
                </a:solidFill>
              </a:rPr>
              <a:t>mok</a:t>
            </a:r>
            <a:r>
              <a:rPr lang="lt-LT" sz="2400" i="1" dirty="0" err="1">
                <a:solidFill>
                  <a:prstClr val="black"/>
                </a:solidFill>
              </a:rPr>
              <a:t>ėti</a:t>
            </a:r>
            <a:r>
              <a:rPr lang="lt-LT" sz="2400" i="1" dirty="0">
                <a:solidFill>
                  <a:prstClr val="black"/>
                </a:solidFill>
              </a:rPr>
              <a:t> visiems ūkiams)</a:t>
            </a:r>
          </a:p>
          <a:p>
            <a:pPr lvl="1" algn="l">
              <a:lnSpc>
                <a:spcPct val="100000"/>
              </a:lnSpc>
              <a:buClr>
                <a:srgbClr val="678A26"/>
              </a:buClr>
            </a:pPr>
            <a:r>
              <a:rPr lang="lt-LT" sz="2400" i="1" dirty="0">
                <a:solidFill>
                  <a:prstClr val="black"/>
                </a:solidFill>
              </a:rPr>
              <a:t>(LPGA siūlymas – perskirstymo išmokai skirti ne daugiau kaip </a:t>
            </a:r>
            <a:r>
              <a:rPr lang="en-US" sz="2400" i="1" dirty="0">
                <a:solidFill>
                  <a:prstClr val="black"/>
                </a:solidFill>
              </a:rPr>
              <a:t>10 proc. TI </a:t>
            </a:r>
            <a:r>
              <a:rPr lang="en-US" sz="2400" i="1" dirty="0" err="1">
                <a:solidFill>
                  <a:prstClr val="black"/>
                </a:solidFill>
              </a:rPr>
              <a:t>voko</a:t>
            </a:r>
            <a:r>
              <a:rPr lang="en-US" sz="2400" i="1" dirty="0">
                <a:solidFill>
                  <a:prstClr val="black"/>
                </a:solidFill>
              </a:rPr>
              <a:t>)</a:t>
            </a:r>
          </a:p>
          <a:p>
            <a:pPr marL="800100" lvl="1" indent="-342900" algn="l">
              <a:lnSpc>
                <a:spcPct val="100000"/>
              </a:lnSpc>
              <a:spcBef>
                <a:spcPts val="0"/>
              </a:spcBef>
              <a:buClr>
                <a:srgbClr val="678A26"/>
              </a:buClr>
              <a:buFont typeface="Wingdings" panose="05000000000000000000" pitchFamily="2" charset="2"/>
              <a:buChar char="§"/>
              <a:defRPr/>
            </a:pPr>
            <a:endParaRPr lang="lt-LT" sz="2800" b="1" dirty="0">
              <a:solidFill>
                <a:schemeClr val="accent6">
                  <a:lumMod val="50000"/>
                </a:schemeClr>
              </a:solidFill>
            </a:endParaRPr>
          </a:p>
        </p:txBody>
      </p:sp>
      <p:sp>
        <p:nvSpPr>
          <p:cNvPr id="6" name="Turinio vietos rezervavimo ženklas 4">
            <a:extLst>
              <a:ext uri="{FF2B5EF4-FFF2-40B4-BE49-F238E27FC236}">
                <a16:creationId xmlns:a16="http://schemas.microsoft.com/office/drawing/2014/main" id="{0F1B2441-33C5-4D73-A16A-89E71878A8C1}"/>
              </a:ext>
            </a:extLst>
          </p:cNvPr>
          <p:cNvSpPr txBox="1">
            <a:spLocks/>
          </p:cNvSpPr>
          <p:nvPr/>
        </p:nvSpPr>
        <p:spPr>
          <a:xfrm>
            <a:off x="433276" y="3480025"/>
            <a:ext cx="5386499" cy="34510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lnSpc>
                <a:spcPct val="100000"/>
              </a:lnSpc>
              <a:buClr>
                <a:srgbClr val="678A26"/>
              </a:buClr>
              <a:buFont typeface="Wingdings" panose="05000000000000000000" pitchFamily="2" charset="2"/>
              <a:buChar char="§"/>
            </a:pPr>
            <a:r>
              <a:rPr lang="lt-LT" dirty="0"/>
              <a:t>Ūkiai iki 500 ha – sudaro 99,6 proc., ir valdo apie 81 proc. ŽŪN ploto</a:t>
            </a:r>
            <a:endParaRPr lang="en-US" dirty="0"/>
          </a:p>
          <a:p>
            <a:pPr marL="342900" indent="-342900" algn="l">
              <a:lnSpc>
                <a:spcPct val="100000"/>
              </a:lnSpc>
              <a:buClr>
                <a:srgbClr val="678A26"/>
              </a:buClr>
              <a:buFont typeface="Wingdings" panose="05000000000000000000" pitchFamily="2" charset="2"/>
              <a:buChar char="§"/>
            </a:pPr>
            <a:r>
              <a:rPr lang="lt-LT" dirty="0"/>
              <a:t>Ūkiai virš 500 ha </a:t>
            </a:r>
            <a:r>
              <a:rPr lang="en-US" dirty="0"/>
              <a:t>–</a:t>
            </a:r>
            <a:r>
              <a:rPr lang="lt-LT" dirty="0"/>
              <a:t> finansiškai tvarūs ir turi geresnes, ne</a:t>
            </a:r>
            <a:r>
              <a:rPr lang="en-US" dirty="0" err="1"/>
              <a:t>i</a:t>
            </a:r>
            <a:r>
              <a:rPr lang="en-US" dirty="0"/>
              <a:t> </a:t>
            </a:r>
            <a:r>
              <a:rPr lang="lt-LT" dirty="0"/>
              <a:t>mažesni derybines/poveikio galias</a:t>
            </a:r>
            <a:r>
              <a:rPr lang="en-US" dirty="0"/>
              <a:t> </a:t>
            </a:r>
          </a:p>
          <a:p>
            <a:pPr marL="342900" indent="-342900" algn="l">
              <a:lnSpc>
                <a:spcPct val="100000"/>
              </a:lnSpc>
              <a:buClr>
                <a:srgbClr val="678A26"/>
              </a:buClr>
              <a:buFont typeface="Wingdings" panose="05000000000000000000" pitchFamily="2" charset="2"/>
              <a:buChar char="§"/>
            </a:pPr>
            <a:r>
              <a:rPr lang="lt-LT" dirty="0">
                <a:solidFill>
                  <a:prstClr val="black"/>
                </a:solidFill>
                <a:latin typeface="Calibri" panose="020F0502020204030204"/>
              </a:rPr>
              <a:t>Jau šiuo metu Lietuva taiko 15 proc. TI voko perskirstymo išmokai</a:t>
            </a:r>
            <a:endParaRPr lang="lt-LT" sz="2400" dirty="0">
              <a:solidFill>
                <a:prstClr val="black"/>
              </a:solidFill>
              <a:latin typeface="Calibri" panose="020F0502020204030204"/>
            </a:endParaRPr>
          </a:p>
          <a:p>
            <a:pPr marL="800100" lvl="1" indent="-342900" algn="l">
              <a:lnSpc>
                <a:spcPct val="100000"/>
              </a:lnSpc>
              <a:spcBef>
                <a:spcPts val="0"/>
              </a:spcBef>
              <a:buClr>
                <a:srgbClr val="678A26"/>
              </a:buClr>
              <a:buFont typeface="Wingdings" panose="05000000000000000000" pitchFamily="2" charset="2"/>
              <a:buChar char="§"/>
              <a:defRPr/>
            </a:pPr>
            <a:endParaRPr lang="lt-LT" sz="2800" b="1" dirty="0">
              <a:solidFill>
                <a:schemeClr val="accent6">
                  <a:lumMod val="50000"/>
                </a:schemeClr>
              </a:solidFill>
            </a:endParaRPr>
          </a:p>
        </p:txBody>
      </p:sp>
      <p:cxnSp>
        <p:nvCxnSpPr>
          <p:cNvPr id="7" name="Tiesioji jungtis 6">
            <a:extLst>
              <a:ext uri="{FF2B5EF4-FFF2-40B4-BE49-F238E27FC236}">
                <a16:creationId xmlns:a16="http://schemas.microsoft.com/office/drawing/2014/main" id="{59C50DB5-DB47-4626-AAD7-0225BA14297F}"/>
              </a:ext>
            </a:extLst>
          </p:cNvPr>
          <p:cNvCxnSpPr>
            <a:cxnSpLocks/>
          </p:cNvCxnSpPr>
          <p:nvPr/>
        </p:nvCxnSpPr>
        <p:spPr>
          <a:xfrm flipH="1">
            <a:off x="375875" y="3209925"/>
            <a:ext cx="11440249" cy="0"/>
          </a:xfrm>
          <a:prstGeom prst="line">
            <a:avLst/>
          </a:prstGeom>
          <a:ln w="285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9" name="Diagrama 8">
            <a:extLst>
              <a:ext uri="{FF2B5EF4-FFF2-40B4-BE49-F238E27FC236}">
                <a16:creationId xmlns:a16="http://schemas.microsoft.com/office/drawing/2014/main" id="{A7BE8FFE-0704-4A40-A5C2-4F7AE80ED969}"/>
              </a:ext>
            </a:extLst>
          </p:cNvPr>
          <p:cNvGraphicFramePr>
            <a:graphicFrameLocks/>
          </p:cNvGraphicFramePr>
          <p:nvPr>
            <p:extLst>
              <p:ext uri="{D42A27DB-BD31-4B8C-83A1-F6EECF244321}">
                <p14:modId xmlns:p14="http://schemas.microsoft.com/office/powerpoint/2010/main" val="2038519850"/>
              </p:ext>
            </p:extLst>
          </p:nvPr>
        </p:nvGraphicFramePr>
        <p:xfrm>
          <a:off x="6019862" y="3294291"/>
          <a:ext cx="2966420" cy="356370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Diagrama 9">
            <a:extLst>
              <a:ext uri="{FF2B5EF4-FFF2-40B4-BE49-F238E27FC236}">
                <a16:creationId xmlns:a16="http://schemas.microsoft.com/office/drawing/2014/main" id="{D6146997-41DF-4E2B-9D4A-58F34148887E}"/>
              </a:ext>
            </a:extLst>
          </p:cNvPr>
          <p:cNvGraphicFramePr>
            <a:graphicFrameLocks/>
          </p:cNvGraphicFramePr>
          <p:nvPr>
            <p:extLst>
              <p:ext uri="{D42A27DB-BD31-4B8C-83A1-F6EECF244321}">
                <p14:modId xmlns:p14="http://schemas.microsoft.com/office/powerpoint/2010/main" val="1110447109"/>
              </p:ext>
            </p:extLst>
          </p:nvPr>
        </p:nvGraphicFramePr>
        <p:xfrm>
          <a:off x="9186369" y="3294291"/>
          <a:ext cx="2667000" cy="356370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47285991"/>
      </p:ext>
    </p:extLst>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9">
            <a:extLst>
              <a:ext uri="{FF2B5EF4-FFF2-40B4-BE49-F238E27FC236}">
                <a16:creationId xmlns:a16="http://schemas.microsoft.com/office/drawing/2014/main" id="{A95DF243-B632-4EF3-893B-79EBED767352}"/>
              </a:ext>
            </a:extLst>
          </p:cNvPr>
          <p:cNvSpPr txBox="1">
            <a:spLocks/>
          </p:cNvSpPr>
          <p:nvPr/>
        </p:nvSpPr>
        <p:spPr>
          <a:xfrm>
            <a:off x="152273" y="336775"/>
            <a:ext cx="11887451" cy="736973"/>
          </a:xfrm>
          <a:prstGeom prst="rect">
            <a:avLst/>
          </a:prstGeom>
        </p:spPr>
        <p:txBody>
          <a:bodyPr vert="horz" lIns="91440" tIns="45720" rIns="91440" bIns="45720" rtlCol="0" anchor="ctr"/>
          <a:lstStyle>
            <a:defPPr>
              <a:defRPr lang="lt-LT"/>
            </a:defPPr>
            <a:lvl1pPr marL="0" indent="0" algn="l" defTabSz="914400" rtl="0" eaLnBrk="1" latinLnBrk="0" hangingPunct="1">
              <a:buNone/>
              <a:defRPr sz="3600" b="0" kern="1200" baseline="0">
                <a:solidFill>
                  <a:schemeClr val="bg1"/>
                </a:solidFill>
                <a:latin typeface="+mj-lt"/>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ko-KR" sz="3200" b="0" i="0" u="none" strike="noStrike" kern="1200" cap="none" spc="0" normalizeH="0" baseline="0" noProof="0" dirty="0">
                <a:ln>
                  <a:noFill/>
                </a:ln>
                <a:solidFill>
                  <a:prstClr val="white"/>
                </a:solidFill>
                <a:effectLst/>
                <a:uLnTx/>
                <a:uFillTx/>
                <a:latin typeface="Arial" panose="020B0604020202020204" pitchFamily="34" charset="0"/>
                <a:ea typeface="맑은 고딕" panose="020B0503020000020004" pitchFamily="34" charset="-127"/>
                <a:cs typeface="Arial" pitchFamily="34" charset="0"/>
              </a:rPr>
              <a:t>TIKSLAS IR </a:t>
            </a:r>
            <a:r>
              <a:rPr kumimoji="0" lang="lt-LT" altLang="ko-KR" sz="3200" b="0" i="0" u="none" strike="noStrike" kern="1200" cap="none" spc="0" normalizeH="0" baseline="0" noProof="0" dirty="0">
                <a:ln>
                  <a:noFill/>
                </a:ln>
                <a:solidFill>
                  <a:prstClr val="white"/>
                </a:solidFill>
                <a:effectLst/>
                <a:uLnTx/>
                <a:uFillTx/>
                <a:latin typeface="Arial" panose="020B0604020202020204" pitchFamily="34" charset="0"/>
                <a:ea typeface="맑은 고딕" panose="020B0503020000020004" pitchFamily="34" charset="-127"/>
                <a:cs typeface="Arial" pitchFamily="34" charset="0"/>
              </a:rPr>
              <a:t>ĮGYVENDINIMO PRINCIPAI</a:t>
            </a:r>
            <a:r>
              <a:rPr kumimoji="0" lang="en-US" altLang="ko-KR" sz="3200" b="0" i="0" u="none" strike="noStrike" kern="1200" cap="none" spc="0" normalizeH="0" baseline="0" noProof="0" dirty="0">
                <a:ln>
                  <a:noFill/>
                </a:ln>
                <a:solidFill>
                  <a:prstClr val="white"/>
                </a:solidFill>
                <a:effectLst/>
                <a:uLnTx/>
                <a:uFillTx/>
                <a:latin typeface="Arial" panose="020B0604020202020204" pitchFamily="34" charset="0"/>
                <a:ea typeface="맑은 고딕" panose="020B0503020000020004" pitchFamily="34" charset="-127"/>
                <a:cs typeface="Arial" pitchFamily="34" charset="0"/>
              </a:rPr>
              <a:t> </a:t>
            </a:r>
          </a:p>
        </p:txBody>
      </p:sp>
      <p:sp>
        <p:nvSpPr>
          <p:cNvPr id="4" name="Pavadinimas 1">
            <a:extLst>
              <a:ext uri="{FF2B5EF4-FFF2-40B4-BE49-F238E27FC236}">
                <a16:creationId xmlns:a16="http://schemas.microsoft.com/office/drawing/2014/main" id="{C62C4DA6-F525-466C-992A-D8C2A59156E1}"/>
              </a:ext>
            </a:extLst>
          </p:cNvPr>
          <p:cNvSpPr txBox="1">
            <a:spLocks/>
          </p:cNvSpPr>
          <p:nvPr/>
        </p:nvSpPr>
        <p:spPr>
          <a:xfrm>
            <a:off x="-9624" y="0"/>
            <a:ext cx="12201624" cy="819150"/>
          </a:xfrm>
          <a:prstGeom prst="rect">
            <a:avLst/>
          </a:prstGeom>
          <a:solidFill>
            <a:schemeClr val="accent6">
              <a:lumMod val="5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solidFill>
                  <a:schemeClr val="bg1"/>
                </a:solidFill>
              </a:rPr>
              <a:t>	</a:t>
            </a:r>
            <a:r>
              <a:rPr lang="lt-LT" sz="3200" dirty="0">
                <a:solidFill>
                  <a:schemeClr val="bg1"/>
                </a:solidFill>
              </a:rPr>
              <a:t>Perskirstymo išmokos</a:t>
            </a:r>
            <a:endParaRPr lang="lt-LT" sz="2800" dirty="0">
              <a:solidFill>
                <a:schemeClr val="bg1"/>
              </a:solidFill>
            </a:endParaRPr>
          </a:p>
        </p:txBody>
      </p:sp>
      <p:sp>
        <p:nvSpPr>
          <p:cNvPr id="8" name="Turinio vietos rezervavimo ženklas 4">
            <a:extLst>
              <a:ext uri="{FF2B5EF4-FFF2-40B4-BE49-F238E27FC236}">
                <a16:creationId xmlns:a16="http://schemas.microsoft.com/office/drawing/2014/main" id="{9914387F-17F9-41CB-A26C-00BD6271E677}"/>
              </a:ext>
            </a:extLst>
          </p:cNvPr>
          <p:cNvSpPr txBox="1">
            <a:spLocks/>
          </p:cNvSpPr>
          <p:nvPr/>
        </p:nvSpPr>
        <p:spPr>
          <a:xfrm>
            <a:off x="0" y="1155925"/>
            <a:ext cx="6096000" cy="470586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800100" marR="0" lvl="1" indent="-342900" algn="l" defTabSz="914400" rtl="0" eaLnBrk="1" fontAlgn="auto" latinLnBrk="0" hangingPunct="1">
              <a:lnSpc>
                <a:spcPct val="100000"/>
              </a:lnSpc>
              <a:spcBef>
                <a:spcPts val="0"/>
              </a:spcBef>
              <a:spcAft>
                <a:spcPts val="0"/>
              </a:spcAft>
              <a:buClr>
                <a:srgbClr val="678A26"/>
              </a:buClr>
              <a:buSzTx/>
              <a:buFont typeface="Wingdings" panose="05000000000000000000" pitchFamily="2" charset="2"/>
              <a:buChar char="§"/>
              <a:tabLst/>
              <a:defRPr/>
            </a:pPr>
            <a:r>
              <a:rPr kumimoji="0" lang="lt-LT" sz="2400" b="0" i="0" u="none" strike="noStrike" kern="1200" cap="none" spc="0" normalizeH="0" baseline="0" noProof="0" dirty="0">
                <a:ln>
                  <a:noFill/>
                </a:ln>
                <a:solidFill>
                  <a:prstClr val="black"/>
                </a:solidFill>
                <a:effectLst/>
                <a:uLnTx/>
                <a:uFillTx/>
                <a:latin typeface="Calibri" panose="020F0502020204030204"/>
                <a:ea typeface="+mn-ea"/>
                <a:cs typeface="+mn-cs"/>
              </a:rPr>
              <a:t>Tiesioginių išmokų paskirstymo tarp ūkių modelis sukūrė tiesioginę priklausomybę tarp ūkio valdomo žemės ploto ir jo gaunamos tiesioginių išmokų sumos. Dideli ūkiai, gaudami tiesiogines išmokas už didelį valdomą žemės plotą, turi pranašumą prieš mažus ūkius, panaudojant šias išmokas investicijoms</a:t>
            </a: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lt-LT"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800100" marR="0" lvl="1" indent="-342900" algn="l" defTabSz="914400" rtl="0" eaLnBrk="1" fontAlgn="auto" latinLnBrk="0" hangingPunct="1">
              <a:lnSpc>
                <a:spcPct val="100000"/>
              </a:lnSpc>
              <a:spcBef>
                <a:spcPts val="0"/>
              </a:spcBef>
              <a:spcAft>
                <a:spcPts val="0"/>
              </a:spcAft>
              <a:buClr>
                <a:srgbClr val="678A26"/>
              </a:buClr>
              <a:buSzTx/>
              <a:buFont typeface="Wingdings" panose="05000000000000000000" pitchFamily="2" charset="2"/>
              <a:buChar char="§"/>
              <a:tabLst/>
              <a:defRPr/>
            </a:pPr>
            <a:endParaRPr lang="lt-LT" sz="2400" dirty="0">
              <a:solidFill>
                <a:prstClr val="black"/>
              </a:solidFill>
              <a:latin typeface="Calibri" panose="020F0502020204030204"/>
            </a:endParaRPr>
          </a:p>
          <a:p>
            <a:pPr marL="800100" marR="0" lvl="1" indent="-342900" algn="l" defTabSz="914400" rtl="0" eaLnBrk="1" fontAlgn="auto" latinLnBrk="0" hangingPunct="1">
              <a:lnSpc>
                <a:spcPct val="100000"/>
              </a:lnSpc>
              <a:spcBef>
                <a:spcPts val="0"/>
              </a:spcBef>
              <a:spcAft>
                <a:spcPts val="0"/>
              </a:spcAft>
              <a:buClr>
                <a:srgbClr val="678A26"/>
              </a:buClr>
              <a:buSzTx/>
              <a:buFont typeface="Wingdings" panose="05000000000000000000" pitchFamily="2" charset="2"/>
              <a:buChar char="§"/>
              <a:tabLst/>
              <a:defRPr/>
            </a:pPr>
            <a:r>
              <a:rPr kumimoji="0" lang="lt-LT" sz="2400" b="0" i="0" u="none" strike="noStrike" kern="1200" cap="none" spc="0" normalizeH="0" baseline="0" noProof="0" dirty="0">
                <a:ln>
                  <a:noFill/>
                </a:ln>
                <a:solidFill>
                  <a:prstClr val="black"/>
                </a:solidFill>
                <a:effectLst/>
                <a:uLnTx/>
                <a:uFillTx/>
                <a:latin typeface="Calibri" panose="020F0502020204030204"/>
                <a:ea typeface="+mn-ea"/>
                <a:cs typeface="+mn-cs"/>
              </a:rPr>
              <a:t>Paramos už pirmuosius 50 ha netekimas didesniems negu 500 ha ūkiams neturės ženklios ekonominės įtakos</a:t>
            </a:r>
          </a:p>
          <a:p>
            <a:pPr marL="800100" marR="0" lvl="1" indent="-342900" algn="l" defTabSz="914400" rtl="0" eaLnBrk="1" fontAlgn="auto" latinLnBrk="0" hangingPunct="1">
              <a:lnSpc>
                <a:spcPct val="100000"/>
              </a:lnSpc>
              <a:spcBef>
                <a:spcPts val="0"/>
              </a:spcBef>
              <a:spcAft>
                <a:spcPts val="0"/>
              </a:spcAft>
              <a:buClr>
                <a:srgbClr val="678A26"/>
              </a:buClr>
              <a:buSzTx/>
              <a:buFont typeface="Wingdings" panose="05000000000000000000" pitchFamily="2" charset="2"/>
              <a:buChar char="§"/>
              <a:tabLst/>
              <a:defRPr/>
            </a:pPr>
            <a:endPar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800100" marR="0" lvl="1" indent="-342900" algn="l" defTabSz="914400" rtl="0" eaLnBrk="1" fontAlgn="auto" latinLnBrk="0" hangingPunct="1">
              <a:lnSpc>
                <a:spcPct val="100000"/>
              </a:lnSpc>
              <a:spcBef>
                <a:spcPts val="0"/>
              </a:spcBef>
              <a:spcAft>
                <a:spcPts val="0"/>
              </a:spcAft>
              <a:buClr>
                <a:srgbClr val="678A26"/>
              </a:buClr>
              <a:buSzTx/>
              <a:buFont typeface="Wingdings" panose="05000000000000000000" pitchFamily="2" charset="2"/>
              <a:buChar char="§"/>
              <a:tabLst/>
              <a:defRPr/>
            </a:pPr>
            <a:endParaRPr lang="en-US" sz="2800" dirty="0"/>
          </a:p>
          <a:p>
            <a:pPr lvl="1" algn="l">
              <a:lnSpc>
                <a:spcPct val="100000"/>
              </a:lnSpc>
              <a:spcBef>
                <a:spcPts val="0"/>
              </a:spcBef>
              <a:buClr>
                <a:srgbClr val="678A26"/>
              </a:buClr>
              <a:defRPr/>
            </a:pPr>
            <a:endParaRPr lang="lt-LT" sz="2400" dirty="0">
              <a:solidFill>
                <a:prstClr val="black"/>
              </a:solidFill>
              <a:latin typeface="Calibri" panose="020F0502020204030204"/>
            </a:endParaRPr>
          </a:p>
          <a:p>
            <a:pPr marL="800100" lvl="1" indent="-342900" algn="l">
              <a:lnSpc>
                <a:spcPct val="100000"/>
              </a:lnSpc>
              <a:spcBef>
                <a:spcPts val="0"/>
              </a:spcBef>
              <a:buClr>
                <a:srgbClr val="678A26"/>
              </a:buClr>
              <a:buFont typeface="Wingdings" panose="05000000000000000000" pitchFamily="2" charset="2"/>
              <a:buChar char="§"/>
              <a:defRPr/>
            </a:pPr>
            <a:endParaRPr lang="lt-LT" sz="2800" b="1" dirty="0">
              <a:solidFill>
                <a:schemeClr val="accent6">
                  <a:lumMod val="50000"/>
                </a:schemeClr>
              </a:solidFill>
            </a:endParaRPr>
          </a:p>
        </p:txBody>
      </p:sp>
      <p:cxnSp>
        <p:nvCxnSpPr>
          <p:cNvPr id="7" name="Tiesioji jungtis 6">
            <a:extLst>
              <a:ext uri="{FF2B5EF4-FFF2-40B4-BE49-F238E27FC236}">
                <a16:creationId xmlns:a16="http://schemas.microsoft.com/office/drawing/2014/main" id="{15D292D0-7086-4DAF-9713-7AA102F5685D}"/>
              </a:ext>
            </a:extLst>
          </p:cNvPr>
          <p:cNvCxnSpPr>
            <a:cxnSpLocks/>
          </p:cNvCxnSpPr>
          <p:nvPr/>
        </p:nvCxnSpPr>
        <p:spPr>
          <a:xfrm flipH="1" flipV="1">
            <a:off x="6096001" y="1238250"/>
            <a:ext cx="7541" cy="4960310"/>
          </a:xfrm>
          <a:prstGeom prst="line">
            <a:avLst/>
          </a:prstGeom>
          <a:ln w="285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0" name="Diagrama 9">
            <a:extLst>
              <a:ext uri="{FF2B5EF4-FFF2-40B4-BE49-F238E27FC236}">
                <a16:creationId xmlns:a16="http://schemas.microsoft.com/office/drawing/2014/main" id="{D9EF7F50-202F-438A-82EF-FC3F2758351D}"/>
              </a:ext>
            </a:extLst>
          </p:cNvPr>
          <p:cNvGraphicFramePr>
            <a:graphicFrameLocks/>
          </p:cNvGraphicFramePr>
          <p:nvPr>
            <p:extLst>
              <p:ext uri="{D42A27DB-BD31-4B8C-83A1-F6EECF244321}">
                <p14:modId xmlns:p14="http://schemas.microsoft.com/office/powerpoint/2010/main" val="3631600605"/>
              </p:ext>
            </p:extLst>
          </p:nvPr>
        </p:nvGraphicFramePr>
        <p:xfrm>
          <a:off x="6467477" y="1117825"/>
          <a:ext cx="5418136" cy="5565550"/>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a:extLst>
              <a:ext uri="{FF2B5EF4-FFF2-40B4-BE49-F238E27FC236}">
                <a16:creationId xmlns:a16="http://schemas.microsoft.com/office/drawing/2014/main" id="{2673B741-11F1-4159-91AB-627CF073A043}"/>
              </a:ext>
            </a:extLst>
          </p:cNvPr>
          <p:cNvSpPr txBox="1"/>
          <p:nvPr/>
        </p:nvSpPr>
        <p:spPr>
          <a:xfrm>
            <a:off x="7827169" y="5012996"/>
            <a:ext cx="783431" cy="369332"/>
          </a:xfrm>
          <a:prstGeom prst="rect">
            <a:avLst/>
          </a:prstGeom>
          <a:noFill/>
        </p:spPr>
        <p:txBody>
          <a:bodyPr wrap="square">
            <a:spAutoFit/>
          </a:bodyPr>
          <a:lstStyle/>
          <a:p>
            <a:r>
              <a:rPr lang="lt-LT" sz="1800" b="0" i="0" u="none" strike="noStrike" dirty="0">
                <a:solidFill>
                  <a:srgbClr val="000000"/>
                </a:solidFill>
                <a:effectLst/>
                <a:latin typeface="Calibri" panose="020F0502020204030204" pitchFamily="34" charset="0"/>
              </a:rPr>
              <a:t>21,3%</a:t>
            </a:r>
            <a:r>
              <a:rPr lang="lt-LT" dirty="0"/>
              <a:t> </a:t>
            </a:r>
          </a:p>
        </p:txBody>
      </p:sp>
      <p:sp>
        <p:nvSpPr>
          <p:cNvPr id="14" name="TextBox 13">
            <a:extLst>
              <a:ext uri="{FF2B5EF4-FFF2-40B4-BE49-F238E27FC236}">
                <a16:creationId xmlns:a16="http://schemas.microsoft.com/office/drawing/2014/main" id="{326D3DAE-178A-4F1A-90AA-39DF38DFBB64}"/>
              </a:ext>
            </a:extLst>
          </p:cNvPr>
          <p:cNvSpPr txBox="1"/>
          <p:nvPr/>
        </p:nvSpPr>
        <p:spPr>
          <a:xfrm>
            <a:off x="10856119" y="1570406"/>
            <a:ext cx="783431" cy="369332"/>
          </a:xfrm>
          <a:prstGeom prst="rect">
            <a:avLst/>
          </a:prstGeom>
          <a:noFill/>
        </p:spPr>
        <p:txBody>
          <a:bodyPr wrap="square">
            <a:spAutoFit/>
          </a:bodyPr>
          <a:lstStyle/>
          <a:p>
            <a:r>
              <a:rPr lang="lt-LT" sz="1800" b="0" i="0" u="none" strike="noStrike" dirty="0">
                <a:solidFill>
                  <a:srgbClr val="000000"/>
                </a:solidFill>
                <a:effectLst/>
                <a:latin typeface="Calibri" panose="020F0502020204030204" pitchFamily="34" charset="0"/>
              </a:rPr>
              <a:t>2,</a:t>
            </a:r>
            <a:r>
              <a:rPr lang="en-US" sz="1800" b="0" i="0" u="none" strike="noStrike" dirty="0">
                <a:solidFill>
                  <a:srgbClr val="000000"/>
                </a:solidFill>
                <a:effectLst/>
                <a:latin typeface="Calibri" panose="020F0502020204030204" pitchFamily="34" charset="0"/>
              </a:rPr>
              <a:t>6</a:t>
            </a:r>
            <a:r>
              <a:rPr lang="lt-LT" sz="1800" b="0" i="0" u="none" strike="noStrike" dirty="0">
                <a:solidFill>
                  <a:srgbClr val="000000"/>
                </a:solidFill>
                <a:effectLst/>
                <a:latin typeface="Calibri" panose="020F0502020204030204" pitchFamily="34" charset="0"/>
              </a:rPr>
              <a:t>%</a:t>
            </a:r>
            <a:r>
              <a:rPr lang="lt-LT" dirty="0"/>
              <a:t> </a:t>
            </a:r>
          </a:p>
        </p:txBody>
      </p:sp>
      <p:sp>
        <p:nvSpPr>
          <p:cNvPr id="15" name="TextBox 14">
            <a:extLst>
              <a:ext uri="{FF2B5EF4-FFF2-40B4-BE49-F238E27FC236}">
                <a16:creationId xmlns:a16="http://schemas.microsoft.com/office/drawing/2014/main" id="{39734520-3152-4DB4-946B-A9872F74BCE5}"/>
              </a:ext>
            </a:extLst>
          </p:cNvPr>
          <p:cNvSpPr txBox="1"/>
          <p:nvPr/>
        </p:nvSpPr>
        <p:spPr>
          <a:xfrm>
            <a:off x="9665494" y="3938700"/>
            <a:ext cx="783431" cy="369332"/>
          </a:xfrm>
          <a:prstGeom prst="rect">
            <a:avLst/>
          </a:prstGeom>
          <a:noFill/>
        </p:spPr>
        <p:txBody>
          <a:bodyPr wrap="square">
            <a:spAutoFit/>
          </a:bodyPr>
          <a:lstStyle/>
          <a:p>
            <a:r>
              <a:rPr lang="en-US" dirty="0">
                <a:solidFill>
                  <a:srgbClr val="000000"/>
                </a:solidFill>
                <a:latin typeface="Calibri" panose="020F0502020204030204" pitchFamily="34" charset="0"/>
              </a:rPr>
              <a:t>7,2</a:t>
            </a:r>
            <a:r>
              <a:rPr lang="lt-LT" sz="1800" b="0" i="0" u="none" strike="noStrike" dirty="0">
                <a:solidFill>
                  <a:srgbClr val="000000"/>
                </a:solidFill>
                <a:effectLst/>
                <a:latin typeface="Calibri" panose="020F0502020204030204" pitchFamily="34" charset="0"/>
              </a:rPr>
              <a:t>%</a:t>
            </a:r>
            <a:r>
              <a:rPr lang="lt-LT" dirty="0"/>
              <a:t> </a:t>
            </a:r>
          </a:p>
        </p:txBody>
      </p:sp>
      <p:sp>
        <p:nvSpPr>
          <p:cNvPr id="16" name="TextBox 15">
            <a:extLst>
              <a:ext uri="{FF2B5EF4-FFF2-40B4-BE49-F238E27FC236}">
                <a16:creationId xmlns:a16="http://schemas.microsoft.com/office/drawing/2014/main" id="{BB9820F1-52F7-40E7-98AD-A049AE2DC7DF}"/>
              </a:ext>
            </a:extLst>
          </p:cNvPr>
          <p:cNvSpPr txBox="1"/>
          <p:nvPr/>
        </p:nvSpPr>
        <p:spPr>
          <a:xfrm>
            <a:off x="10294144" y="3279950"/>
            <a:ext cx="783431" cy="369332"/>
          </a:xfrm>
          <a:prstGeom prst="rect">
            <a:avLst/>
          </a:prstGeom>
          <a:noFill/>
        </p:spPr>
        <p:txBody>
          <a:bodyPr wrap="square">
            <a:spAutoFit/>
          </a:bodyPr>
          <a:lstStyle/>
          <a:p>
            <a:r>
              <a:rPr lang="en-US" dirty="0">
                <a:solidFill>
                  <a:srgbClr val="000000"/>
                </a:solidFill>
                <a:latin typeface="Calibri" panose="020F0502020204030204" pitchFamily="34" charset="0"/>
              </a:rPr>
              <a:t>4,8</a:t>
            </a:r>
            <a:r>
              <a:rPr lang="lt-LT" sz="1800" b="0" i="0" u="none" strike="noStrike" dirty="0">
                <a:solidFill>
                  <a:srgbClr val="000000"/>
                </a:solidFill>
                <a:effectLst/>
                <a:latin typeface="Calibri" panose="020F0502020204030204" pitchFamily="34" charset="0"/>
              </a:rPr>
              <a:t>%</a:t>
            </a:r>
            <a:r>
              <a:rPr lang="lt-LT" dirty="0"/>
              <a:t> </a:t>
            </a:r>
          </a:p>
        </p:txBody>
      </p:sp>
      <p:sp>
        <p:nvSpPr>
          <p:cNvPr id="17" name="TextBox 16">
            <a:extLst>
              <a:ext uri="{FF2B5EF4-FFF2-40B4-BE49-F238E27FC236}">
                <a16:creationId xmlns:a16="http://schemas.microsoft.com/office/drawing/2014/main" id="{6DF87CFE-6683-405E-885D-7C85087A3232}"/>
              </a:ext>
            </a:extLst>
          </p:cNvPr>
          <p:cNvSpPr txBox="1"/>
          <p:nvPr/>
        </p:nvSpPr>
        <p:spPr>
          <a:xfrm>
            <a:off x="9016209" y="4495575"/>
            <a:ext cx="783431" cy="369332"/>
          </a:xfrm>
          <a:prstGeom prst="rect">
            <a:avLst/>
          </a:prstGeom>
          <a:noFill/>
        </p:spPr>
        <p:txBody>
          <a:bodyPr wrap="square">
            <a:spAutoFit/>
          </a:bodyPr>
          <a:lstStyle/>
          <a:p>
            <a:r>
              <a:rPr lang="en-US" dirty="0">
                <a:solidFill>
                  <a:srgbClr val="000000"/>
                </a:solidFill>
                <a:latin typeface="Calibri" panose="020F0502020204030204" pitchFamily="34" charset="0"/>
              </a:rPr>
              <a:t>14,9</a:t>
            </a:r>
            <a:r>
              <a:rPr lang="lt-LT" sz="1800" b="0" i="0" u="none" strike="noStrike" dirty="0">
                <a:solidFill>
                  <a:srgbClr val="000000"/>
                </a:solidFill>
                <a:effectLst/>
                <a:latin typeface="Calibri" panose="020F0502020204030204" pitchFamily="34" charset="0"/>
              </a:rPr>
              <a:t>%</a:t>
            </a:r>
            <a:r>
              <a:rPr lang="lt-LT" dirty="0"/>
              <a:t> </a:t>
            </a:r>
          </a:p>
        </p:txBody>
      </p:sp>
      <p:sp>
        <p:nvSpPr>
          <p:cNvPr id="18" name="TextBox 17">
            <a:extLst>
              <a:ext uri="{FF2B5EF4-FFF2-40B4-BE49-F238E27FC236}">
                <a16:creationId xmlns:a16="http://schemas.microsoft.com/office/drawing/2014/main" id="{FCB25D29-213A-4453-A901-C644071562B8}"/>
              </a:ext>
            </a:extLst>
          </p:cNvPr>
          <p:cNvSpPr txBox="1"/>
          <p:nvPr/>
        </p:nvSpPr>
        <p:spPr>
          <a:xfrm>
            <a:off x="8421689" y="4784725"/>
            <a:ext cx="783431" cy="369332"/>
          </a:xfrm>
          <a:prstGeom prst="rect">
            <a:avLst/>
          </a:prstGeom>
          <a:noFill/>
        </p:spPr>
        <p:txBody>
          <a:bodyPr wrap="square">
            <a:spAutoFit/>
          </a:bodyPr>
          <a:lstStyle/>
          <a:p>
            <a:r>
              <a:rPr lang="lt-LT" sz="1800" b="0" i="0" u="none" strike="noStrike" dirty="0">
                <a:solidFill>
                  <a:srgbClr val="000000"/>
                </a:solidFill>
                <a:effectLst/>
                <a:latin typeface="Calibri" panose="020F0502020204030204" pitchFamily="34" charset="0"/>
              </a:rPr>
              <a:t>2</a:t>
            </a:r>
            <a:r>
              <a:rPr lang="en-US" sz="1800" b="0" i="0" u="none" strike="noStrike" dirty="0">
                <a:solidFill>
                  <a:srgbClr val="000000"/>
                </a:solidFill>
                <a:effectLst/>
                <a:latin typeface="Calibri" panose="020F0502020204030204" pitchFamily="34" charset="0"/>
              </a:rPr>
              <a:t>3</a:t>
            </a:r>
            <a:r>
              <a:rPr lang="lt-LT" sz="1800" b="0" i="0" u="none" strike="noStrike" dirty="0">
                <a:solidFill>
                  <a:srgbClr val="000000"/>
                </a:solidFill>
                <a:effectLst/>
                <a:latin typeface="Calibri" panose="020F0502020204030204" pitchFamily="34" charset="0"/>
              </a:rPr>
              <a:t>,</a:t>
            </a:r>
            <a:r>
              <a:rPr lang="en-US" sz="1800" b="0" i="0" u="none" strike="noStrike" dirty="0">
                <a:solidFill>
                  <a:srgbClr val="000000"/>
                </a:solidFill>
                <a:effectLst/>
                <a:latin typeface="Calibri" panose="020F0502020204030204" pitchFamily="34" charset="0"/>
              </a:rPr>
              <a:t>2</a:t>
            </a:r>
            <a:r>
              <a:rPr lang="lt-LT" sz="1800" b="0" i="0" u="none" strike="noStrike" dirty="0">
                <a:solidFill>
                  <a:srgbClr val="000000"/>
                </a:solidFill>
                <a:effectLst/>
                <a:latin typeface="Calibri" panose="020F0502020204030204" pitchFamily="34" charset="0"/>
              </a:rPr>
              <a:t>%</a:t>
            </a:r>
            <a:r>
              <a:rPr lang="lt-LT" dirty="0"/>
              <a:t> </a:t>
            </a:r>
          </a:p>
        </p:txBody>
      </p:sp>
      <p:sp>
        <p:nvSpPr>
          <p:cNvPr id="19" name="TextBox 18">
            <a:extLst>
              <a:ext uri="{FF2B5EF4-FFF2-40B4-BE49-F238E27FC236}">
                <a16:creationId xmlns:a16="http://schemas.microsoft.com/office/drawing/2014/main" id="{A9BCA8C8-516E-4BE7-B496-E3150E6B6371}"/>
              </a:ext>
            </a:extLst>
          </p:cNvPr>
          <p:cNvSpPr txBox="1"/>
          <p:nvPr/>
        </p:nvSpPr>
        <p:spPr>
          <a:xfrm>
            <a:off x="6091189" y="6388898"/>
            <a:ext cx="6085732" cy="338554"/>
          </a:xfrm>
          <a:prstGeom prst="rect">
            <a:avLst/>
          </a:prstGeom>
          <a:noFill/>
        </p:spPr>
        <p:txBody>
          <a:bodyPr wrap="square">
            <a:spAutoFit/>
          </a:bodyPr>
          <a:lstStyle/>
          <a:p>
            <a:r>
              <a:rPr lang="lt-LT" sz="1600" b="1" dirty="0">
                <a:solidFill>
                  <a:srgbClr val="000000"/>
                </a:solidFill>
                <a:latin typeface="Calibri" panose="020F0502020204030204" pitchFamily="34" charset="0"/>
              </a:rPr>
              <a:t>Pastaba: </a:t>
            </a:r>
            <a:r>
              <a:rPr lang="lt-LT" sz="1600" dirty="0">
                <a:solidFill>
                  <a:srgbClr val="000000"/>
                </a:solidFill>
                <a:latin typeface="Calibri" panose="020F0502020204030204" pitchFamily="34" charset="0"/>
              </a:rPr>
              <a:t>vidutinės TI </a:t>
            </a:r>
            <a:r>
              <a:rPr lang="lt-LT" sz="1600" dirty="0" err="1">
                <a:solidFill>
                  <a:prstClr val="black"/>
                </a:solidFill>
              </a:rPr>
              <a:t>įsk</a:t>
            </a:r>
            <a:r>
              <a:rPr lang="lt-LT" sz="1600" dirty="0">
                <a:solidFill>
                  <a:prstClr val="black"/>
                </a:solidFill>
              </a:rPr>
              <a:t>. bazines, </a:t>
            </a:r>
            <a:r>
              <a:rPr lang="lt-LT" sz="1600" dirty="0" err="1">
                <a:solidFill>
                  <a:prstClr val="black"/>
                </a:solidFill>
              </a:rPr>
              <a:t>ekoschemas</a:t>
            </a:r>
            <a:r>
              <a:rPr lang="lt-LT" sz="1600" dirty="0">
                <a:solidFill>
                  <a:prstClr val="black"/>
                </a:solidFill>
              </a:rPr>
              <a:t>, </a:t>
            </a:r>
            <a:r>
              <a:rPr lang="lt-LT" sz="1600" dirty="0" err="1">
                <a:solidFill>
                  <a:prstClr val="black"/>
                </a:solidFill>
              </a:rPr>
              <a:t>jaun</a:t>
            </a:r>
            <a:r>
              <a:rPr lang="lt-LT" sz="1600" dirty="0">
                <a:solidFill>
                  <a:prstClr val="black"/>
                </a:solidFill>
              </a:rPr>
              <a:t>. ūk., susietąsias</a:t>
            </a:r>
            <a:endParaRPr lang="lt-LT" sz="1600" dirty="0"/>
          </a:p>
        </p:txBody>
      </p:sp>
    </p:spTree>
    <p:extLst>
      <p:ext uri="{BB962C8B-B14F-4D97-AF65-F5344CB8AC3E}">
        <p14:creationId xmlns:p14="http://schemas.microsoft.com/office/powerpoint/2010/main" val="4206403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9">
            <a:extLst>
              <a:ext uri="{FF2B5EF4-FFF2-40B4-BE49-F238E27FC236}">
                <a16:creationId xmlns:a16="http://schemas.microsoft.com/office/drawing/2014/main" id="{A95DF243-B632-4EF3-893B-79EBED767352}"/>
              </a:ext>
            </a:extLst>
          </p:cNvPr>
          <p:cNvSpPr txBox="1">
            <a:spLocks/>
          </p:cNvSpPr>
          <p:nvPr/>
        </p:nvSpPr>
        <p:spPr>
          <a:xfrm>
            <a:off x="152273" y="336775"/>
            <a:ext cx="11887451" cy="736973"/>
          </a:xfrm>
          <a:prstGeom prst="rect">
            <a:avLst/>
          </a:prstGeom>
        </p:spPr>
        <p:txBody>
          <a:bodyPr vert="horz" lIns="91440" tIns="45720" rIns="91440" bIns="45720" rtlCol="0" anchor="ctr"/>
          <a:lstStyle>
            <a:defPPr>
              <a:defRPr lang="lt-LT"/>
            </a:defPPr>
            <a:lvl1pPr marL="0" indent="0" algn="l" defTabSz="914400" rtl="0" eaLnBrk="1" latinLnBrk="0" hangingPunct="1">
              <a:buNone/>
              <a:defRPr sz="3600" b="0" kern="1200" baseline="0">
                <a:solidFill>
                  <a:schemeClr val="bg1"/>
                </a:solidFill>
                <a:latin typeface="+mj-lt"/>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ko-KR" sz="3200" b="0" i="0" u="none" strike="noStrike" kern="1200" cap="none" spc="0" normalizeH="0" baseline="0" noProof="0" dirty="0">
                <a:ln>
                  <a:noFill/>
                </a:ln>
                <a:solidFill>
                  <a:prstClr val="white"/>
                </a:solidFill>
                <a:effectLst/>
                <a:uLnTx/>
                <a:uFillTx/>
                <a:latin typeface="Arial" panose="020B0604020202020204" pitchFamily="34" charset="0"/>
                <a:ea typeface="맑은 고딕" panose="020B0503020000020004" pitchFamily="34" charset="-127"/>
                <a:cs typeface="Arial" pitchFamily="34" charset="0"/>
              </a:rPr>
              <a:t>TIKSLAS IR </a:t>
            </a:r>
            <a:r>
              <a:rPr kumimoji="0" lang="lt-LT" altLang="ko-KR" sz="3200" b="0" i="0" u="none" strike="noStrike" kern="1200" cap="none" spc="0" normalizeH="0" baseline="0" noProof="0" dirty="0">
                <a:ln>
                  <a:noFill/>
                </a:ln>
                <a:solidFill>
                  <a:prstClr val="white"/>
                </a:solidFill>
                <a:effectLst/>
                <a:uLnTx/>
                <a:uFillTx/>
                <a:latin typeface="Arial" panose="020B0604020202020204" pitchFamily="34" charset="0"/>
                <a:ea typeface="맑은 고딕" panose="020B0503020000020004" pitchFamily="34" charset="-127"/>
                <a:cs typeface="Arial" pitchFamily="34" charset="0"/>
              </a:rPr>
              <a:t>ĮGYVENDINIMO PRINCIPAI</a:t>
            </a:r>
            <a:r>
              <a:rPr kumimoji="0" lang="en-US" altLang="ko-KR" sz="3200" b="0" i="0" u="none" strike="noStrike" kern="1200" cap="none" spc="0" normalizeH="0" baseline="0" noProof="0" dirty="0">
                <a:ln>
                  <a:noFill/>
                </a:ln>
                <a:solidFill>
                  <a:prstClr val="white"/>
                </a:solidFill>
                <a:effectLst/>
                <a:uLnTx/>
                <a:uFillTx/>
                <a:latin typeface="Arial" panose="020B0604020202020204" pitchFamily="34" charset="0"/>
                <a:ea typeface="맑은 고딕" panose="020B0503020000020004" pitchFamily="34" charset="-127"/>
                <a:cs typeface="Arial" pitchFamily="34" charset="0"/>
              </a:rPr>
              <a:t> </a:t>
            </a:r>
          </a:p>
        </p:txBody>
      </p:sp>
      <p:sp>
        <p:nvSpPr>
          <p:cNvPr id="4" name="Pavadinimas 1">
            <a:extLst>
              <a:ext uri="{FF2B5EF4-FFF2-40B4-BE49-F238E27FC236}">
                <a16:creationId xmlns:a16="http://schemas.microsoft.com/office/drawing/2014/main" id="{C62C4DA6-F525-466C-992A-D8C2A59156E1}"/>
              </a:ext>
            </a:extLst>
          </p:cNvPr>
          <p:cNvSpPr txBox="1">
            <a:spLocks/>
          </p:cNvSpPr>
          <p:nvPr/>
        </p:nvSpPr>
        <p:spPr>
          <a:xfrm>
            <a:off x="-9624" y="0"/>
            <a:ext cx="12201624" cy="819150"/>
          </a:xfrm>
          <a:prstGeom prst="rect">
            <a:avLst/>
          </a:prstGeom>
          <a:solidFill>
            <a:schemeClr val="accent6">
              <a:lumMod val="5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solidFill>
                  <a:schemeClr val="bg1"/>
                </a:solidFill>
              </a:rPr>
              <a:t>	</a:t>
            </a:r>
            <a:r>
              <a:rPr lang="lt-LT" sz="3200" dirty="0">
                <a:solidFill>
                  <a:schemeClr val="bg1"/>
                </a:solidFill>
              </a:rPr>
              <a:t>Jaunieji ūkininkai</a:t>
            </a:r>
            <a:endParaRPr lang="lt-LT" sz="2800" dirty="0">
              <a:solidFill>
                <a:schemeClr val="bg1"/>
              </a:solidFill>
            </a:endParaRPr>
          </a:p>
        </p:txBody>
      </p:sp>
      <p:sp>
        <p:nvSpPr>
          <p:cNvPr id="2" name="Skaidrės numerio vietos rezervavimo ženklas 1">
            <a:extLst>
              <a:ext uri="{FF2B5EF4-FFF2-40B4-BE49-F238E27FC236}">
                <a16:creationId xmlns:a16="http://schemas.microsoft.com/office/drawing/2014/main" id="{142A15E8-95CF-427E-B98F-36B30EAE7FFF}"/>
              </a:ext>
            </a:extLst>
          </p:cNvPr>
          <p:cNvSpPr>
            <a:spLocks noGrp="1"/>
          </p:cNvSpPr>
          <p:nvPr>
            <p:ph type="sldNum" sz="quarter" idx="12"/>
          </p:nvPr>
        </p:nvSpPr>
        <p:spPr/>
        <p:txBody>
          <a:bodyPr/>
          <a:lstStyle/>
          <a:p>
            <a:fld id="{AA3FBF76-BFEF-4256-9A77-0079739A4330}" type="slidenum">
              <a:rPr lang="lt-LT" smtClean="0"/>
              <a:t>6</a:t>
            </a:fld>
            <a:endParaRPr lang="lt-LT"/>
          </a:p>
        </p:txBody>
      </p:sp>
      <p:sp>
        <p:nvSpPr>
          <p:cNvPr id="8" name="Turinio vietos rezervavimo ženklas 4">
            <a:extLst>
              <a:ext uri="{FF2B5EF4-FFF2-40B4-BE49-F238E27FC236}">
                <a16:creationId xmlns:a16="http://schemas.microsoft.com/office/drawing/2014/main" id="{9914387F-17F9-41CB-A26C-00BD6271E677}"/>
              </a:ext>
            </a:extLst>
          </p:cNvPr>
          <p:cNvSpPr txBox="1">
            <a:spLocks/>
          </p:cNvSpPr>
          <p:nvPr/>
        </p:nvSpPr>
        <p:spPr>
          <a:xfrm>
            <a:off x="0" y="1155926"/>
            <a:ext cx="11608067" cy="156802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800100" lvl="1" indent="-342900" algn="l">
              <a:lnSpc>
                <a:spcPct val="100000"/>
              </a:lnSpc>
              <a:buClr>
                <a:srgbClr val="678A26"/>
              </a:buClr>
              <a:buFont typeface="Wingdings" panose="05000000000000000000" pitchFamily="2" charset="2"/>
              <a:buChar char="§"/>
            </a:pPr>
            <a:r>
              <a:rPr lang="lt-LT" sz="2800" dirty="0"/>
              <a:t>JAUNIESIEMS ŪKININKAMS VIDUTINIS METINIS FINANSINIS VOKAS </a:t>
            </a:r>
            <a:r>
              <a:rPr lang="lt-LT" sz="2800" b="1" dirty="0">
                <a:solidFill>
                  <a:schemeClr val="accent6">
                    <a:lumMod val="50000"/>
                  </a:schemeClr>
                </a:solidFill>
              </a:rPr>
              <a:t>DIDĖJA TIEK I (110 PROC.), TIEK II RAMSTYJE (83 PROC.)</a:t>
            </a:r>
          </a:p>
          <a:p>
            <a:pPr lvl="1" algn="l">
              <a:lnSpc>
                <a:spcPct val="100000"/>
              </a:lnSpc>
              <a:buClr>
                <a:srgbClr val="678A26"/>
              </a:buClr>
            </a:pPr>
            <a:r>
              <a:rPr lang="en-US" sz="2400" i="1" dirty="0">
                <a:solidFill>
                  <a:prstClr val="black"/>
                </a:solidFill>
              </a:rPr>
              <a:t>(</a:t>
            </a:r>
            <a:r>
              <a:rPr lang="lt-LT" sz="2400" i="1" dirty="0">
                <a:solidFill>
                  <a:prstClr val="black"/>
                </a:solidFill>
              </a:rPr>
              <a:t>KRK nario J. Baublio siūlymas – peržiūrėti jaunųjų ūkininkų rėmimą)</a:t>
            </a:r>
          </a:p>
          <a:p>
            <a:pPr lvl="1" algn="l">
              <a:lnSpc>
                <a:spcPct val="100000"/>
              </a:lnSpc>
              <a:spcBef>
                <a:spcPts val="0"/>
              </a:spcBef>
              <a:buClr>
                <a:srgbClr val="678A26"/>
              </a:buClr>
              <a:defRPr/>
            </a:pPr>
            <a:endParaRPr lang="lt-LT" sz="2400" dirty="0">
              <a:solidFill>
                <a:prstClr val="black"/>
              </a:solidFill>
              <a:latin typeface="Calibri" panose="020F0502020204030204"/>
            </a:endParaRPr>
          </a:p>
          <a:p>
            <a:pPr marL="800100" lvl="1" indent="-342900" algn="l">
              <a:lnSpc>
                <a:spcPct val="100000"/>
              </a:lnSpc>
              <a:spcBef>
                <a:spcPts val="0"/>
              </a:spcBef>
              <a:buClr>
                <a:srgbClr val="678A26"/>
              </a:buClr>
              <a:buFont typeface="Wingdings" panose="05000000000000000000" pitchFamily="2" charset="2"/>
              <a:buChar char="§"/>
              <a:defRPr/>
            </a:pPr>
            <a:endParaRPr lang="lt-LT" sz="2800" b="1" dirty="0">
              <a:solidFill>
                <a:schemeClr val="accent6">
                  <a:lumMod val="50000"/>
                </a:schemeClr>
              </a:solidFill>
            </a:endParaRPr>
          </a:p>
        </p:txBody>
      </p:sp>
      <p:sp>
        <p:nvSpPr>
          <p:cNvPr id="6" name="Turinio vietos rezervavimo ženklas 4">
            <a:extLst>
              <a:ext uri="{FF2B5EF4-FFF2-40B4-BE49-F238E27FC236}">
                <a16:creationId xmlns:a16="http://schemas.microsoft.com/office/drawing/2014/main" id="{806A0CB9-71A7-4574-8A4E-0998B2A062A1}"/>
              </a:ext>
            </a:extLst>
          </p:cNvPr>
          <p:cNvSpPr txBox="1">
            <a:spLocks/>
          </p:cNvSpPr>
          <p:nvPr/>
        </p:nvSpPr>
        <p:spPr>
          <a:xfrm>
            <a:off x="365760" y="2723949"/>
            <a:ext cx="4845395" cy="4134052"/>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lnSpc>
                <a:spcPct val="100000"/>
              </a:lnSpc>
              <a:buClr>
                <a:srgbClr val="678A26"/>
              </a:buClr>
              <a:buFont typeface="Wingdings" panose="05000000000000000000" pitchFamily="2" charset="2"/>
              <a:buChar char="§"/>
            </a:pPr>
            <a:r>
              <a:rPr lang="lt-LT" sz="2600" dirty="0"/>
              <a:t>Jaunųjų valdų valdytojų skaičius per pastaruosius dešimt metų mažėjo</a:t>
            </a:r>
            <a:endParaRPr lang="en-US" sz="2600" dirty="0"/>
          </a:p>
          <a:p>
            <a:pPr marL="342900" indent="-342900" algn="l">
              <a:lnSpc>
                <a:spcPct val="100000"/>
              </a:lnSpc>
              <a:buClr>
                <a:srgbClr val="678A26"/>
              </a:buClr>
              <a:buFont typeface="Wingdings" panose="05000000000000000000" pitchFamily="2" charset="2"/>
              <a:buChar char="§"/>
            </a:pPr>
            <a:r>
              <a:rPr lang="lt-LT" sz="2600" dirty="0"/>
              <a:t>Nuo 2015 m. pradėjus taikyti tiesioginių išmokų schemą jauniesiems ūkininkams jų dalis stabilizavosi ties 12%. </a:t>
            </a:r>
          </a:p>
          <a:p>
            <a:pPr marL="342900" indent="-342900" algn="l">
              <a:lnSpc>
                <a:spcPct val="100000"/>
              </a:lnSpc>
              <a:buClr>
                <a:srgbClr val="678A26"/>
              </a:buClr>
              <a:buFont typeface="Wingdings" panose="05000000000000000000" pitchFamily="2" charset="2"/>
              <a:buChar char="§"/>
            </a:pPr>
            <a:r>
              <a:rPr lang="lt-LT" sz="2600" dirty="0"/>
              <a:t>Paramą didinti būtina siekiant daugiau jaunų žmonių įtraukti į žemės ūkio veiklą</a:t>
            </a:r>
          </a:p>
          <a:p>
            <a:pPr lvl="1" algn="l">
              <a:lnSpc>
                <a:spcPct val="100000"/>
              </a:lnSpc>
              <a:spcBef>
                <a:spcPts val="0"/>
              </a:spcBef>
              <a:buClr>
                <a:srgbClr val="678A26"/>
              </a:buClr>
              <a:defRPr/>
            </a:pPr>
            <a:endParaRPr lang="lt-LT" sz="2400" dirty="0">
              <a:solidFill>
                <a:prstClr val="black"/>
              </a:solidFill>
              <a:latin typeface="Calibri" panose="020F0502020204030204"/>
            </a:endParaRPr>
          </a:p>
          <a:p>
            <a:pPr marL="800100" lvl="1" indent="-342900" algn="l">
              <a:lnSpc>
                <a:spcPct val="100000"/>
              </a:lnSpc>
              <a:spcBef>
                <a:spcPts val="0"/>
              </a:spcBef>
              <a:buClr>
                <a:srgbClr val="678A26"/>
              </a:buClr>
              <a:buFont typeface="Wingdings" panose="05000000000000000000" pitchFamily="2" charset="2"/>
              <a:buChar char="§"/>
              <a:defRPr/>
            </a:pPr>
            <a:endParaRPr lang="lt-LT" sz="2800" b="1" dirty="0">
              <a:solidFill>
                <a:schemeClr val="accent6">
                  <a:lumMod val="50000"/>
                </a:schemeClr>
              </a:solidFill>
            </a:endParaRPr>
          </a:p>
        </p:txBody>
      </p:sp>
      <p:graphicFrame>
        <p:nvGraphicFramePr>
          <p:cNvPr id="10" name="Diagrama 9">
            <a:extLst>
              <a:ext uri="{FF2B5EF4-FFF2-40B4-BE49-F238E27FC236}">
                <a16:creationId xmlns:a16="http://schemas.microsoft.com/office/drawing/2014/main" id="{3D4ACC90-8DCA-4CFE-8BEC-892B90CD0396}"/>
              </a:ext>
            </a:extLst>
          </p:cNvPr>
          <p:cNvGraphicFramePr/>
          <p:nvPr>
            <p:extLst>
              <p:ext uri="{D42A27DB-BD31-4B8C-83A1-F6EECF244321}">
                <p14:modId xmlns:p14="http://schemas.microsoft.com/office/powerpoint/2010/main" val="4173577024"/>
              </p:ext>
            </p:extLst>
          </p:nvPr>
        </p:nvGraphicFramePr>
        <p:xfrm>
          <a:off x="4827872" y="2718302"/>
          <a:ext cx="4166011" cy="3975692"/>
        </p:xfrm>
        <a:graphic>
          <a:graphicData uri="http://schemas.openxmlformats.org/drawingml/2006/chart">
            <c:chart xmlns:c="http://schemas.openxmlformats.org/drawingml/2006/chart" xmlns:r="http://schemas.openxmlformats.org/officeDocument/2006/relationships" r:id="rId2"/>
          </a:graphicData>
        </a:graphic>
      </p:graphicFrame>
      <p:cxnSp>
        <p:nvCxnSpPr>
          <p:cNvPr id="11" name="Tiesioji jungtis 10">
            <a:extLst>
              <a:ext uri="{FF2B5EF4-FFF2-40B4-BE49-F238E27FC236}">
                <a16:creationId xmlns:a16="http://schemas.microsoft.com/office/drawing/2014/main" id="{BD450268-0B49-415B-BC89-BF864B64F827}"/>
              </a:ext>
            </a:extLst>
          </p:cNvPr>
          <p:cNvCxnSpPr>
            <a:cxnSpLocks/>
          </p:cNvCxnSpPr>
          <p:nvPr/>
        </p:nvCxnSpPr>
        <p:spPr>
          <a:xfrm flipH="1">
            <a:off x="336884" y="2639228"/>
            <a:ext cx="11440249" cy="0"/>
          </a:xfrm>
          <a:prstGeom prst="line">
            <a:avLst/>
          </a:prstGeom>
          <a:ln w="285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9" name="Diagrama 8">
            <a:extLst>
              <a:ext uri="{FF2B5EF4-FFF2-40B4-BE49-F238E27FC236}">
                <a16:creationId xmlns:a16="http://schemas.microsoft.com/office/drawing/2014/main" id="{C870E88A-F5C9-4A00-BEB8-CF716D2B28F8}"/>
              </a:ext>
            </a:extLst>
          </p:cNvPr>
          <p:cNvGraphicFramePr/>
          <p:nvPr>
            <p:extLst>
              <p:ext uri="{D42A27DB-BD31-4B8C-83A1-F6EECF244321}">
                <p14:modId xmlns:p14="http://schemas.microsoft.com/office/powerpoint/2010/main" val="149072962"/>
              </p:ext>
            </p:extLst>
          </p:nvPr>
        </p:nvGraphicFramePr>
        <p:xfrm>
          <a:off x="8274519" y="2712655"/>
          <a:ext cx="3765205" cy="37972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63198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9">
            <a:extLst>
              <a:ext uri="{FF2B5EF4-FFF2-40B4-BE49-F238E27FC236}">
                <a16:creationId xmlns:a16="http://schemas.microsoft.com/office/drawing/2014/main" id="{A95DF243-B632-4EF3-893B-79EBED767352}"/>
              </a:ext>
            </a:extLst>
          </p:cNvPr>
          <p:cNvSpPr txBox="1">
            <a:spLocks/>
          </p:cNvSpPr>
          <p:nvPr/>
        </p:nvSpPr>
        <p:spPr>
          <a:xfrm>
            <a:off x="152273" y="336775"/>
            <a:ext cx="11887451" cy="736973"/>
          </a:xfrm>
          <a:prstGeom prst="rect">
            <a:avLst/>
          </a:prstGeom>
        </p:spPr>
        <p:txBody>
          <a:bodyPr vert="horz" lIns="91440" tIns="45720" rIns="91440" bIns="45720" rtlCol="0" anchor="ctr"/>
          <a:lstStyle>
            <a:defPPr>
              <a:defRPr lang="lt-LT"/>
            </a:defPPr>
            <a:lvl1pPr marL="0" indent="0" algn="l" defTabSz="914400" rtl="0" eaLnBrk="1" latinLnBrk="0" hangingPunct="1">
              <a:buNone/>
              <a:defRPr sz="3600" b="0" kern="1200" baseline="0">
                <a:solidFill>
                  <a:schemeClr val="bg1"/>
                </a:solidFill>
                <a:latin typeface="+mj-lt"/>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ko-KR" sz="3200" b="0" i="0" u="none" strike="noStrike" kern="1200" cap="none" spc="0" normalizeH="0" baseline="0" noProof="0" dirty="0">
                <a:ln>
                  <a:noFill/>
                </a:ln>
                <a:solidFill>
                  <a:prstClr val="white"/>
                </a:solidFill>
                <a:effectLst/>
                <a:uLnTx/>
                <a:uFillTx/>
                <a:latin typeface="Arial" panose="020B0604020202020204" pitchFamily="34" charset="0"/>
                <a:ea typeface="맑은 고딕" panose="020B0503020000020004" pitchFamily="34" charset="-127"/>
                <a:cs typeface="Arial" pitchFamily="34" charset="0"/>
              </a:rPr>
              <a:t>TIKSLAS IR </a:t>
            </a:r>
            <a:r>
              <a:rPr kumimoji="0" lang="lt-LT" altLang="ko-KR" sz="3200" b="0" i="0" u="none" strike="noStrike" kern="1200" cap="none" spc="0" normalizeH="0" baseline="0" noProof="0" dirty="0">
                <a:ln>
                  <a:noFill/>
                </a:ln>
                <a:solidFill>
                  <a:prstClr val="white"/>
                </a:solidFill>
                <a:effectLst/>
                <a:uLnTx/>
                <a:uFillTx/>
                <a:latin typeface="Arial" panose="020B0604020202020204" pitchFamily="34" charset="0"/>
                <a:ea typeface="맑은 고딕" panose="020B0503020000020004" pitchFamily="34" charset="-127"/>
                <a:cs typeface="Arial" pitchFamily="34" charset="0"/>
              </a:rPr>
              <a:t>ĮGYVENDINIMO PRINCIPAI</a:t>
            </a:r>
            <a:r>
              <a:rPr kumimoji="0" lang="en-US" altLang="ko-KR" sz="3200" b="0" i="0" u="none" strike="noStrike" kern="1200" cap="none" spc="0" normalizeH="0" baseline="0" noProof="0" dirty="0">
                <a:ln>
                  <a:noFill/>
                </a:ln>
                <a:solidFill>
                  <a:prstClr val="white"/>
                </a:solidFill>
                <a:effectLst/>
                <a:uLnTx/>
                <a:uFillTx/>
                <a:latin typeface="Arial" panose="020B0604020202020204" pitchFamily="34" charset="0"/>
                <a:ea typeface="맑은 고딕" panose="020B0503020000020004" pitchFamily="34" charset="-127"/>
                <a:cs typeface="Arial" pitchFamily="34" charset="0"/>
              </a:rPr>
              <a:t> </a:t>
            </a:r>
          </a:p>
        </p:txBody>
      </p:sp>
      <p:sp>
        <p:nvSpPr>
          <p:cNvPr id="4" name="Pavadinimas 1">
            <a:extLst>
              <a:ext uri="{FF2B5EF4-FFF2-40B4-BE49-F238E27FC236}">
                <a16:creationId xmlns:a16="http://schemas.microsoft.com/office/drawing/2014/main" id="{C62C4DA6-F525-466C-992A-D8C2A59156E1}"/>
              </a:ext>
            </a:extLst>
          </p:cNvPr>
          <p:cNvSpPr txBox="1">
            <a:spLocks/>
          </p:cNvSpPr>
          <p:nvPr/>
        </p:nvSpPr>
        <p:spPr>
          <a:xfrm>
            <a:off x="-9624" y="0"/>
            <a:ext cx="12201624" cy="819150"/>
          </a:xfrm>
          <a:prstGeom prst="rect">
            <a:avLst/>
          </a:prstGeom>
          <a:solidFill>
            <a:schemeClr val="accent6">
              <a:lumMod val="5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solidFill>
                  <a:schemeClr val="bg1"/>
                </a:solidFill>
              </a:rPr>
              <a:t>	</a:t>
            </a:r>
            <a:r>
              <a:rPr lang="lt-LT" sz="3200" dirty="0">
                <a:solidFill>
                  <a:schemeClr val="bg1"/>
                </a:solidFill>
              </a:rPr>
              <a:t>Ekologinis ūkininkavimas</a:t>
            </a:r>
            <a:endParaRPr lang="lt-LT" sz="2800" dirty="0">
              <a:solidFill>
                <a:schemeClr val="bg1"/>
              </a:solidFill>
            </a:endParaRPr>
          </a:p>
        </p:txBody>
      </p:sp>
      <p:sp>
        <p:nvSpPr>
          <p:cNvPr id="2" name="Skaidrės numerio vietos rezervavimo ženklas 1">
            <a:extLst>
              <a:ext uri="{FF2B5EF4-FFF2-40B4-BE49-F238E27FC236}">
                <a16:creationId xmlns:a16="http://schemas.microsoft.com/office/drawing/2014/main" id="{142A15E8-95CF-427E-B98F-36B30EAE7FFF}"/>
              </a:ext>
            </a:extLst>
          </p:cNvPr>
          <p:cNvSpPr>
            <a:spLocks noGrp="1"/>
          </p:cNvSpPr>
          <p:nvPr>
            <p:ph type="sldNum" sz="quarter" idx="12"/>
          </p:nvPr>
        </p:nvSpPr>
        <p:spPr/>
        <p:txBody>
          <a:bodyPr/>
          <a:lstStyle/>
          <a:p>
            <a:fld id="{AA3FBF76-BFEF-4256-9A77-0079739A4330}" type="slidenum">
              <a:rPr lang="lt-LT" smtClean="0"/>
              <a:t>7</a:t>
            </a:fld>
            <a:endParaRPr lang="lt-LT"/>
          </a:p>
        </p:txBody>
      </p:sp>
      <p:sp>
        <p:nvSpPr>
          <p:cNvPr id="8" name="Turinio vietos rezervavimo ženklas 4">
            <a:extLst>
              <a:ext uri="{FF2B5EF4-FFF2-40B4-BE49-F238E27FC236}">
                <a16:creationId xmlns:a16="http://schemas.microsoft.com/office/drawing/2014/main" id="{9914387F-17F9-41CB-A26C-00BD6271E677}"/>
              </a:ext>
            </a:extLst>
          </p:cNvPr>
          <p:cNvSpPr txBox="1">
            <a:spLocks/>
          </p:cNvSpPr>
          <p:nvPr/>
        </p:nvSpPr>
        <p:spPr>
          <a:xfrm>
            <a:off x="19051" y="1072615"/>
            <a:ext cx="11563350" cy="1167698"/>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800100" lvl="1" indent="-342900" algn="l">
              <a:lnSpc>
                <a:spcPct val="100000"/>
              </a:lnSpc>
              <a:buClr>
                <a:srgbClr val="678A26"/>
              </a:buClr>
              <a:buFont typeface="Wingdings" panose="05000000000000000000" pitchFamily="2" charset="2"/>
              <a:buChar char="§"/>
            </a:pPr>
            <a:r>
              <a:rPr lang="lt-LT" sz="3000" dirty="0"/>
              <a:t>RIBOTI IŠMOKAS EKOLOGINIAM ŪKININKAVIMUI </a:t>
            </a:r>
            <a:r>
              <a:rPr lang="lt-LT" sz="3000" b="1" dirty="0">
                <a:solidFill>
                  <a:schemeClr val="accent6">
                    <a:lumMod val="50000"/>
                  </a:schemeClr>
                </a:solidFill>
              </a:rPr>
              <a:t>GALIMYBIŲ NĖRA</a:t>
            </a:r>
          </a:p>
          <a:p>
            <a:pPr lvl="1" algn="l">
              <a:lnSpc>
                <a:spcPct val="100000"/>
              </a:lnSpc>
              <a:buClr>
                <a:srgbClr val="678A26"/>
              </a:buClr>
            </a:pPr>
            <a:r>
              <a:rPr lang="en-US" sz="2600" i="1" dirty="0">
                <a:solidFill>
                  <a:prstClr val="black"/>
                </a:solidFill>
              </a:rPr>
              <a:t>(</a:t>
            </a:r>
            <a:r>
              <a:rPr lang="lt-LT" sz="2600" i="1" dirty="0">
                <a:solidFill>
                  <a:prstClr val="black"/>
                </a:solidFill>
              </a:rPr>
              <a:t>Seimo nario K. Starkevičiaus siūlymas – taikyti išmokų už ekologinį ūkininkavimą progresyvumą ir lubas</a:t>
            </a:r>
            <a:r>
              <a:rPr lang="lt-LT" sz="2400" i="1" dirty="0">
                <a:solidFill>
                  <a:prstClr val="black"/>
                </a:solidFill>
              </a:rPr>
              <a:t>)</a:t>
            </a:r>
          </a:p>
          <a:p>
            <a:pPr marL="1257300" lvl="2" indent="-342900" algn="l">
              <a:lnSpc>
                <a:spcPct val="100000"/>
              </a:lnSpc>
              <a:buClr>
                <a:srgbClr val="678A26"/>
              </a:buClr>
              <a:buFont typeface="Wingdings" panose="05000000000000000000" pitchFamily="2" charset="2"/>
              <a:buChar char="§"/>
            </a:pPr>
            <a:endParaRPr lang="lt-LT" sz="2400" i="1" dirty="0"/>
          </a:p>
          <a:p>
            <a:pPr marL="1257300" lvl="2" indent="-342900" algn="l">
              <a:lnSpc>
                <a:spcPct val="100000"/>
              </a:lnSpc>
              <a:buClr>
                <a:srgbClr val="678A26"/>
              </a:buClr>
              <a:buFont typeface="Wingdings" panose="05000000000000000000" pitchFamily="2" charset="2"/>
              <a:buChar char="§"/>
            </a:pPr>
            <a:endParaRPr lang="lt-LT" sz="2400" dirty="0">
              <a:solidFill>
                <a:prstClr val="black"/>
              </a:solidFill>
              <a:latin typeface="Calibri" panose="020F0502020204030204"/>
            </a:endParaRPr>
          </a:p>
          <a:p>
            <a:pPr marL="800100" lvl="1" indent="-342900" algn="l">
              <a:lnSpc>
                <a:spcPct val="100000"/>
              </a:lnSpc>
              <a:spcBef>
                <a:spcPts val="0"/>
              </a:spcBef>
              <a:buClr>
                <a:srgbClr val="678A26"/>
              </a:buClr>
              <a:buFont typeface="Wingdings" panose="05000000000000000000" pitchFamily="2" charset="2"/>
              <a:buChar char="§"/>
              <a:defRPr/>
            </a:pPr>
            <a:endParaRPr lang="lt-LT" sz="2800" b="1" dirty="0">
              <a:solidFill>
                <a:schemeClr val="accent6">
                  <a:lumMod val="50000"/>
                </a:schemeClr>
              </a:solidFill>
            </a:endParaRPr>
          </a:p>
        </p:txBody>
      </p:sp>
      <p:sp>
        <p:nvSpPr>
          <p:cNvPr id="6" name="Turinio vietos rezervavimo ženklas 4">
            <a:extLst>
              <a:ext uri="{FF2B5EF4-FFF2-40B4-BE49-F238E27FC236}">
                <a16:creationId xmlns:a16="http://schemas.microsoft.com/office/drawing/2014/main" id="{52157EAC-1782-4854-88B2-E8CB5E857A48}"/>
              </a:ext>
            </a:extLst>
          </p:cNvPr>
          <p:cNvSpPr txBox="1">
            <a:spLocks/>
          </p:cNvSpPr>
          <p:nvPr/>
        </p:nvSpPr>
        <p:spPr>
          <a:xfrm>
            <a:off x="152273" y="2323624"/>
            <a:ext cx="5594009" cy="439785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lnSpc>
                <a:spcPct val="100000"/>
              </a:lnSpc>
              <a:buClr>
                <a:srgbClr val="678A26"/>
              </a:buClr>
              <a:buFont typeface="Wingdings" panose="05000000000000000000" pitchFamily="2" charset="2"/>
              <a:buChar char="§"/>
            </a:pPr>
            <a:r>
              <a:rPr lang="lt-LT" dirty="0"/>
              <a:t>Ekologinių ūkių išmokos yra skirtos kompensuoti padidėjusias išlaidas dėl tokio ūkininkavimo būdo ir nėra pagrindo jas riboti</a:t>
            </a:r>
          </a:p>
          <a:p>
            <a:pPr marL="342900" indent="-342900" algn="l">
              <a:lnSpc>
                <a:spcPct val="100000"/>
              </a:lnSpc>
              <a:buClr>
                <a:srgbClr val="678A26"/>
              </a:buClr>
              <a:buFont typeface="Wingdings" panose="05000000000000000000" pitchFamily="2" charset="2"/>
              <a:buChar char="§"/>
            </a:pPr>
            <a:r>
              <a:rPr lang="lt-LT" dirty="0"/>
              <a:t>Gali būti ribojamos tik bazinės išmokos visiems ūkio subjektams – Strateginiame plane šis variantas pasirinktas</a:t>
            </a:r>
          </a:p>
          <a:p>
            <a:pPr marL="342900" indent="-342900" algn="l">
              <a:lnSpc>
                <a:spcPct val="100000"/>
              </a:lnSpc>
              <a:buClr>
                <a:srgbClr val="678A26"/>
              </a:buClr>
              <a:buFont typeface="Wingdings" panose="05000000000000000000" pitchFamily="2" charset="2"/>
              <a:buChar char="§"/>
            </a:pPr>
            <a:r>
              <a:rPr lang="lt-LT" dirty="0"/>
              <a:t>Motyvas riboti išmokas dėl to, kad tikslas, esą, nebus pasiektas, prieštarauja logikai ir tai niekaip nepadėtų pasiekti LRV programoje numatytų tikslų</a:t>
            </a:r>
            <a:endParaRPr lang="lt-LT" sz="2400" dirty="0">
              <a:solidFill>
                <a:prstClr val="black"/>
              </a:solidFill>
              <a:latin typeface="Calibri" panose="020F0502020204030204"/>
            </a:endParaRPr>
          </a:p>
          <a:p>
            <a:pPr marL="800100" lvl="1" indent="-342900" algn="l">
              <a:lnSpc>
                <a:spcPct val="100000"/>
              </a:lnSpc>
              <a:spcBef>
                <a:spcPts val="0"/>
              </a:spcBef>
              <a:buClr>
                <a:srgbClr val="678A26"/>
              </a:buClr>
              <a:buFont typeface="Wingdings" panose="05000000000000000000" pitchFamily="2" charset="2"/>
              <a:buChar char="§"/>
              <a:defRPr/>
            </a:pPr>
            <a:endParaRPr lang="lt-LT" sz="2800" b="1" dirty="0">
              <a:solidFill>
                <a:schemeClr val="accent6">
                  <a:lumMod val="50000"/>
                </a:schemeClr>
              </a:solidFill>
            </a:endParaRPr>
          </a:p>
        </p:txBody>
      </p:sp>
      <p:graphicFrame>
        <p:nvGraphicFramePr>
          <p:cNvPr id="7" name="Diagrama 6">
            <a:extLst>
              <a:ext uri="{FF2B5EF4-FFF2-40B4-BE49-F238E27FC236}">
                <a16:creationId xmlns:a16="http://schemas.microsoft.com/office/drawing/2014/main" id="{BD24C204-ACBA-4F29-8E6F-694541B03362}"/>
              </a:ext>
            </a:extLst>
          </p:cNvPr>
          <p:cNvGraphicFramePr/>
          <p:nvPr>
            <p:extLst>
              <p:ext uri="{D42A27DB-BD31-4B8C-83A1-F6EECF244321}">
                <p14:modId xmlns:p14="http://schemas.microsoft.com/office/powerpoint/2010/main" val="1128534881"/>
              </p:ext>
            </p:extLst>
          </p:nvPr>
        </p:nvGraphicFramePr>
        <p:xfrm>
          <a:off x="5898555" y="2241446"/>
          <a:ext cx="6141169" cy="4114904"/>
        </p:xfrm>
        <a:graphic>
          <a:graphicData uri="http://schemas.openxmlformats.org/drawingml/2006/chart">
            <c:chart xmlns:c="http://schemas.openxmlformats.org/drawingml/2006/chart" xmlns:r="http://schemas.openxmlformats.org/officeDocument/2006/relationships" r:id="rId2"/>
          </a:graphicData>
        </a:graphic>
      </p:graphicFrame>
      <p:cxnSp>
        <p:nvCxnSpPr>
          <p:cNvPr id="9" name="Tiesioji jungtis 8">
            <a:extLst>
              <a:ext uri="{FF2B5EF4-FFF2-40B4-BE49-F238E27FC236}">
                <a16:creationId xmlns:a16="http://schemas.microsoft.com/office/drawing/2014/main" id="{8791205B-54DB-4C59-8A7C-E4D0346B1CC7}"/>
              </a:ext>
            </a:extLst>
          </p:cNvPr>
          <p:cNvCxnSpPr>
            <a:cxnSpLocks/>
          </p:cNvCxnSpPr>
          <p:nvPr/>
        </p:nvCxnSpPr>
        <p:spPr>
          <a:xfrm flipH="1" flipV="1">
            <a:off x="5800726" y="2524125"/>
            <a:ext cx="1" cy="4019551"/>
          </a:xfrm>
          <a:prstGeom prst="line">
            <a:avLst/>
          </a:prstGeom>
          <a:ln w="285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 name="Tiesioji jungtis 9">
            <a:extLst>
              <a:ext uri="{FF2B5EF4-FFF2-40B4-BE49-F238E27FC236}">
                <a16:creationId xmlns:a16="http://schemas.microsoft.com/office/drawing/2014/main" id="{C7A93F68-32D7-4112-A20F-EACA3460486E}"/>
              </a:ext>
            </a:extLst>
          </p:cNvPr>
          <p:cNvCxnSpPr>
            <a:cxnSpLocks/>
          </p:cNvCxnSpPr>
          <p:nvPr/>
        </p:nvCxnSpPr>
        <p:spPr>
          <a:xfrm flipH="1">
            <a:off x="336884" y="2239178"/>
            <a:ext cx="11440249" cy="0"/>
          </a:xfrm>
          <a:prstGeom prst="line">
            <a:avLst/>
          </a:prstGeom>
          <a:ln w="285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2210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9">
            <a:extLst>
              <a:ext uri="{FF2B5EF4-FFF2-40B4-BE49-F238E27FC236}">
                <a16:creationId xmlns:a16="http://schemas.microsoft.com/office/drawing/2014/main" id="{A95DF243-B632-4EF3-893B-79EBED767352}"/>
              </a:ext>
            </a:extLst>
          </p:cNvPr>
          <p:cNvSpPr txBox="1">
            <a:spLocks/>
          </p:cNvSpPr>
          <p:nvPr/>
        </p:nvSpPr>
        <p:spPr>
          <a:xfrm>
            <a:off x="152273" y="336775"/>
            <a:ext cx="11887451" cy="736973"/>
          </a:xfrm>
          <a:prstGeom prst="rect">
            <a:avLst/>
          </a:prstGeom>
        </p:spPr>
        <p:txBody>
          <a:bodyPr vert="horz" lIns="91440" tIns="45720" rIns="91440" bIns="45720" rtlCol="0" anchor="ctr"/>
          <a:lstStyle>
            <a:defPPr>
              <a:defRPr lang="lt-LT"/>
            </a:defPPr>
            <a:lvl1pPr marL="0" indent="0" algn="l" defTabSz="914400" rtl="0" eaLnBrk="1" latinLnBrk="0" hangingPunct="1">
              <a:buNone/>
              <a:defRPr sz="3600" b="0" kern="1200" baseline="0">
                <a:solidFill>
                  <a:schemeClr val="bg1"/>
                </a:solidFill>
                <a:latin typeface="+mj-lt"/>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ko-KR" sz="3200" b="0" i="0" u="none" strike="noStrike" kern="1200" cap="none" spc="0" normalizeH="0" baseline="0" noProof="0" dirty="0">
                <a:ln>
                  <a:noFill/>
                </a:ln>
                <a:solidFill>
                  <a:prstClr val="white"/>
                </a:solidFill>
                <a:effectLst/>
                <a:uLnTx/>
                <a:uFillTx/>
                <a:latin typeface="Arial" panose="020B0604020202020204" pitchFamily="34" charset="0"/>
                <a:ea typeface="맑은 고딕" panose="020B0503020000020004" pitchFamily="34" charset="-127"/>
                <a:cs typeface="Arial" pitchFamily="34" charset="0"/>
              </a:rPr>
              <a:t>TIKSLAS IR </a:t>
            </a:r>
            <a:r>
              <a:rPr kumimoji="0" lang="lt-LT" altLang="ko-KR" sz="3200" b="0" i="0" u="none" strike="noStrike" kern="1200" cap="none" spc="0" normalizeH="0" baseline="0" noProof="0" dirty="0">
                <a:ln>
                  <a:noFill/>
                </a:ln>
                <a:solidFill>
                  <a:prstClr val="white"/>
                </a:solidFill>
                <a:effectLst/>
                <a:uLnTx/>
                <a:uFillTx/>
                <a:latin typeface="Arial" panose="020B0604020202020204" pitchFamily="34" charset="0"/>
                <a:ea typeface="맑은 고딕" panose="020B0503020000020004" pitchFamily="34" charset="-127"/>
                <a:cs typeface="Arial" pitchFamily="34" charset="0"/>
              </a:rPr>
              <a:t>ĮGYVENDINIMO PRINCIPAI</a:t>
            </a:r>
            <a:r>
              <a:rPr kumimoji="0" lang="en-US" altLang="ko-KR" sz="3200" b="0" i="0" u="none" strike="noStrike" kern="1200" cap="none" spc="0" normalizeH="0" baseline="0" noProof="0" dirty="0">
                <a:ln>
                  <a:noFill/>
                </a:ln>
                <a:solidFill>
                  <a:prstClr val="white"/>
                </a:solidFill>
                <a:effectLst/>
                <a:uLnTx/>
                <a:uFillTx/>
                <a:latin typeface="Arial" panose="020B0604020202020204" pitchFamily="34" charset="0"/>
                <a:ea typeface="맑은 고딕" panose="020B0503020000020004" pitchFamily="34" charset="-127"/>
                <a:cs typeface="Arial" pitchFamily="34" charset="0"/>
              </a:rPr>
              <a:t> </a:t>
            </a:r>
          </a:p>
        </p:txBody>
      </p:sp>
      <p:sp>
        <p:nvSpPr>
          <p:cNvPr id="4" name="Pavadinimas 1">
            <a:extLst>
              <a:ext uri="{FF2B5EF4-FFF2-40B4-BE49-F238E27FC236}">
                <a16:creationId xmlns:a16="http://schemas.microsoft.com/office/drawing/2014/main" id="{C62C4DA6-F525-466C-992A-D8C2A59156E1}"/>
              </a:ext>
            </a:extLst>
          </p:cNvPr>
          <p:cNvSpPr txBox="1">
            <a:spLocks/>
          </p:cNvSpPr>
          <p:nvPr/>
        </p:nvSpPr>
        <p:spPr>
          <a:xfrm>
            <a:off x="-9624" y="0"/>
            <a:ext cx="12201624" cy="819150"/>
          </a:xfrm>
          <a:prstGeom prst="rect">
            <a:avLst/>
          </a:prstGeom>
          <a:solidFill>
            <a:schemeClr val="accent6">
              <a:lumMod val="5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solidFill>
                  <a:schemeClr val="bg1"/>
                </a:solidFill>
              </a:rPr>
              <a:t>	</a:t>
            </a:r>
            <a:r>
              <a:rPr lang="lt-LT" sz="3200" dirty="0">
                <a:solidFill>
                  <a:schemeClr val="bg1"/>
                </a:solidFill>
              </a:rPr>
              <a:t>Susietoji parama – pienininkystė</a:t>
            </a:r>
            <a:endParaRPr lang="lt-LT" sz="2800" dirty="0">
              <a:solidFill>
                <a:schemeClr val="bg1"/>
              </a:solidFill>
            </a:endParaRPr>
          </a:p>
        </p:txBody>
      </p:sp>
      <p:sp>
        <p:nvSpPr>
          <p:cNvPr id="2" name="Skaidrės numerio vietos rezervavimo ženklas 1">
            <a:extLst>
              <a:ext uri="{FF2B5EF4-FFF2-40B4-BE49-F238E27FC236}">
                <a16:creationId xmlns:a16="http://schemas.microsoft.com/office/drawing/2014/main" id="{142A15E8-95CF-427E-B98F-36B30EAE7FFF}"/>
              </a:ext>
            </a:extLst>
          </p:cNvPr>
          <p:cNvSpPr>
            <a:spLocks noGrp="1"/>
          </p:cNvSpPr>
          <p:nvPr>
            <p:ph type="sldNum" sz="quarter" idx="12"/>
          </p:nvPr>
        </p:nvSpPr>
        <p:spPr/>
        <p:txBody>
          <a:bodyPr/>
          <a:lstStyle/>
          <a:p>
            <a:fld id="{AA3FBF76-BFEF-4256-9A77-0079739A4330}" type="slidenum">
              <a:rPr lang="lt-LT" smtClean="0"/>
              <a:t>8</a:t>
            </a:fld>
            <a:endParaRPr lang="lt-LT"/>
          </a:p>
        </p:txBody>
      </p:sp>
      <p:sp>
        <p:nvSpPr>
          <p:cNvPr id="8" name="Turinio vietos rezervavimo ženklas 4">
            <a:extLst>
              <a:ext uri="{FF2B5EF4-FFF2-40B4-BE49-F238E27FC236}">
                <a16:creationId xmlns:a16="http://schemas.microsoft.com/office/drawing/2014/main" id="{9914387F-17F9-41CB-A26C-00BD6271E677}"/>
              </a:ext>
            </a:extLst>
          </p:cNvPr>
          <p:cNvSpPr txBox="1">
            <a:spLocks/>
          </p:cNvSpPr>
          <p:nvPr/>
        </p:nvSpPr>
        <p:spPr>
          <a:xfrm>
            <a:off x="-9624" y="952901"/>
            <a:ext cx="11887450" cy="590509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800100" lvl="1" indent="-342900" algn="l">
              <a:lnSpc>
                <a:spcPct val="100000"/>
              </a:lnSpc>
              <a:buClr>
                <a:srgbClr val="678A26"/>
              </a:buClr>
              <a:buFont typeface="Wingdings" panose="05000000000000000000" pitchFamily="2" charset="2"/>
              <a:buChar char="§"/>
            </a:pPr>
            <a:r>
              <a:rPr lang="lt-LT" sz="2400" dirty="0"/>
              <a:t>IŠMOKOS UŽ MELŽIAMAS KARVES </a:t>
            </a:r>
            <a:r>
              <a:rPr lang="lt-LT" sz="2400" b="1" dirty="0">
                <a:solidFill>
                  <a:schemeClr val="accent6">
                    <a:lumMod val="50000"/>
                  </a:schemeClr>
                </a:solidFill>
              </a:rPr>
              <a:t>DIFERENCIJUOJAMOS</a:t>
            </a:r>
          </a:p>
          <a:p>
            <a:pPr lvl="1" algn="l">
              <a:lnSpc>
                <a:spcPct val="100000"/>
              </a:lnSpc>
              <a:buClr>
                <a:srgbClr val="678A26"/>
              </a:buClr>
            </a:pPr>
            <a:r>
              <a:rPr lang="lt-LT" i="1" dirty="0"/>
              <a:t>(LŽŪBA/ LPGA siūlymas – išmokų nediferencijuoti)</a:t>
            </a:r>
          </a:p>
          <a:p>
            <a:pPr lvl="1" algn="l">
              <a:lnSpc>
                <a:spcPct val="100000"/>
              </a:lnSpc>
              <a:buClr>
                <a:srgbClr val="678A26"/>
              </a:buClr>
            </a:pPr>
            <a:endParaRPr lang="lt-LT" sz="900" dirty="0"/>
          </a:p>
          <a:p>
            <a:pPr marL="800100" lvl="1" indent="-342900" algn="l">
              <a:lnSpc>
                <a:spcPct val="100000"/>
              </a:lnSpc>
              <a:spcBef>
                <a:spcPts val="0"/>
              </a:spcBef>
              <a:buClr>
                <a:srgbClr val="678A26"/>
              </a:buClr>
              <a:buFont typeface="Wingdings" panose="05000000000000000000" pitchFamily="2" charset="2"/>
              <a:buChar char="§"/>
              <a:defRPr/>
            </a:pPr>
            <a:r>
              <a:rPr lang="lt-LT" sz="2400" dirty="0">
                <a:solidFill>
                  <a:prstClr val="black"/>
                </a:solidFill>
              </a:rPr>
              <a:t>GRYNAVEISLIŲ MĖSINIŲ GALVIJŲ PRODUKTYVUMO KONTROLĖ </a:t>
            </a:r>
            <a:r>
              <a:rPr lang="lt-LT" sz="2400" b="1" dirty="0">
                <a:solidFill>
                  <a:srgbClr val="70AD47">
                    <a:lumMod val="50000"/>
                  </a:srgbClr>
                </a:solidFill>
              </a:rPr>
              <a:t>REMIAMA</a:t>
            </a:r>
          </a:p>
          <a:p>
            <a:pPr lvl="1" algn="l">
              <a:lnSpc>
                <a:spcPct val="100000"/>
              </a:lnSpc>
              <a:spcBef>
                <a:spcPts val="0"/>
              </a:spcBef>
              <a:buClr>
                <a:srgbClr val="678A26"/>
              </a:buClr>
              <a:defRPr/>
            </a:pPr>
            <a:r>
              <a:rPr lang="lt-LT" i="1" dirty="0">
                <a:solidFill>
                  <a:prstClr val="black"/>
                </a:solidFill>
              </a:rPr>
              <a:t>(KRK/ EMGAA siūlymas)</a:t>
            </a:r>
          </a:p>
          <a:p>
            <a:pPr lvl="1" algn="l">
              <a:lnSpc>
                <a:spcPct val="100000"/>
              </a:lnSpc>
              <a:spcBef>
                <a:spcPts val="0"/>
              </a:spcBef>
              <a:buClr>
                <a:srgbClr val="678A26"/>
              </a:buClr>
              <a:defRPr/>
            </a:pPr>
            <a:endParaRPr lang="lt-LT" sz="900" dirty="0">
              <a:solidFill>
                <a:prstClr val="black"/>
              </a:solidFill>
            </a:endParaRPr>
          </a:p>
          <a:p>
            <a:pPr marL="800100" lvl="1" indent="-342900" algn="l">
              <a:lnSpc>
                <a:spcPct val="100000"/>
              </a:lnSpc>
              <a:buClr>
                <a:srgbClr val="678A26"/>
              </a:buClr>
              <a:buFont typeface="Wingdings" panose="05000000000000000000" pitchFamily="2" charset="2"/>
              <a:buChar char="§"/>
            </a:pPr>
            <a:r>
              <a:rPr lang="en-US" sz="2400" dirty="0"/>
              <a:t>P</a:t>
            </a:r>
            <a:r>
              <a:rPr lang="lt-LT" sz="2400" dirty="0"/>
              <a:t>ARAMA PIENINIAMS BULIAMS </a:t>
            </a:r>
            <a:r>
              <a:rPr lang="lt-LT" sz="2400" b="1" dirty="0">
                <a:solidFill>
                  <a:schemeClr val="accent6">
                    <a:lumMod val="50000"/>
                  </a:schemeClr>
                </a:solidFill>
              </a:rPr>
              <a:t>NAIKINAMA</a:t>
            </a:r>
          </a:p>
          <a:p>
            <a:pPr lvl="1" algn="l">
              <a:lnSpc>
                <a:spcPct val="100000"/>
              </a:lnSpc>
              <a:buClr>
                <a:srgbClr val="678A26"/>
              </a:buClr>
            </a:pPr>
            <a:r>
              <a:rPr lang="lt-LT" i="1" dirty="0"/>
              <a:t>(LŽŪBA/ LPGA siūlymas palikti išmokas buliams) </a:t>
            </a:r>
          </a:p>
          <a:p>
            <a:pPr lvl="1" algn="l">
              <a:lnSpc>
                <a:spcPct val="100000"/>
              </a:lnSpc>
              <a:buClr>
                <a:srgbClr val="678A26"/>
              </a:buClr>
            </a:pPr>
            <a:endParaRPr lang="lt-LT" sz="1100" dirty="0"/>
          </a:p>
          <a:p>
            <a:pPr lvl="1" algn="l">
              <a:lnSpc>
                <a:spcPct val="100000"/>
              </a:lnSpc>
              <a:buClr>
                <a:srgbClr val="678A26"/>
              </a:buClr>
            </a:pPr>
            <a:r>
              <a:rPr lang="lt-LT" sz="2800" b="1" dirty="0">
                <a:solidFill>
                  <a:schemeClr val="accent6">
                    <a:lumMod val="50000"/>
                  </a:schemeClr>
                </a:solidFill>
              </a:rPr>
              <a:t>STRATEGIJA: galvijininkystės sektorius </a:t>
            </a:r>
            <a:r>
              <a:rPr lang="en-US" sz="2800" b="1" dirty="0">
                <a:solidFill>
                  <a:schemeClr val="accent6">
                    <a:lumMod val="50000"/>
                  </a:schemeClr>
                </a:solidFill>
              </a:rPr>
              <a:t>                                                  </a:t>
            </a:r>
            <a:r>
              <a:rPr lang="lt-LT" sz="2800" b="1" dirty="0">
                <a:solidFill>
                  <a:schemeClr val="accent6">
                    <a:lumMod val="50000"/>
                  </a:schemeClr>
                </a:solidFill>
              </a:rPr>
              <a:t>orientuojasi į pieno gamybą ir aukštos </a:t>
            </a:r>
            <a:r>
              <a:rPr lang="en-US" sz="2800" b="1" dirty="0">
                <a:solidFill>
                  <a:schemeClr val="accent6">
                    <a:lumMod val="50000"/>
                  </a:schemeClr>
                </a:solidFill>
              </a:rPr>
              <a:t>                                                                                             </a:t>
            </a:r>
            <a:r>
              <a:rPr lang="lt-LT" sz="2800" b="1" dirty="0">
                <a:solidFill>
                  <a:schemeClr val="accent6">
                    <a:lumMod val="50000"/>
                  </a:schemeClr>
                </a:solidFill>
              </a:rPr>
              <a:t>kokybės veislinius galvijus</a:t>
            </a:r>
            <a:endParaRPr lang="en-US" sz="2800" b="1" dirty="0">
              <a:solidFill>
                <a:schemeClr val="accent6">
                  <a:lumMod val="50000"/>
                </a:schemeClr>
              </a:solidFill>
            </a:endParaRPr>
          </a:p>
          <a:p>
            <a:pPr lvl="1" algn="l">
              <a:lnSpc>
                <a:spcPct val="100000"/>
              </a:lnSpc>
              <a:buClr>
                <a:srgbClr val="678A26"/>
              </a:buClr>
            </a:pPr>
            <a:endParaRPr lang="lt-LT" sz="1000" dirty="0">
              <a:solidFill>
                <a:prstClr val="black"/>
              </a:solidFill>
              <a:latin typeface="Calibri" panose="020F0502020204030204"/>
            </a:endParaRPr>
          </a:p>
          <a:p>
            <a:pPr marL="800100" lvl="1" indent="-342900" algn="l">
              <a:lnSpc>
                <a:spcPct val="100000"/>
              </a:lnSpc>
              <a:spcBef>
                <a:spcPts val="0"/>
              </a:spcBef>
              <a:buClr>
                <a:srgbClr val="678A26"/>
              </a:buClr>
              <a:buFont typeface="Wingdings" panose="05000000000000000000" pitchFamily="2" charset="2"/>
              <a:buChar char="§"/>
              <a:defRPr/>
            </a:pPr>
            <a:r>
              <a:rPr lang="lt-LT" dirty="0">
                <a:solidFill>
                  <a:prstClr val="black"/>
                </a:solidFill>
                <a:latin typeface="Calibri" panose="020F0502020204030204"/>
              </a:rPr>
              <a:t>Lietuva apsirūpina galvijiena, bet aukščiausios	</a:t>
            </a:r>
            <a:r>
              <a:rPr lang="en-US" dirty="0">
                <a:solidFill>
                  <a:prstClr val="black"/>
                </a:solidFill>
                <a:latin typeface="Calibri" panose="020F0502020204030204"/>
              </a:rPr>
              <a:t>                                            </a:t>
            </a:r>
            <a:r>
              <a:rPr lang="lt-LT" dirty="0">
                <a:solidFill>
                  <a:prstClr val="black"/>
                </a:solidFill>
                <a:latin typeface="Calibri" panose="020F0502020204030204"/>
              </a:rPr>
              <a:t>	 		           kokybės mėsos trūksta</a:t>
            </a:r>
          </a:p>
          <a:p>
            <a:pPr marL="800100" lvl="1" indent="-342900" algn="l">
              <a:lnSpc>
                <a:spcPct val="100000"/>
              </a:lnSpc>
              <a:spcBef>
                <a:spcPts val="0"/>
              </a:spcBef>
              <a:buClr>
                <a:srgbClr val="678A26"/>
              </a:buClr>
              <a:buFont typeface="Wingdings" panose="05000000000000000000" pitchFamily="2" charset="2"/>
              <a:buChar char="§"/>
              <a:defRPr/>
            </a:pPr>
            <a:r>
              <a:rPr kumimoji="0" lang="lt-LT" b="0" i="0" u="none" strike="noStrike" kern="1200" cap="none" spc="0" normalizeH="0" baseline="0" noProof="0" dirty="0">
                <a:ln>
                  <a:noFill/>
                </a:ln>
                <a:solidFill>
                  <a:prstClr val="black"/>
                </a:solidFill>
                <a:effectLst/>
                <a:uLnTx/>
                <a:uFillTx/>
                <a:latin typeface="Calibri" panose="020F0502020204030204"/>
                <a:ea typeface="+mn-ea"/>
                <a:cs typeface="+mn-cs"/>
              </a:rPr>
              <a:t>Nepakankamai apsirūpinama </a:t>
            </a:r>
            <a:r>
              <a:rPr lang="lt-LT" dirty="0">
                <a:solidFill>
                  <a:prstClr val="black"/>
                </a:solidFill>
                <a:latin typeface="Calibri" panose="020F0502020204030204"/>
              </a:rPr>
              <a:t>savo žaliaviniu pienu</a:t>
            </a:r>
          </a:p>
          <a:p>
            <a:pPr marL="800100" lvl="1" indent="-342900" algn="l">
              <a:lnSpc>
                <a:spcPct val="100000"/>
              </a:lnSpc>
              <a:spcBef>
                <a:spcPts val="0"/>
              </a:spcBef>
              <a:buClr>
                <a:srgbClr val="678A26"/>
              </a:buClr>
              <a:buFont typeface="Wingdings" panose="05000000000000000000" pitchFamily="2" charset="2"/>
              <a:buChar char="§"/>
              <a:defRPr/>
            </a:pPr>
            <a:r>
              <a:rPr kumimoji="0" lang="lt-LT" b="0" i="0" u="none" strike="noStrike" kern="1200" cap="none" spc="0" normalizeH="0" baseline="0" noProof="0" dirty="0">
                <a:ln>
                  <a:noFill/>
                </a:ln>
                <a:solidFill>
                  <a:prstClr val="black"/>
                </a:solidFill>
                <a:effectLst/>
                <a:uLnTx/>
                <a:uFillTx/>
                <a:latin typeface="Calibri" panose="020F0502020204030204"/>
                <a:ea typeface="+mn-ea"/>
                <a:cs typeface="+mn-cs"/>
              </a:rPr>
              <a:t>Vidutiniai pienininkystės ūkiai yra labai pažeidžiami</a:t>
            </a:r>
            <a:endParaRPr lang="lt-LT" sz="2800" b="1" dirty="0">
              <a:solidFill>
                <a:schemeClr val="accent6">
                  <a:lumMod val="50000"/>
                </a:schemeClr>
              </a:solidFill>
            </a:endParaRPr>
          </a:p>
        </p:txBody>
      </p:sp>
      <p:graphicFrame>
        <p:nvGraphicFramePr>
          <p:cNvPr id="13" name="Lentelė 12">
            <a:extLst>
              <a:ext uri="{FF2B5EF4-FFF2-40B4-BE49-F238E27FC236}">
                <a16:creationId xmlns:a16="http://schemas.microsoft.com/office/drawing/2014/main" id="{4D70EA10-349D-4B38-A461-5AB4C2DD0669}"/>
              </a:ext>
            </a:extLst>
          </p:cNvPr>
          <p:cNvGraphicFramePr>
            <a:graphicFrameLocks noGrp="1"/>
          </p:cNvGraphicFramePr>
          <p:nvPr/>
        </p:nvGraphicFramePr>
        <p:xfrm>
          <a:off x="6622180" y="4096960"/>
          <a:ext cx="5051784" cy="2341314"/>
        </p:xfrm>
        <a:graphic>
          <a:graphicData uri="http://schemas.openxmlformats.org/drawingml/2006/table">
            <a:tbl>
              <a:tblPr firstRow="1" firstCol="1" bandRow="1"/>
              <a:tblGrid>
                <a:gridCol w="1384676">
                  <a:extLst>
                    <a:ext uri="{9D8B030D-6E8A-4147-A177-3AD203B41FA5}">
                      <a16:colId xmlns:a16="http://schemas.microsoft.com/office/drawing/2014/main" val="3238764443"/>
                    </a:ext>
                  </a:extLst>
                </a:gridCol>
                <a:gridCol w="790635">
                  <a:extLst>
                    <a:ext uri="{9D8B030D-6E8A-4147-A177-3AD203B41FA5}">
                      <a16:colId xmlns:a16="http://schemas.microsoft.com/office/drawing/2014/main" val="2834124161"/>
                    </a:ext>
                  </a:extLst>
                </a:gridCol>
                <a:gridCol w="863782">
                  <a:extLst>
                    <a:ext uri="{9D8B030D-6E8A-4147-A177-3AD203B41FA5}">
                      <a16:colId xmlns:a16="http://schemas.microsoft.com/office/drawing/2014/main" val="3117012566"/>
                    </a:ext>
                  </a:extLst>
                </a:gridCol>
                <a:gridCol w="782252">
                  <a:extLst>
                    <a:ext uri="{9D8B030D-6E8A-4147-A177-3AD203B41FA5}">
                      <a16:colId xmlns:a16="http://schemas.microsoft.com/office/drawing/2014/main" val="1855003806"/>
                    </a:ext>
                  </a:extLst>
                </a:gridCol>
                <a:gridCol w="1230439">
                  <a:extLst>
                    <a:ext uri="{9D8B030D-6E8A-4147-A177-3AD203B41FA5}">
                      <a16:colId xmlns:a16="http://schemas.microsoft.com/office/drawing/2014/main" val="1372472584"/>
                    </a:ext>
                  </a:extLst>
                </a:gridCol>
              </a:tblGrid>
              <a:tr h="341537">
                <a:tc gridSpan="5">
                  <a:txBody>
                    <a:bodyPr/>
                    <a:lstStyle/>
                    <a:p>
                      <a:pPr algn="ctr" fontAlgn="base" hangingPunct="0">
                        <a:lnSpc>
                          <a:spcPct val="107000"/>
                        </a:lnSpc>
                        <a:spcAft>
                          <a:spcPts val="800"/>
                        </a:spcAft>
                      </a:pPr>
                      <a:r>
                        <a:rPr lang="lt-LT" sz="2000" b="1" dirty="0">
                          <a:solidFill>
                            <a:schemeClr val="accent6">
                              <a:lumMod val="50000"/>
                            </a:schemeClr>
                          </a:solidFill>
                          <a:effectLst/>
                          <a:latin typeface="+mn-lt"/>
                          <a:ea typeface="Calibri" panose="020F0502020204030204" pitchFamily="34" charset="0"/>
                          <a:cs typeface="Arial" panose="020B0604020202020204" pitchFamily="34" charset="0"/>
                        </a:rPr>
                        <a:t>Paramos pienininkystės sektoriui dalis nuo visų tiesioginių išmokų DIDĖJA</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r" fontAlgn="base" hangingPunct="0">
                        <a:lnSpc>
                          <a:spcPct val="107000"/>
                        </a:lnSpc>
                        <a:spcAft>
                          <a:spcPts val="800"/>
                        </a:spcAft>
                      </a:pPr>
                      <a:endParaRPr lang="lt-LT"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r" fontAlgn="base" hangingPunct="0">
                        <a:lnSpc>
                          <a:spcPct val="107000"/>
                        </a:lnSpc>
                        <a:spcAft>
                          <a:spcPts val="800"/>
                        </a:spcAft>
                      </a:pPr>
                      <a:endParaRPr lang="lt-LT"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r" fontAlgn="base" hangingPunct="0">
                        <a:lnSpc>
                          <a:spcPct val="107000"/>
                        </a:lnSpc>
                        <a:spcAft>
                          <a:spcPts val="800"/>
                        </a:spcAft>
                      </a:pPr>
                      <a:endParaRPr lang="lt-LT"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r" fontAlgn="base" hangingPunct="0">
                        <a:lnSpc>
                          <a:spcPct val="107000"/>
                        </a:lnSpc>
                        <a:spcAft>
                          <a:spcPts val="800"/>
                        </a:spcAft>
                      </a:pPr>
                      <a:endParaRPr lang="lt-LT"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35258147"/>
                  </a:ext>
                </a:extLst>
              </a:tr>
              <a:tr h="341537">
                <a:tc>
                  <a:txBody>
                    <a:bodyPr/>
                    <a:lstStyle/>
                    <a:p>
                      <a:pPr algn="ctr" fontAlgn="base" hangingPunct="0">
                        <a:lnSpc>
                          <a:spcPct val="107000"/>
                        </a:lnSpc>
                        <a:spcAft>
                          <a:spcPts val="800"/>
                        </a:spcAft>
                      </a:pPr>
                      <a:r>
                        <a:rPr lang="lt-LT" sz="1600" b="1" dirty="0">
                          <a:solidFill>
                            <a:srgbClr val="000000"/>
                          </a:solidFill>
                          <a:effectLst/>
                          <a:latin typeface="+mn-lt"/>
                          <a:ea typeface="Times New Roman" panose="02020603050405020304" pitchFamily="18" charset="0"/>
                          <a:cs typeface="Arial" panose="020B0604020202020204" pitchFamily="34" charset="0"/>
                        </a:rPr>
                        <a:t>Pienininkystės sektorius</a:t>
                      </a:r>
                      <a:endParaRPr lang="lt-LT" sz="1600" dirty="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b="1" dirty="0">
                          <a:solidFill>
                            <a:srgbClr val="000000"/>
                          </a:solidFill>
                          <a:effectLst/>
                          <a:latin typeface="+mn-lt"/>
                          <a:ea typeface="Times New Roman" panose="02020603050405020304" pitchFamily="18" charset="0"/>
                          <a:cs typeface="Arial" panose="020B0604020202020204" pitchFamily="34" charset="0"/>
                        </a:rPr>
                        <a:t>2020</a:t>
                      </a:r>
                      <a:endParaRPr lang="lt-LT" sz="1600" b="1" dirty="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b="1" dirty="0">
                          <a:solidFill>
                            <a:srgbClr val="000000"/>
                          </a:solidFill>
                          <a:effectLst/>
                          <a:latin typeface="+mn-lt"/>
                          <a:ea typeface="Times New Roman" panose="02020603050405020304" pitchFamily="18" charset="0"/>
                          <a:cs typeface="Arial" panose="020B0604020202020204" pitchFamily="34" charset="0"/>
                        </a:rPr>
                        <a:t>2021</a:t>
                      </a:r>
                      <a:endParaRPr lang="lt-LT" sz="1600" b="1" dirty="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b="1" dirty="0">
                          <a:solidFill>
                            <a:srgbClr val="000000"/>
                          </a:solidFill>
                          <a:effectLst/>
                          <a:latin typeface="+mn-lt"/>
                          <a:ea typeface="Times New Roman" panose="02020603050405020304" pitchFamily="18" charset="0"/>
                          <a:cs typeface="Arial" panose="020B0604020202020204" pitchFamily="34" charset="0"/>
                        </a:rPr>
                        <a:t>2022</a:t>
                      </a:r>
                      <a:endParaRPr lang="lt-LT" sz="1600" b="1" dirty="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b="1" dirty="0">
                          <a:solidFill>
                            <a:schemeClr val="bg1"/>
                          </a:solidFill>
                          <a:effectLst/>
                          <a:latin typeface="+mn-lt"/>
                          <a:ea typeface="Times New Roman" panose="02020603050405020304" pitchFamily="18" charset="0"/>
                          <a:cs typeface="Arial" panose="020B0604020202020204" pitchFamily="34" charset="0"/>
                        </a:rPr>
                        <a:t>2023-2027 </a:t>
                      </a:r>
                      <a:endParaRPr lang="lt-LT" sz="1600" dirty="0">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340272083"/>
                  </a:ext>
                </a:extLst>
              </a:tr>
              <a:tr h="341537">
                <a:tc>
                  <a:txBody>
                    <a:bodyPr/>
                    <a:lstStyle/>
                    <a:p>
                      <a:pPr algn="ctr" fontAlgn="base" hangingPunct="0">
                        <a:lnSpc>
                          <a:spcPct val="107000"/>
                        </a:lnSpc>
                        <a:spcAft>
                          <a:spcPts val="800"/>
                        </a:spcAft>
                      </a:pPr>
                      <a:r>
                        <a:rPr lang="lt-LT" sz="1600" dirty="0">
                          <a:solidFill>
                            <a:srgbClr val="000000"/>
                          </a:solidFill>
                          <a:effectLst/>
                          <a:latin typeface="+mn-lt"/>
                          <a:ea typeface="Times New Roman" panose="02020603050405020304" pitchFamily="18" charset="0"/>
                          <a:cs typeface="Arial" panose="020B0604020202020204" pitchFamily="34" charset="0"/>
                        </a:rPr>
                        <a:t>Pieninės karvės</a:t>
                      </a:r>
                      <a:endParaRPr lang="lt-LT" sz="1600" dirty="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dirty="0">
                          <a:solidFill>
                            <a:srgbClr val="000000"/>
                          </a:solidFill>
                          <a:effectLst/>
                          <a:latin typeface="+mn-lt"/>
                          <a:ea typeface="Times New Roman" panose="02020603050405020304" pitchFamily="18" charset="0"/>
                          <a:cs typeface="Arial" panose="020B0604020202020204" pitchFamily="34" charset="0"/>
                        </a:rPr>
                        <a:t>5,72%</a:t>
                      </a:r>
                      <a:endParaRPr lang="lt-LT" sz="1600" dirty="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dirty="0">
                          <a:solidFill>
                            <a:srgbClr val="000000"/>
                          </a:solidFill>
                          <a:effectLst/>
                          <a:latin typeface="+mn-lt"/>
                          <a:ea typeface="Times New Roman" panose="02020603050405020304" pitchFamily="18" charset="0"/>
                          <a:cs typeface="Arial" panose="020B0604020202020204" pitchFamily="34" charset="0"/>
                        </a:rPr>
                        <a:t>6,39%</a:t>
                      </a:r>
                      <a:endParaRPr lang="lt-LT" sz="1600" dirty="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a:solidFill>
                            <a:srgbClr val="000000"/>
                          </a:solidFill>
                          <a:effectLst/>
                          <a:latin typeface="+mn-lt"/>
                          <a:ea typeface="Times New Roman" panose="02020603050405020304" pitchFamily="18" charset="0"/>
                          <a:cs typeface="Arial" panose="020B0604020202020204" pitchFamily="34" charset="0"/>
                        </a:rPr>
                        <a:t>6,49%</a:t>
                      </a:r>
                      <a:endParaRPr lang="lt-LT" sz="160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dirty="0">
                          <a:solidFill>
                            <a:schemeClr val="bg1"/>
                          </a:solidFill>
                          <a:effectLst/>
                          <a:latin typeface="+mn-lt"/>
                          <a:ea typeface="Times New Roman" panose="02020603050405020304" pitchFamily="18" charset="0"/>
                          <a:cs typeface="Arial" panose="020B0604020202020204" pitchFamily="34" charset="0"/>
                        </a:rPr>
                        <a:t>7,54%</a:t>
                      </a:r>
                      <a:endParaRPr lang="lt-LT" sz="1600" dirty="0">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2165558970"/>
                  </a:ext>
                </a:extLst>
              </a:tr>
              <a:tr h="341537">
                <a:tc>
                  <a:txBody>
                    <a:bodyPr/>
                    <a:lstStyle/>
                    <a:p>
                      <a:pPr algn="ctr" fontAlgn="base" hangingPunct="0">
                        <a:lnSpc>
                          <a:spcPct val="107000"/>
                        </a:lnSpc>
                        <a:spcAft>
                          <a:spcPts val="800"/>
                        </a:spcAft>
                      </a:pPr>
                      <a:r>
                        <a:rPr lang="lt-LT" sz="1600" dirty="0">
                          <a:solidFill>
                            <a:srgbClr val="000000"/>
                          </a:solidFill>
                          <a:effectLst/>
                          <a:latin typeface="+mn-lt"/>
                          <a:ea typeface="Times New Roman" panose="02020603050405020304" pitchFamily="18" charset="0"/>
                          <a:cs typeface="Arial" panose="020B0604020202020204" pitchFamily="34" charset="0"/>
                        </a:rPr>
                        <a:t>Pieniniai buliai</a:t>
                      </a:r>
                      <a:endParaRPr lang="lt-LT" sz="1600" dirty="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a:solidFill>
                            <a:srgbClr val="000000"/>
                          </a:solidFill>
                          <a:effectLst/>
                          <a:latin typeface="+mn-lt"/>
                          <a:ea typeface="Times New Roman" panose="02020603050405020304" pitchFamily="18" charset="0"/>
                          <a:cs typeface="Arial" panose="020B0604020202020204" pitchFamily="34" charset="0"/>
                        </a:rPr>
                        <a:t>1,04%</a:t>
                      </a:r>
                      <a:endParaRPr lang="lt-LT" sz="160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dirty="0">
                          <a:solidFill>
                            <a:srgbClr val="000000"/>
                          </a:solidFill>
                          <a:effectLst/>
                          <a:latin typeface="+mn-lt"/>
                          <a:ea typeface="Times New Roman" panose="02020603050405020304" pitchFamily="18" charset="0"/>
                          <a:cs typeface="Arial" panose="020B0604020202020204" pitchFamily="34" charset="0"/>
                        </a:rPr>
                        <a:t>0,94%</a:t>
                      </a:r>
                      <a:endParaRPr lang="lt-LT" sz="1600" dirty="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dirty="0">
                          <a:solidFill>
                            <a:srgbClr val="000000"/>
                          </a:solidFill>
                          <a:effectLst/>
                          <a:latin typeface="+mn-lt"/>
                          <a:ea typeface="Times New Roman" panose="02020603050405020304" pitchFamily="18" charset="0"/>
                          <a:cs typeface="Arial" panose="020B0604020202020204" pitchFamily="34" charset="0"/>
                        </a:rPr>
                        <a:t>0,93%</a:t>
                      </a:r>
                      <a:endParaRPr lang="lt-LT" sz="1600" dirty="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dirty="0">
                          <a:solidFill>
                            <a:schemeClr val="bg1"/>
                          </a:solidFill>
                          <a:effectLst/>
                          <a:latin typeface="+mn-lt"/>
                          <a:ea typeface="Times New Roman" panose="02020603050405020304" pitchFamily="18" charset="0"/>
                          <a:cs typeface="Arial" panose="020B0604020202020204" pitchFamily="34" charset="0"/>
                        </a:rPr>
                        <a:t>0,00%</a:t>
                      </a:r>
                      <a:endParaRPr lang="lt-LT" sz="1600" dirty="0">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899207138"/>
                  </a:ext>
                </a:extLst>
              </a:tr>
              <a:tr h="341537">
                <a:tc>
                  <a:txBody>
                    <a:bodyPr/>
                    <a:lstStyle/>
                    <a:p>
                      <a:pPr algn="ctr" fontAlgn="base" hangingPunct="0">
                        <a:lnSpc>
                          <a:spcPct val="107000"/>
                        </a:lnSpc>
                        <a:spcAft>
                          <a:spcPts val="800"/>
                        </a:spcAft>
                      </a:pPr>
                      <a:r>
                        <a:rPr lang="lt-LT" sz="1600" b="1" dirty="0">
                          <a:solidFill>
                            <a:schemeClr val="bg1"/>
                          </a:solidFill>
                          <a:effectLst/>
                          <a:latin typeface="+mn-lt"/>
                          <a:ea typeface="Times New Roman" panose="02020603050405020304" pitchFamily="18" charset="0"/>
                          <a:cs typeface="Arial" panose="020B0604020202020204" pitchFamily="34" charset="0"/>
                        </a:rPr>
                        <a:t>Viso:</a:t>
                      </a:r>
                      <a:endParaRPr lang="lt-LT" sz="1600" b="1" dirty="0">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78A26"/>
                    </a:solidFill>
                  </a:tcPr>
                </a:tc>
                <a:tc>
                  <a:txBody>
                    <a:bodyPr/>
                    <a:lstStyle/>
                    <a:p>
                      <a:pPr algn="ctr" fontAlgn="base" hangingPunct="0">
                        <a:lnSpc>
                          <a:spcPct val="107000"/>
                        </a:lnSpc>
                        <a:spcAft>
                          <a:spcPts val="800"/>
                        </a:spcAft>
                      </a:pPr>
                      <a:r>
                        <a:rPr lang="lt-LT" sz="1600" b="1" dirty="0">
                          <a:solidFill>
                            <a:schemeClr val="bg1"/>
                          </a:solidFill>
                          <a:effectLst/>
                          <a:latin typeface="+mn-lt"/>
                          <a:ea typeface="Times New Roman" panose="02020603050405020304" pitchFamily="18" charset="0"/>
                          <a:cs typeface="Arial" panose="020B0604020202020204" pitchFamily="34" charset="0"/>
                        </a:rPr>
                        <a:t>6,76%</a:t>
                      </a:r>
                      <a:endParaRPr lang="lt-LT" sz="1600" b="1" dirty="0">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78A26"/>
                    </a:solidFill>
                  </a:tcPr>
                </a:tc>
                <a:tc>
                  <a:txBody>
                    <a:bodyPr/>
                    <a:lstStyle/>
                    <a:p>
                      <a:pPr algn="ctr" fontAlgn="base" hangingPunct="0">
                        <a:lnSpc>
                          <a:spcPct val="107000"/>
                        </a:lnSpc>
                        <a:spcAft>
                          <a:spcPts val="800"/>
                        </a:spcAft>
                      </a:pPr>
                      <a:r>
                        <a:rPr lang="lt-LT" sz="1600" b="1">
                          <a:solidFill>
                            <a:schemeClr val="bg1"/>
                          </a:solidFill>
                          <a:effectLst/>
                          <a:latin typeface="+mn-lt"/>
                          <a:ea typeface="Times New Roman" panose="02020603050405020304" pitchFamily="18" charset="0"/>
                          <a:cs typeface="Arial" panose="020B0604020202020204" pitchFamily="34" charset="0"/>
                        </a:rPr>
                        <a:t>7,34%</a:t>
                      </a:r>
                      <a:endParaRPr lang="lt-LT" sz="1600" b="1">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78A26"/>
                    </a:solidFill>
                  </a:tcPr>
                </a:tc>
                <a:tc>
                  <a:txBody>
                    <a:bodyPr/>
                    <a:lstStyle/>
                    <a:p>
                      <a:pPr algn="ctr" fontAlgn="base" hangingPunct="0">
                        <a:lnSpc>
                          <a:spcPct val="107000"/>
                        </a:lnSpc>
                        <a:spcAft>
                          <a:spcPts val="800"/>
                        </a:spcAft>
                      </a:pPr>
                      <a:r>
                        <a:rPr lang="lt-LT" sz="1600" b="1" dirty="0">
                          <a:solidFill>
                            <a:schemeClr val="bg1"/>
                          </a:solidFill>
                          <a:effectLst/>
                          <a:latin typeface="+mn-lt"/>
                          <a:ea typeface="Times New Roman" panose="02020603050405020304" pitchFamily="18" charset="0"/>
                          <a:cs typeface="Arial" panose="020B0604020202020204" pitchFamily="34" charset="0"/>
                        </a:rPr>
                        <a:t>7,42%</a:t>
                      </a:r>
                      <a:endParaRPr lang="lt-LT" sz="1600" b="1" dirty="0">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78A26"/>
                    </a:solidFill>
                  </a:tcPr>
                </a:tc>
                <a:tc>
                  <a:txBody>
                    <a:bodyPr/>
                    <a:lstStyle/>
                    <a:p>
                      <a:pPr algn="ctr" fontAlgn="base" hangingPunct="0">
                        <a:lnSpc>
                          <a:spcPct val="107000"/>
                        </a:lnSpc>
                        <a:spcAft>
                          <a:spcPts val="800"/>
                        </a:spcAft>
                      </a:pPr>
                      <a:r>
                        <a:rPr lang="lt-LT" sz="1600" b="1" dirty="0">
                          <a:solidFill>
                            <a:schemeClr val="bg1"/>
                          </a:solidFill>
                          <a:effectLst/>
                          <a:latin typeface="+mn-lt"/>
                          <a:ea typeface="Times New Roman" panose="02020603050405020304" pitchFamily="18" charset="0"/>
                          <a:cs typeface="Arial" panose="020B0604020202020204" pitchFamily="34" charset="0"/>
                        </a:rPr>
                        <a:t>7,54%</a:t>
                      </a:r>
                      <a:endParaRPr lang="lt-LT" sz="1600" dirty="0">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844067948"/>
                  </a:ext>
                </a:extLst>
              </a:tr>
            </a:tbl>
          </a:graphicData>
        </a:graphic>
      </p:graphicFrame>
      <p:cxnSp>
        <p:nvCxnSpPr>
          <p:cNvPr id="14" name="Tiesioji jungtis 13">
            <a:extLst>
              <a:ext uri="{FF2B5EF4-FFF2-40B4-BE49-F238E27FC236}">
                <a16:creationId xmlns:a16="http://schemas.microsoft.com/office/drawing/2014/main" id="{81714D53-00A5-4A12-8928-60B4BC54672D}"/>
              </a:ext>
            </a:extLst>
          </p:cNvPr>
          <p:cNvCxnSpPr>
            <a:cxnSpLocks/>
          </p:cNvCxnSpPr>
          <p:nvPr/>
        </p:nvCxnSpPr>
        <p:spPr>
          <a:xfrm flipH="1">
            <a:off x="336884" y="3734603"/>
            <a:ext cx="11440249" cy="0"/>
          </a:xfrm>
          <a:prstGeom prst="line">
            <a:avLst/>
          </a:prstGeom>
          <a:ln w="285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0861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9">
            <a:extLst>
              <a:ext uri="{FF2B5EF4-FFF2-40B4-BE49-F238E27FC236}">
                <a16:creationId xmlns:a16="http://schemas.microsoft.com/office/drawing/2014/main" id="{A95DF243-B632-4EF3-893B-79EBED767352}"/>
              </a:ext>
            </a:extLst>
          </p:cNvPr>
          <p:cNvSpPr txBox="1">
            <a:spLocks/>
          </p:cNvSpPr>
          <p:nvPr/>
        </p:nvSpPr>
        <p:spPr>
          <a:xfrm>
            <a:off x="152273" y="336775"/>
            <a:ext cx="11887451" cy="736973"/>
          </a:xfrm>
          <a:prstGeom prst="rect">
            <a:avLst/>
          </a:prstGeom>
        </p:spPr>
        <p:txBody>
          <a:bodyPr vert="horz" lIns="91440" tIns="45720" rIns="91440" bIns="45720" rtlCol="0" anchor="ctr"/>
          <a:lstStyle>
            <a:defPPr>
              <a:defRPr lang="lt-LT"/>
            </a:defPPr>
            <a:lvl1pPr marL="0" indent="0" algn="l" defTabSz="914400" rtl="0" eaLnBrk="1" latinLnBrk="0" hangingPunct="1">
              <a:buNone/>
              <a:defRPr sz="3600" b="0" kern="1200" baseline="0">
                <a:solidFill>
                  <a:schemeClr val="bg1"/>
                </a:solidFill>
                <a:latin typeface="+mj-lt"/>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ko-KR" sz="3200" b="0" i="0" u="none" strike="noStrike" kern="1200" cap="none" spc="0" normalizeH="0" baseline="0" noProof="0" dirty="0">
                <a:ln>
                  <a:noFill/>
                </a:ln>
                <a:solidFill>
                  <a:prstClr val="white"/>
                </a:solidFill>
                <a:effectLst/>
                <a:uLnTx/>
                <a:uFillTx/>
                <a:latin typeface="Arial" panose="020B0604020202020204" pitchFamily="34" charset="0"/>
                <a:ea typeface="맑은 고딕" panose="020B0503020000020004" pitchFamily="34" charset="-127"/>
                <a:cs typeface="Arial" pitchFamily="34" charset="0"/>
              </a:rPr>
              <a:t>TIKSLAS IR </a:t>
            </a:r>
            <a:r>
              <a:rPr kumimoji="0" lang="lt-LT" altLang="ko-KR" sz="3200" b="0" i="0" u="none" strike="noStrike" kern="1200" cap="none" spc="0" normalizeH="0" baseline="0" noProof="0" dirty="0">
                <a:ln>
                  <a:noFill/>
                </a:ln>
                <a:solidFill>
                  <a:prstClr val="white"/>
                </a:solidFill>
                <a:effectLst/>
                <a:uLnTx/>
                <a:uFillTx/>
                <a:latin typeface="Arial" panose="020B0604020202020204" pitchFamily="34" charset="0"/>
                <a:ea typeface="맑은 고딕" panose="020B0503020000020004" pitchFamily="34" charset="-127"/>
                <a:cs typeface="Arial" pitchFamily="34" charset="0"/>
              </a:rPr>
              <a:t>ĮGYVENDINIMO PRINCIPAI</a:t>
            </a:r>
            <a:r>
              <a:rPr kumimoji="0" lang="en-US" altLang="ko-KR" sz="3200" b="0" i="0" u="none" strike="noStrike" kern="1200" cap="none" spc="0" normalizeH="0" baseline="0" noProof="0" dirty="0">
                <a:ln>
                  <a:noFill/>
                </a:ln>
                <a:solidFill>
                  <a:prstClr val="white"/>
                </a:solidFill>
                <a:effectLst/>
                <a:uLnTx/>
                <a:uFillTx/>
                <a:latin typeface="Arial" panose="020B0604020202020204" pitchFamily="34" charset="0"/>
                <a:ea typeface="맑은 고딕" panose="020B0503020000020004" pitchFamily="34" charset="-127"/>
                <a:cs typeface="Arial" pitchFamily="34" charset="0"/>
              </a:rPr>
              <a:t> </a:t>
            </a:r>
          </a:p>
        </p:txBody>
      </p:sp>
      <p:sp>
        <p:nvSpPr>
          <p:cNvPr id="4" name="Pavadinimas 1">
            <a:extLst>
              <a:ext uri="{FF2B5EF4-FFF2-40B4-BE49-F238E27FC236}">
                <a16:creationId xmlns:a16="http://schemas.microsoft.com/office/drawing/2014/main" id="{C62C4DA6-F525-466C-992A-D8C2A59156E1}"/>
              </a:ext>
            </a:extLst>
          </p:cNvPr>
          <p:cNvSpPr txBox="1">
            <a:spLocks/>
          </p:cNvSpPr>
          <p:nvPr/>
        </p:nvSpPr>
        <p:spPr>
          <a:xfrm>
            <a:off x="-9624" y="0"/>
            <a:ext cx="12201624" cy="819150"/>
          </a:xfrm>
          <a:prstGeom prst="rect">
            <a:avLst/>
          </a:prstGeom>
          <a:solidFill>
            <a:schemeClr val="accent6">
              <a:lumMod val="5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solidFill>
                  <a:schemeClr val="bg1"/>
                </a:solidFill>
              </a:rPr>
              <a:t>	</a:t>
            </a:r>
            <a:r>
              <a:rPr lang="lt-LT" sz="3200" dirty="0">
                <a:solidFill>
                  <a:schemeClr val="bg1"/>
                </a:solidFill>
              </a:rPr>
              <a:t>Susietoji parama – pienininkystė </a:t>
            </a:r>
            <a:endParaRPr lang="lt-LT" sz="2800" dirty="0">
              <a:solidFill>
                <a:schemeClr val="bg1"/>
              </a:solidFill>
            </a:endParaRPr>
          </a:p>
        </p:txBody>
      </p:sp>
      <p:sp>
        <p:nvSpPr>
          <p:cNvPr id="2" name="Skaidrės numerio vietos rezervavimo ženklas 1">
            <a:extLst>
              <a:ext uri="{FF2B5EF4-FFF2-40B4-BE49-F238E27FC236}">
                <a16:creationId xmlns:a16="http://schemas.microsoft.com/office/drawing/2014/main" id="{142A15E8-95CF-427E-B98F-36B30EAE7FFF}"/>
              </a:ext>
            </a:extLst>
          </p:cNvPr>
          <p:cNvSpPr>
            <a:spLocks noGrp="1"/>
          </p:cNvSpPr>
          <p:nvPr>
            <p:ph type="sldNum" sz="quarter" idx="12"/>
          </p:nvPr>
        </p:nvSpPr>
        <p:spPr/>
        <p:txBody>
          <a:bodyPr/>
          <a:lstStyle/>
          <a:p>
            <a:fld id="{AA3FBF76-BFEF-4256-9A77-0079739A4330}" type="slidenum">
              <a:rPr lang="lt-LT" smtClean="0"/>
              <a:t>9</a:t>
            </a:fld>
            <a:endParaRPr lang="lt-LT"/>
          </a:p>
        </p:txBody>
      </p:sp>
      <p:sp>
        <p:nvSpPr>
          <p:cNvPr id="8" name="Turinio vietos rezervavimo ženklas 4">
            <a:extLst>
              <a:ext uri="{FF2B5EF4-FFF2-40B4-BE49-F238E27FC236}">
                <a16:creationId xmlns:a16="http://schemas.microsoft.com/office/drawing/2014/main" id="{9914387F-17F9-41CB-A26C-00BD6271E677}"/>
              </a:ext>
            </a:extLst>
          </p:cNvPr>
          <p:cNvSpPr txBox="1">
            <a:spLocks/>
          </p:cNvSpPr>
          <p:nvPr/>
        </p:nvSpPr>
        <p:spPr>
          <a:xfrm>
            <a:off x="0" y="923925"/>
            <a:ext cx="11210925" cy="622494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1" algn="l">
              <a:lnSpc>
                <a:spcPct val="100000"/>
              </a:lnSpc>
              <a:buClr>
                <a:srgbClr val="678A26"/>
              </a:buClr>
            </a:pPr>
            <a:r>
              <a:rPr lang="lt-LT" sz="3200" b="1" dirty="0">
                <a:solidFill>
                  <a:schemeClr val="accent6">
                    <a:lumMod val="50000"/>
                  </a:schemeClr>
                </a:solidFill>
              </a:rPr>
              <a:t>PARAMOS MODELIS</a:t>
            </a:r>
          </a:p>
          <a:p>
            <a:pPr marL="800100" lvl="1" indent="-342900" algn="l">
              <a:lnSpc>
                <a:spcPct val="100000"/>
              </a:lnSpc>
              <a:buClr>
                <a:srgbClr val="678A26"/>
              </a:buClr>
              <a:buFont typeface="Wingdings" panose="05000000000000000000" pitchFamily="2" charset="2"/>
              <a:buChar char="§"/>
            </a:pPr>
            <a:endParaRPr lang="lt-LT" sz="2400" dirty="0"/>
          </a:p>
          <a:p>
            <a:pPr marL="800100" lvl="1" indent="-342900" algn="l">
              <a:lnSpc>
                <a:spcPct val="100000"/>
              </a:lnSpc>
              <a:buClr>
                <a:srgbClr val="678A26"/>
              </a:buClr>
              <a:buFont typeface="Wingdings" panose="05000000000000000000" pitchFamily="2" charset="2"/>
              <a:buChar char="§"/>
            </a:pPr>
            <a:endParaRPr lang="lt-LT" sz="2400" dirty="0"/>
          </a:p>
          <a:p>
            <a:pPr marL="800100" lvl="1" indent="-342900" algn="l">
              <a:lnSpc>
                <a:spcPct val="100000"/>
              </a:lnSpc>
              <a:buClr>
                <a:srgbClr val="678A26"/>
              </a:buClr>
              <a:buFont typeface="Wingdings" panose="05000000000000000000" pitchFamily="2" charset="2"/>
              <a:buChar char="§"/>
            </a:pPr>
            <a:endParaRPr lang="lt-LT" sz="2400" dirty="0"/>
          </a:p>
          <a:p>
            <a:pPr marL="800100" lvl="1" indent="-342900" algn="l">
              <a:lnSpc>
                <a:spcPct val="100000"/>
              </a:lnSpc>
              <a:buClr>
                <a:srgbClr val="678A26"/>
              </a:buClr>
              <a:buFont typeface="Wingdings" panose="05000000000000000000" pitchFamily="2" charset="2"/>
              <a:buChar char="§"/>
            </a:pPr>
            <a:endParaRPr lang="lt-LT" sz="2400" dirty="0"/>
          </a:p>
          <a:p>
            <a:pPr marL="800100" lvl="1" indent="-342900" algn="l">
              <a:lnSpc>
                <a:spcPct val="100000"/>
              </a:lnSpc>
              <a:buClr>
                <a:srgbClr val="678A26"/>
              </a:buClr>
              <a:buFont typeface="Wingdings" panose="05000000000000000000" pitchFamily="2" charset="2"/>
              <a:buChar char="§"/>
            </a:pPr>
            <a:endParaRPr lang="lt-LT" sz="2400" dirty="0"/>
          </a:p>
          <a:p>
            <a:pPr marL="800100" lvl="1" indent="-342900" algn="l">
              <a:lnSpc>
                <a:spcPct val="100000"/>
              </a:lnSpc>
              <a:buClr>
                <a:srgbClr val="678A26"/>
              </a:buClr>
              <a:buFont typeface="Wingdings" panose="05000000000000000000" pitchFamily="2" charset="2"/>
              <a:buChar char="§"/>
            </a:pPr>
            <a:endParaRPr lang="lt-LT" sz="2400" dirty="0"/>
          </a:p>
          <a:p>
            <a:pPr marL="800100" lvl="1" indent="-342900" algn="l">
              <a:lnSpc>
                <a:spcPct val="100000"/>
              </a:lnSpc>
              <a:buClr>
                <a:srgbClr val="678A26"/>
              </a:buClr>
              <a:buFont typeface="Wingdings" panose="05000000000000000000" pitchFamily="2" charset="2"/>
              <a:buChar char="§"/>
            </a:pPr>
            <a:endParaRPr lang="lt-LT" dirty="0"/>
          </a:p>
          <a:p>
            <a:pPr marL="800100" lvl="1" indent="-342900" algn="l">
              <a:lnSpc>
                <a:spcPct val="100000"/>
              </a:lnSpc>
              <a:buClr>
                <a:srgbClr val="678A26"/>
              </a:buClr>
              <a:buFont typeface="Wingdings" panose="05000000000000000000" pitchFamily="2" charset="2"/>
              <a:buChar char="§"/>
            </a:pPr>
            <a:r>
              <a:rPr lang="lt-LT" dirty="0"/>
              <a:t>Vidutinė išmoka už karvę bus naudingesnė visiems ūkiams, laikantiems </a:t>
            </a:r>
            <a:r>
              <a:rPr lang="lt-LT" b="1" dirty="0">
                <a:solidFill>
                  <a:schemeClr val="accent6">
                    <a:lumMod val="50000"/>
                  </a:schemeClr>
                </a:solidFill>
              </a:rPr>
              <a:t>nuo 19 iki 700 karvių </a:t>
            </a:r>
          </a:p>
          <a:p>
            <a:pPr marL="800100" lvl="1" indent="-342900" algn="l">
              <a:lnSpc>
                <a:spcPct val="100000"/>
              </a:lnSpc>
              <a:buClr>
                <a:srgbClr val="678A26"/>
              </a:buClr>
              <a:buFont typeface="Wingdings" panose="05000000000000000000" pitchFamily="2" charset="2"/>
              <a:buChar char="§"/>
            </a:pPr>
            <a:r>
              <a:rPr lang="lt-LT" dirty="0"/>
              <a:t>Didesnę naudą pajusiančiuose perspektyviuose ūkiuose laikoma daugiau nei </a:t>
            </a:r>
            <a:r>
              <a:rPr lang="lt-LT" b="1" dirty="0">
                <a:solidFill>
                  <a:schemeClr val="accent6">
                    <a:lumMod val="50000"/>
                  </a:schemeClr>
                </a:solidFill>
              </a:rPr>
              <a:t>55 proc. visų karvių </a:t>
            </a:r>
          </a:p>
          <a:p>
            <a:pPr marL="800100" lvl="1" indent="-342900" algn="l">
              <a:lnSpc>
                <a:spcPct val="100000"/>
              </a:lnSpc>
              <a:buClr>
                <a:srgbClr val="678A26"/>
              </a:buClr>
              <a:buFont typeface="Wingdings" panose="05000000000000000000" pitchFamily="2" charset="2"/>
              <a:buChar char="§"/>
            </a:pPr>
            <a:r>
              <a:rPr lang="lt-LT" dirty="0"/>
              <a:t>Itin mažų ūkių (iki 20 gyvulių) savininkai skatinami neatsisakyti veiklos, </a:t>
            </a:r>
            <a:r>
              <a:rPr lang="lt-LT" b="1" dirty="0">
                <a:solidFill>
                  <a:schemeClr val="accent6">
                    <a:lumMod val="50000"/>
                  </a:schemeClr>
                </a:solidFill>
              </a:rPr>
              <a:t>o plėstis </a:t>
            </a:r>
          </a:p>
          <a:p>
            <a:pPr marL="800100" lvl="1" indent="-342900" algn="l">
              <a:lnSpc>
                <a:spcPct val="100000"/>
              </a:lnSpc>
              <a:buClr>
                <a:srgbClr val="678A26"/>
              </a:buClr>
              <a:buFont typeface="Wingdings" panose="05000000000000000000" pitchFamily="2" charset="2"/>
              <a:buChar char="§"/>
            </a:pPr>
            <a:r>
              <a:rPr lang="lt-LT" b="1" dirty="0">
                <a:solidFill>
                  <a:schemeClr val="accent6">
                    <a:lumMod val="50000"/>
                  </a:schemeClr>
                </a:solidFill>
              </a:rPr>
              <a:t>Išmokų diferencijavimui pritaria</a:t>
            </a:r>
            <a:r>
              <a:rPr lang="lt-LT" dirty="0"/>
              <a:t> Lietuvos vidutinių pieno ūkių asociacija </a:t>
            </a:r>
          </a:p>
          <a:p>
            <a:pPr marL="800100" lvl="1" indent="-342900" algn="l">
              <a:lnSpc>
                <a:spcPct val="100000"/>
              </a:lnSpc>
              <a:buClr>
                <a:srgbClr val="678A26"/>
              </a:buClr>
              <a:buFont typeface="Wingdings" panose="05000000000000000000" pitchFamily="2" charset="2"/>
              <a:buChar char="§"/>
            </a:pPr>
            <a:r>
              <a:rPr lang="lt-LT" dirty="0"/>
              <a:t>Remiamasi </a:t>
            </a:r>
            <a:r>
              <a:rPr lang="lt-LT" b="1" dirty="0">
                <a:solidFill>
                  <a:schemeClr val="accent6">
                    <a:lumMod val="50000"/>
                  </a:schemeClr>
                </a:solidFill>
              </a:rPr>
              <a:t>mokslininkų</a:t>
            </a:r>
            <a:r>
              <a:rPr lang="lt-LT" dirty="0"/>
              <a:t> ūkių dydžio rėžiais pagal riziką gyvybingumui ir perspektyvumą</a:t>
            </a:r>
          </a:p>
          <a:p>
            <a:pPr marL="800100" lvl="1" indent="-342900" algn="l">
              <a:lnSpc>
                <a:spcPct val="100000"/>
              </a:lnSpc>
              <a:buClr>
                <a:srgbClr val="678A26"/>
              </a:buClr>
              <a:buFont typeface="Wingdings" panose="05000000000000000000" pitchFamily="2" charset="2"/>
              <a:buChar char="§"/>
            </a:pPr>
            <a:endParaRPr lang="lt-LT" sz="2800" b="1" dirty="0">
              <a:solidFill>
                <a:schemeClr val="accent6">
                  <a:lumMod val="50000"/>
                </a:schemeClr>
              </a:solidFill>
            </a:endParaRPr>
          </a:p>
        </p:txBody>
      </p:sp>
      <p:graphicFrame>
        <p:nvGraphicFramePr>
          <p:cNvPr id="10" name="Lentelė 9">
            <a:extLst>
              <a:ext uri="{FF2B5EF4-FFF2-40B4-BE49-F238E27FC236}">
                <a16:creationId xmlns:a16="http://schemas.microsoft.com/office/drawing/2014/main" id="{1D4EF467-423D-472D-AC6F-7AAC871EBC65}"/>
              </a:ext>
            </a:extLst>
          </p:cNvPr>
          <p:cNvGraphicFramePr>
            <a:graphicFrameLocks noGrp="1"/>
          </p:cNvGraphicFramePr>
          <p:nvPr>
            <p:extLst>
              <p:ext uri="{D42A27DB-BD31-4B8C-83A1-F6EECF244321}">
                <p14:modId xmlns:p14="http://schemas.microsoft.com/office/powerpoint/2010/main" val="1939004934"/>
              </p:ext>
            </p:extLst>
          </p:nvPr>
        </p:nvGraphicFramePr>
        <p:xfrm>
          <a:off x="142875" y="1638880"/>
          <a:ext cx="11887451" cy="1903481"/>
        </p:xfrm>
        <a:graphic>
          <a:graphicData uri="http://schemas.openxmlformats.org/drawingml/2006/table">
            <a:tbl>
              <a:tblPr firstRow="1" firstCol="1" bandRow="1"/>
              <a:tblGrid>
                <a:gridCol w="4619625">
                  <a:extLst>
                    <a:ext uri="{9D8B030D-6E8A-4147-A177-3AD203B41FA5}">
                      <a16:colId xmlns:a16="http://schemas.microsoft.com/office/drawing/2014/main" val="4262400441"/>
                    </a:ext>
                  </a:extLst>
                </a:gridCol>
                <a:gridCol w="828675">
                  <a:extLst>
                    <a:ext uri="{9D8B030D-6E8A-4147-A177-3AD203B41FA5}">
                      <a16:colId xmlns:a16="http://schemas.microsoft.com/office/drawing/2014/main" val="1685211084"/>
                    </a:ext>
                  </a:extLst>
                </a:gridCol>
                <a:gridCol w="828675">
                  <a:extLst>
                    <a:ext uri="{9D8B030D-6E8A-4147-A177-3AD203B41FA5}">
                      <a16:colId xmlns:a16="http://schemas.microsoft.com/office/drawing/2014/main" val="157131871"/>
                    </a:ext>
                  </a:extLst>
                </a:gridCol>
                <a:gridCol w="819150">
                  <a:extLst>
                    <a:ext uri="{9D8B030D-6E8A-4147-A177-3AD203B41FA5}">
                      <a16:colId xmlns:a16="http://schemas.microsoft.com/office/drawing/2014/main" val="1948144455"/>
                    </a:ext>
                  </a:extLst>
                </a:gridCol>
                <a:gridCol w="771525">
                  <a:extLst>
                    <a:ext uri="{9D8B030D-6E8A-4147-A177-3AD203B41FA5}">
                      <a16:colId xmlns:a16="http://schemas.microsoft.com/office/drawing/2014/main" val="3290672905"/>
                    </a:ext>
                  </a:extLst>
                </a:gridCol>
                <a:gridCol w="781050">
                  <a:extLst>
                    <a:ext uri="{9D8B030D-6E8A-4147-A177-3AD203B41FA5}">
                      <a16:colId xmlns:a16="http://schemas.microsoft.com/office/drawing/2014/main" val="2278467498"/>
                    </a:ext>
                  </a:extLst>
                </a:gridCol>
                <a:gridCol w="876300">
                  <a:extLst>
                    <a:ext uri="{9D8B030D-6E8A-4147-A177-3AD203B41FA5}">
                      <a16:colId xmlns:a16="http://schemas.microsoft.com/office/drawing/2014/main" val="4201078879"/>
                    </a:ext>
                  </a:extLst>
                </a:gridCol>
                <a:gridCol w="800100">
                  <a:extLst>
                    <a:ext uri="{9D8B030D-6E8A-4147-A177-3AD203B41FA5}">
                      <a16:colId xmlns:a16="http://schemas.microsoft.com/office/drawing/2014/main" val="3557431666"/>
                    </a:ext>
                  </a:extLst>
                </a:gridCol>
                <a:gridCol w="828675">
                  <a:extLst>
                    <a:ext uri="{9D8B030D-6E8A-4147-A177-3AD203B41FA5}">
                      <a16:colId xmlns:a16="http://schemas.microsoft.com/office/drawing/2014/main" val="767579308"/>
                    </a:ext>
                  </a:extLst>
                </a:gridCol>
                <a:gridCol w="733676">
                  <a:extLst>
                    <a:ext uri="{9D8B030D-6E8A-4147-A177-3AD203B41FA5}">
                      <a16:colId xmlns:a16="http://schemas.microsoft.com/office/drawing/2014/main" val="3283930888"/>
                    </a:ext>
                  </a:extLst>
                </a:gridCol>
              </a:tblGrid>
              <a:tr h="294779">
                <a:tc>
                  <a:txBody>
                    <a:bodyPr/>
                    <a:lstStyle/>
                    <a:p>
                      <a:pPr algn="ctr" fontAlgn="base" hangingPunct="0">
                        <a:lnSpc>
                          <a:spcPct val="107000"/>
                        </a:lnSpc>
                        <a:spcAft>
                          <a:spcPts val="800"/>
                        </a:spcAft>
                      </a:pPr>
                      <a:r>
                        <a:rPr lang="lt-LT" sz="1800" b="1" noProof="0" dirty="0">
                          <a:solidFill>
                            <a:schemeClr val="bg1"/>
                          </a:solidFill>
                          <a:effectLst/>
                          <a:latin typeface="+mn-lt"/>
                          <a:ea typeface="Times New Roman" panose="02020603050405020304" pitchFamily="18" charset="0"/>
                          <a:cs typeface="Arial" panose="020B0604020202020204" pitchFamily="34" charset="0"/>
                        </a:rPr>
                        <a:t>Karvių </a:t>
                      </a:r>
                      <a:r>
                        <a:rPr lang="lt-LT" sz="1800" b="1" dirty="0">
                          <a:solidFill>
                            <a:schemeClr val="bg1"/>
                          </a:solidFill>
                          <a:effectLst/>
                          <a:latin typeface="+mn-lt"/>
                          <a:ea typeface="Times New Roman" panose="02020603050405020304" pitchFamily="18" charset="0"/>
                          <a:cs typeface="Arial" panose="020B0604020202020204" pitchFamily="34" charset="0"/>
                        </a:rPr>
                        <a:t>skaičius ūkyje</a:t>
                      </a:r>
                      <a:endParaRPr lang="lt-LT" sz="2400" dirty="0">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50000"/>
                      </a:schemeClr>
                    </a:solidFill>
                  </a:tcPr>
                </a:tc>
                <a:tc>
                  <a:txBody>
                    <a:bodyPr/>
                    <a:lstStyle/>
                    <a:p>
                      <a:pPr algn="ctr" fontAlgn="base" hangingPunct="0">
                        <a:lnSpc>
                          <a:spcPct val="107000"/>
                        </a:lnSpc>
                        <a:spcAft>
                          <a:spcPts val="800"/>
                        </a:spcAft>
                      </a:pPr>
                      <a:r>
                        <a:rPr lang="lt-LT" sz="1800" b="1" dirty="0">
                          <a:solidFill>
                            <a:schemeClr val="bg1"/>
                          </a:solidFill>
                          <a:effectLst/>
                          <a:latin typeface="+mn-lt"/>
                          <a:ea typeface="Times New Roman" panose="02020603050405020304" pitchFamily="18" charset="0"/>
                          <a:cs typeface="Arial" panose="020B0604020202020204" pitchFamily="34" charset="0"/>
                        </a:rPr>
                        <a:t>15</a:t>
                      </a:r>
                      <a:endParaRPr lang="lt-LT" sz="2400" dirty="0">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50000"/>
                      </a:schemeClr>
                    </a:solidFill>
                  </a:tcPr>
                </a:tc>
                <a:tc>
                  <a:txBody>
                    <a:bodyPr/>
                    <a:lstStyle/>
                    <a:p>
                      <a:pPr algn="ctr" fontAlgn="base" hangingPunct="0">
                        <a:lnSpc>
                          <a:spcPct val="107000"/>
                        </a:lnSpc>
                        <a:spcAft>
                          <a:spcPts val="800"/>
                        </a:spcAft>
                      </a:pPr>
                      <a:r>
                        <a:rPr lang="lt-LT" sz="1800" b="1" kern="1200" dirty="0">
                          <a:solidFill>
                            <a:schemeClr val="bg1"/>
                          </a:solidFill>
                          <a:effectLst/>
                          <a:latin typeface="+mn-lt"/>
                          <a:ea typeface="Times New Roman" panose="02020603050405020304" pitchFamily="18" charset="0"/>
                          <a:cs typeface="Arial" panose="020B0604020202020204" pitchFamily="34" charset="0"/>
                        </a:rPr>
                        <a:t>19</a:t>
                      </a:r>
                      <a:endParaRPr lang="lt-LT" sz="1800" b="1" kern="1200" dirty="0">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50000"/>
                      </a:schemeClr>
                    </a:solidFill>
                  </a:tcPr>
                </a:tc>
                <a:tc>
                  <a:txBody>
                    <a:bodyPr/>
                    <a:lstStyle/>
                    <a:p>
                      <a:pPr algn="ctr" fontAlgn="base" hangingPunct="0">
                        <a:lnSpc>
                          <a:spcPct val="107000"/>
                        </a:lnSpc>
                        <a:spcAft>
                          <a:spcPts val="800"/>
                        </a:spcAft>
                      </a:pPr>
                      <a:r>
                        <a:rPr lang="lt-LT" sz="1800" b="1" kern="1200" dirty="0">
                          <a:solidFill>
                            <a:schemeClr val="bg1"/>
                          </a:solidFill>
                          <a:effectLst/>
                          <a:latin typeface="+mn-lt"/>
                          <a:ea typeface="Times New Roman" panose="02020603050405020304" pitchFamily="18" charset="0"/>
                          <a:cs typeface="Arial" panose="020B0604020202020204" pitchFamily="34" charset="0"/>
                        </a:rPr>
                        <a:t>30</a:t>
                      </a:r>
                      <a:endParaRPr lang="lt-LT" sz="1800" b="1" kern="1200" dirty="0">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50000"/>
                      </a:schemeClr>
                    </a:solidFill>
                  </a:tcPr>
                </a:tc>
                <a:tc>
                  <a:txBody>
                    <a:bodyPr/>
                    <a:lstStyle/>
                    <a:p>
                      <a:pPr algn="ctr" fontAlgn="base" hangingPunct="0">
                        <a:lnSpc>
                          <a:spcPct val="107000"/>
                        </a:lnSpc>
                        <a:spcAft>
                          <a:spcPts val="800"/>
                        </a:spcAft>
                      </a:pPr>
                      <a:r>
                        <a:rPr lang="lt-LT" sz="1800" b="1" dirty="0">
                          <a:solidFill>
                            <a:schemeClr val="bg1"/>
                          </a:solidFill>
                          <a:effectLst/>
                          <a:latin typeface="+mn-lt"/>
                          <a:ea typeface="Times New Roman" panose="02020603050405020304" pitchFamily="18" charset="0"/>
                          <a:cs typeface="Arial" panose="020B0604020202020204" pitchFamily="34" charset="0"/>
                        </a:rPr>
                        <a:t>70</a:t>
                      </a:r>
                      <a:endParaRPr lang="lt-LT" sz="2400" dirty="0">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50000"/>
                      </a:schemeClr>
                    </a:solidFill>
                  </a:tcPr>
                </a:tc>
                <a:tc>
                  <a:txBody>
                    <a:bodyPr/>
                    <a:lstStyle/>
                    <a:p>
                      <a:pPr algn="ctr" fontAlgn="base" hangingPunct="0">
                        <a:lnSpc>
                          <a:spcPct val="107000"/>
                        </a:lnSpc>
                        <a:spcAft>
                          <a:spcPts val="800"/>
                        </a:spcAft>
                      </a:pPr>
                      <a:r>
                        <a:rPr lang="lt-LT" sz="1800" b="1" dirty="0">
                          <a:solidFill>
                            <a:schemeClr val="bg1"/>
                          </a:solidFill>
                          <a:effectLst/>
                          <a:latin typeface="+mn-lt"/>
                          <a:ea typeface="Times New Roman" panose="02020603050405020304" pitchFamily="18" charset="0"/>
                          <a:cs typeface="Arial" panose="020B0604020202020204" pitchFamily="34" charset="0"/>
                        </a:rPr>
                        <a:t>150</a:t>
                      </a:r>
                      <a:endParaRPr lang="lt-LT" sz="2400" dirty="0">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50000"/>
                      </a:schemeClr>
                    </a:solidFill>
                  </a:tcPr>
                </a:tc>
                <a:tc>
                  <a:txBody>
                    <a:bodyPr/>
                    <a:lstStyle/>
                    <a:p>
                      <a:pPr algn="ctr" fontAlgn="base" hangingPunct="0">
                        <a:lnSpc>
                          <a:spcPct val="107000"/>
                        </a:lnSpc>
                        <a:spcAft>
                          <a:spcPts val="800"/>
                        </a:spcAft>
                      </a:pPr>
                      <a:r>
                        <a:rPr lang="lt-LT" sz="1800" b="1" dirty="0">
                          <a:solidFill>
                            <a:schemeClr val="bg1"/>
                          </a:solidFill>
                          <a:effectLst/>
                          <a:latin typeface="+mn-lt"/>
                          <a:ea typeface="Times New Roman" panose="02020603050405020304" pitchFamily="18" charset="0"/>
                          <a:cs typeface="Arial" panose="020B0604020202020204" pitchFamily="34" charset="0"/>
                        </a:rPr>
                        <a:t>250</a:t>
                      </a:r>
                      <a:endParaRPr lang="lt-LT" sz="2400" dirty="0">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50000"/>
                      </a:schemeClr>
                    </a:solidFill>
                  </a:tcPr>
                </a:tc>
                <a:tc>
                  <a:txBody>
                    <a:bodyPr/>
                    <a:lstStyle/>
                    <a:p>
                      <a:pPr algn="ctr" fontAlgn="base" hangingPunct="0">
                        <a:lnSpc>
                          <a:spcPct val="107000"/>
                        </a:lnSpc>
                        <a:spcAft>
                          <a:spcPts val="800"/>
                        </a:spcAft>
                      </a:pPr>
                      <a:r>
                        <a:rPr lang="lt-LT" sz="1800" b="1" dirty="0">
                          <a:solidFill>
                            <a:schemeClr val="bg1"/>
                          </a:solidFill>
                          <a:effectLst/>
                          <a:latin typeface="+mn-lt"/>
                          <a:ea typeface="Times New Roman" panose="02020603050405020304" pitchFamily="18" charset="0"/>
                          <a:cs typeface="Arial" panose="020B0604020202020204" pitchFamily="34" charset="0"/>
                        </a:rPr>
                        <a:t>350</a:t>
                      </a:r>
                      <a:endParaRPr lang="lt-LT" sz="2400" dirty="0">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50000"/>
                      </a:schemeClr>
                    </a:solidFill>
                  </a:tcPr>
                </a:tc>
                <a:tc>
                  <a:txBody>
                    <a:bodyPr/>
                    <a:lstStyle/>
                    <a:p>
                      <a:pPr algn="ctr" fontAlgn="base" hangingPunct="0">
                        <a:lnSpc>
                          <a:spcPct val="107000"/>
                        </a:lnSpc>
                        <a:spcAft>
                          <a:spcPts val="800"/>
                        </a:spcAft>
                      </a:pPr>
                      <a:r>
                        <a:rPr lang="lt-LT" sz="1800" b="1" dirty="0">
                          <a:solidFill>
                            <a:schemeClr val="bg1"/>
                          </a:solidFill>
                          <a:effectLst/>
                          <a:latin typeface="+mn-lt"/>
                          <a:ea typeface="Times New Roman" panose="02020603050405020304" pitchFamily="18" charset="0"/>
                          <a:cs typeface="Arial" panose="020B0604020202020204" pitchFamily="34" charset="0"/>
                        </a:rPr>
                        <a:t>700</a:t>
                      </a:r>
                      <a:endParaRPr lang="lt-LT" sz="2400" dirty="0">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50000"/>
                      </a:schemeClr>
                    </a:solidFill>
                  </a:tcPr>
                </a:tc>
                <a:tc>
                  <a:txBody>
                    <a:bodyPr/>
                    <a:lstStyle/>
                    <a:p>
                      <a:pPr algn="ctr" fontAlgn="base" hangingPunct="0">
                        <a:lnSpc>
                          <a:spcPct val="107000"/>
                        </a:lnSpc>
                        <a:spcAft>
                          <a:spcPts val="800"/>
                        </a:spcAft>
                      </a:pPr>
                      <a:r>
                        <a:rPr lang="lt-LT" sz="1800" b="1" dirty="0">
                          <a:solidFill>
                            <a:schemeClr val="bg1"/>
                          </a:solidFill>
                          <a:effectLst/>
                          <a:latin typeface="+mn-lt"/>
                          <a:ea typeface="Times New Roman" panose="02020603050405020304" pitchFamily="18" charset="0"/>
                          <a:cs typeface="Arial" panose="020B0604020202020204" pitchFamily="34" charset="0"/>
                        </a:rPr>
                        <a:t>1000</a:t>
                      </a:r>
                      <a:endParaRPr lang="lt-LT" sz="2400" dirty="0">
                        <a:solidFill>
                          <a:schemeClr val="bg1"/>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2922597305"/>
                  </a:ext>
                </a:extLst>
              </a:tr>
              <a:tr h="536234">
                <a:tc>
                  <a:txBody>
                    <a:bodyPr/>
                    <a:lstStyle/>
                    <a:p>
                      <a:pPr algn="ctr" fontAlgn="base" hangingPunct="0">
                        <a:lnSpc>
                          <a:spcPct val="107000"/>
                        </a:lnSpc>
                        <a:spcAft>
                          <a:spcPts val="800"/>
                        </a:spcAft>
                      </a:pPr>
                      <a:r>
                        <a:rPr lang="lt-LT" sz="1600" b="1" dirty="0">
                          <a:solidFill>
                            <a:schemeClr val="accent6">
                              <a:lumMod val="50000"/>
                            </a:schemeClr>
                          </a:solidFill>
                          <a:effectLst/>
                          <a:latin typeface="+mn-lt"/>
                          <a:ea typeface="Times New Roman" panose="02020603050405020304" pitchFamily="18" charset="0"/>
                          <a:cs typeface="Arial" panose="020B0604020202020204" pitchFamily="34" charset="0"/>
                        </a:rPr>
                        <a:t>Vidutinė išmoka EUR už karvę                                naujas modelis</a:t>
                      </a:r>
                      <a:endParaRPr lang="lt-LT" sz="2000" dirty="0">
                        <a:solidFill>
                          <a:schemeClr val="accent6">
                            <a:lumMod val="50000"/>
                          </a:schemeClr>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800" b="1" dirty="0">
                          <a:solidFill>
                            <a:srgbClr val="C00000"/>
                          </a:solidFill>
                          <a:effectLst/>
                          <a:latin typeface="+mn-lt"/>
                          <a:ea typeface="Times New Roman" panose="02020603050405020304" pitchFamily="18" charset="0"/>
                          <a:cs typeface="Arial" panose="020B0604020202020204" pitchFamily="34" charset="0"/>
                        </a:rPr>
                        <a:t>186,9</a:t>
                      </a:r>
                      <a:endParaRPr lang="lt-LT" sz="2400" b="1" dirty="0">
                        <a:solidFill>
                          <a:srgbClr val="C00000"/>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800" b="1" kern="1200" dirty="0">
                          <a:solidFill>
                            <a:schemeClr val="accent6">
                              <a:lumMod val="50000"/>
                            </a:schemeClr>
                          </a:solidFill>
                          <a:effectLst/>
                          <a:latin typeface="+mn-lt"/>
                          <a:ea typeface="Times New Roman" panose="02020603050405020304" pitchFamily="18" charset="0"/>
                          <a:cs typeface="Arial" panose="020B0604020202020204" pitchFamily="34" charset="0"/>
                        </a:rPr>
                        <a:t>193,4</a:t>
                      </a:r>
                      <a:endParaRPr lang="lt-LT" sz="1800" b="1" kern="1200" dirty="0">
                        <a:solidFill>
                          <a:schemeClr val="accent6">
                            <a:lumMod val="50000"/>
                          </a:schemeClr>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800" b="1" kern="1200" dirty="0">
                          <a:solidFill>
                            <a:schemeClr val="accent6">
                              <a:lumMod val="50000"/>
                            </a:schemeClr>
                          </a:solidFill>
                          <a:effectLst/>
                          <a:latin typeface="+mn-lt"/>
                          <a:ea typeface="Times New Roman" panose="02020603050405020304" pitchFamily="18" charset="0"/>
                          <a:cs typeface="Arial" panose="020B0604020202020204" pitchFamily="34" charset="0"/>
                        </a:rPr>
                        <a:t>202,3</a:t>
                      </a:r>
                      <a:endParaRPr lang="lt-LT" sz="1800" b="1" kern="1200" dirty="0">
                        <a:solidFill>
                          <a:schemeClr val="accent6">
                            <a:lumMod val="50000"/>
                          </a:schemeClr>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800" b="1">
                          <a:solidFill>
                            <a:schemeClr val="accent6">
                              <a:lumMod val="50000"/>
                            </a:schemeClr>
                          </a:solidFill>
                          <a:effectLst/>
                          <a:latin typeface="+mn-lt"/>
                          <a:ea typeface="Times New Roman" panose="02020603050405020304" pitchFamily="18" charset="0"/>
                          <a:cs typeface="Arial" panose="020B0604020202020204" pitchFamily="34" charset="0"/>
                        </a:rPr>
                        <a:t>217,7</a:t>
                      </a:r>
                      <a:endParaRPr lang="lt-LT" sz="2400" b="1">
                        <a:solidFill>
                          <a:schemeClr val="accent6">
                            <a:lumMod val="50000"/>
                          </a:schemeClr>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800" b="1">
                          <a:solidFill>
                            <a:schemeClr val="accent6">
                              <a:lumMod val="50000"/>
                            </a:schemeClr>
                          </a:solidFill>
                          <a:effectLst/>
                          <a:latin typeface="+mn-lt"/>
                          <a:ea typeface="Times New Roman" panose="02020603050405020304" pitchFamily="18" charset="0"/>
                          <a:cs typeface="Arial" panose="020B0604020202020204" pitchFamily="34" charset="0"/>
                        </a:rPr>
                        <a:t>230,0</a:t>
                      </a:r>
                      <a:endParaRPr lang="lt-LT" sz="2400" b="1">
                        <a:solidFill>
                          <a:schemeClr val="accent6">
                            <a:lumMod val="50000"/>
                          </a:schemeClr>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800" b="1">
                          <a:solidFill>
                            <a:schemeClr val="accent6">
                              <a:lumMod val="50000"/>
                            </a:schemeClr>
                          </a:solidFill>
                          <a:effectLst/>
                          <a:latin typeface="+mn-lt"/>
                          <a:ea typeface="Times New Roman" panose="02020603050405020304" pitchFamily="18" charset="0"/>
                          <a:cs typeface="Arial" panose="020B0604020202020204" pitchFamily="34" charset="0"/>
                        </a:rPr>
                        <a:t>211,2</a:t>
                      </a:r>
                      <a:endParaRPr lang="lt-LT" sz="2400" b="1">
                        <a:solidFill>
                          <a:schemeClr val="accent6">
                            <a:lumMod val="50000"/>
                          </a:schemeClr>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800" b="1">
                          <a:solidFill>
                            <a:schemeClr val="accent6">
                              <a:lumMod val="50000"/>
                            </a:schemeClr>
                          </a:solidFill>
                          <a:effectLst/>
                          <a:latin typeface="+mn-lt"/>
                          <a:ea typeface="Times New Roman" panose="02020603050405020304" pitchFamily="18" charset="0"/>
                          <a:cs typeface="Arial" panose="020B0604020202020204" pitchFamily="34" charset="0"/>
                        </a:rPr>
                        <a:t>203,2</a:t>
                      </a:r>
                      <a:endParaRPr lang="lt-LT" sz="2400" b="1">
                        <a:solidFill>
                          <a:schemeClr val="accent6">
                            <a:lumMod val="50000"/>
                          </a:schemeClr>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800" b="1" dirty="0">
                          <a:solidFill>
                            <a:schemeClr val="accent6">
                              <a:lumMod val="50000"/>
                            </a:schemeClr>
                          </a:solidFill>
                          <a:effectLst/>
                          <a:latin typeface="+mn-lt"/>
                          <a:ea typeface="Times New Roman" panose="02020603050405020304" pitchFamily="18" charset="0"/>
                          <a:cs typeface="Arial" panose="020B0604020202020204" pitchFamily="34" charset="0"/>
                        </a:rPr>
                        <a:t>193,1</a:t>
                      </a:r>
                      <a:endParaRPr lang="lt-LT" sz="2400" b="1" dirty="0">
                        <a:solidFill>
                          <a:schemeClr val="accent6">
                            <a:lumMod val="50000"/>
                          </a:schemeClr>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800" b="1" dirty="0">
                          <a:solidFill>
                            <a:srgbClr val="C00000"/>
                          </a:solidFill>
                          <a:effectLst/>
                          <a:latin typeface="+mn-lt"/>
                          <a:ea typeface="Times New Roman" panose="02020603050405020304" pitchFamily="18" charset="0"/>
                          <a:cs typeface="Arial" panose="020B0604020202020204" pitchFamily="34" charset="0"/>
                        </a:rPr>
                        <a:t>190,1</a:t>
                      </a:r>
                      <a:endParaRPr lang="lt-LT" sz="2400" b="1" dirty="0">
                        <a:solidFill>
                          <a:srgbClr val="C00000"/>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50939252"/>
                  </a:ext>
                </a:extLst>
              </a:tr>
              <a:tr h="536234">
                <a:tc>
                  <a:txBody>
                    <a:bodyPr/>
                    <a:lstStyle/>
                    <a:p>
                      <a:pPr algn="ctr" fontAlgn="base" hangingPunct="0">
                        <a:lnSpc>
                          <a:spcPct val="107000"/>
                        </a:lnSpc>
                        <a:spcAft>
                          <a:spcPts val="800"/>
                        </a:spcAft>
                      </a:pPr>
                      <a:r>
                        <a:rPr lang="lt-LT" sz="1600" b="1" noProof="0" dirty="0">
                          <a:solidFill>
                            <a:srgbClr val="000000"/>
                          </a:solidFill>
                          <a:effectLst/>
                          <a:latin typeface="+mn-lt"/>
                          <a:ea typeface="Times New Roman" panose="02020603050405020304" pitchFamily="18" charset="0"/>
                          <a:cs typeface="Arial" panose="020B0604020202020204" pitchFamily="34" charset="0"/>
                        </a:rPr>
                        <a:t>Vidutinė išmoka EUR už karvę                                 senas modelis</a:t>
                      </a:r>
                      <a:r>
                        <a:rPr lang="lt-LT" sz="1600" b="1" noProof="0" dirty="0">
                          <a:solidFill>
                            <a:srgbClr val="C00000"/>
                          </a:solidFill>
                          <a:effectLst/>
                          <a:latin typeface="+mn-lt"/>
                          <a:ea typeface="Times New Roman" panose="02020603050405020304" pitchFamily="18" charset="0"/>
                          <a:cs typeface="Arial" panose="020B0604020202020204" pitchFamily="34" charset="0"/>
                        </a:rPr>
                        <a:t>, be paramos pieniniams buliams</a:t>
                      </a:r>
                      <a:endParaRPr lang="lt-LT" sz="2000" b="1" noProof="0" dirty="0">
                        <a:solidFill>
                          <a:srgbClr val="C00000"/>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dirty="0">
                          <a:solidFill>
                            <a:srgbClr val="C00000"/>
                          </a:solidFill>
                          <a:effectLst/>
                          <a:latin typeface="+mn-lt"/>
                          <a:ea typeface="Times New Roman" panose="02020603050405020304" pitchFamily="18" charset="0"/>
                          <a:cs typeface="Arial" panose="020B0604020202020204" pitchFamily="34" charset="0"/>
                        </a:rPr>
                        <a:t>192,5</a:t>
                      </a:r>
                      <a:endParaRPr lang="lt-LT" sz="2000" dirty="0">
                        <a:solidFill>
                          <a:srgbClr val="C00000"/>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0">
                        <a:lnSpc>
                          <a:spcPct val="107000"/>
                        </a:lnSpc>
                        <a:spcAft>
                          <a:spcPts val="800"/>
                        </a:spcAft>
                      </a:pPr>
                      <a:r>
                        <a:rPr lang="lt-LT" sz="1600" kern="1200" dirty="0">
                          <a:solidFill>
                            <a:srgbClr val="000000"/>
                          </a:solidFill>
                          <a:effectLst/>
                          <a:latin typeface="+mn-lt"/>
                          <a:ea typeface="Times New Roman" panose="02020603050405020304" pitchFamily="18" charset="0"/>
                          <a:cs typeface="Arial" panose="020B0604020202020204" pitchFamily="34" charset="0"/>
                        </a:rPr>
                        <a:t>192,5</a:t>
                      </a:r>
                      <a:endParaRPr lang="lt-LT" sz="1600" kern="1200" dirty="0">
                        <a:solidFill>
                          <a:srgbClr val="000000"/>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dirty="0">
                          <a:solidFill>
                            <a:srgbClr val="000000"/>
                          </a:solidFill>
                          <a:effectLst/>
                          <a:latin typeface="+mn-lt"/>
                          <a:ea typeface="Times New Roman" panose="02020603050405020304" pitchFamily="18" charset="0"/>
                          <a:cs typeface="Arial" panose="020B0604020202020204" pitchFamily="34" charset="0"/>
                        </a:rPr>
                        <a:t>192,5</a:t>
                      </a:r>
                      <a:endParaRPr lang="lt-LT" sz="2000" dirty="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dirty="0">
                          <a:solidFill>
                            <a:srgbClr val="000000"/>
                          </a:solidFill>
                          <a:effectLst/>
                          <a:latin typeface="+mn-lt"/>
                          <a:ea typeface="Times New Roman" panose="02020603050405020304" pitchFamily="18" charset="0"/>
                          <a:cs typeface="Arial" panose="020B0604020202020204" pitchFamily="34" charset="0"/>
                        </a:rPr>
                        <a:t>192,5</a:t>
                      </a:r>
                      <a:endParaRPr lang="lt-LT" sz="2000" dirty="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a:solidFill>
                            <a:srgbClr val="000000"/>
                          </a:solidFill>
                          <a:effectLst/>
                          <a:latin typeface="+mn-lt"/>
                          <a:ea typeface="Times New Roman" panose="02020603050405020304" pitchFamily="18" charset="0"/>
                          <a:cs typeface="Arial" panose="020B0604020202020204" pitchFamily="34" charset="0"/>
                        </a:rPr>
                        <a:t>192,5</a:t>
                      </a:r>
                      <a:endParaRPr lang="lt-LT" sz="200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dirty="0">
                          <a:solidFill>
                            <a:srgbClr val="000000"/>
                          </a:solidFill>
                          <a:effectLst/>
                          <a:latin typeface="+mn-lt"/>
                          <a:ea typeface="Times New Roman" panose="02020603050405020304" pitchFamily="18" charset="0"/>
                          <a:cs typeface="Arial" panose="020B0604020202020204" pitchFamily="34" charset="0"/>
                        </a:rPr>
                        <a:t>192,5</a:t>
                      </a:r>
                      <a:endParaRPr lang="lt-LT" sz="2000" dirty="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dirty="0">
                          <a:solidFill>
                            <a:srgbClr val="000000"/>
                          </a:solidFill>
                          <a:effectLst/>
                          <a:latin typeface="+mn-lt"/>
                          <a:ea typeface="Times New Roman" panose="02020603050405020304" pitchFamily="18" charset="0"/>
                          <a:cs typeface="Arial" panose="020B0604020202020204" pitchFamily="34" charset="0"/>
                        </a:rPr>
                        <a:t>192,5</a:t>
                      </a:r>
                      <a:endParaRPr lang="lt-LT" sz="2000" dirty="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a:solidFill>
                            <a:srgbClr val="000000"/>
                          </a:solidFill>
                          <a:effectLst/>
                          <a:latin typeface="+mn-lt"/>
                          <a:ea typeface="Times New Roman" panose="02020603050405020304" pitchFamily="18" charset="0"/>
                          <a:cs typeface="Arial" panose="020B0604020202020204" pitchFamily="34" charset="0"/>
                        </a:rPr>
                        <a:t>192,5</a:t>
                      </a:r>
                      <a:endParaRPr lang="lt-LT" sz="200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dirty="0">
                          <a:solidFill>
                            <a:srgbClr val="C00000"/>
                          </a:solidFill>
                          <a:effectLst/>
                          <a:latin typeface="+mn-lt"/>
                          <a:ea typeface="Times New Roman" panose="02020603050405020304" pitchFamily="18" charset="0"/>
                          <a:cs typeface="Arial" panose="020B0604020202020204" pitchFamily="34" charset="0"/>
                        </a:rPr>
                        <a:t>192,5</a:t>
                      </a:r>
                      <a:endParaRPr lang="lt-LT" sz="2000" dirty="0">
                        <a:solidFill>
                          <a:srgbClr val="C00000"/>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7211483"/>
                  </a:ext>
                </a:extLst>
              </a:tr>
              <a:tr h="536234">
                <a:tc>
                  <a:txBody>
                    <a:bodyPr/>
                    <a:lstStyle/>
                    <a:p>
                      <a:pPr algn="ctr" fontAlgn="base" hangingPunct="0">
                        <a:lnSpc>
                          <a:spcPct val="107000"/>
                        </a:lnSpc>
                        <a:spcAft>
                          <a:spcPts val="800"/>
                        </a:spcAft>
                      </a:pPr>
                      <a:r>
                        <a:rPr lang="lt-LT" sz="1600" b="1" dirty="0">
                          <a:solidFill>
                            <a:srgbClr val="000000"/>
                          </a:solidFill>
                          <a:effectLst/>
                          <a:latin typeface="+mn-lt"/>
                          <a:ea typeface="Times New Roman" panose="02020603050405020304" pitchFamily="18" charset="0"/>
                          <a:cs typeface="Arial" panose="020B0604020202020204" pitchFamily="34" charset="0"/>
                        </a:rPr>
                        <a:t>Vidutinė išmoka EUR už karvę                                 senas modelis, su parama pieniniams buliams</a:t>
                      </a:r>
                      <a:endParaRPr lang="lt-LT" sz="2000" b="1" dirty="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dirty="0">
                          <a:solidFill>
                            <a:srgbClr val="C00000"/>
                          </a:solidFill>
                          <a:effectLst/>
                          <a:latin typeface="+mn-lt"/>
                          <a:ea typeface="Times New Roman" panose="02020603050405020304" pitchFamily="18" charset="0"/>
                          <a:cs typeface="Arial" panose="020B0604020202020204" pitchFamily="34" charset="0"/>
                        </a:rPr>
                        <a:t>166,0</a:t>
                      </a:r>
                      <a:endParaRPr lang="lt-LT" sz="2000" dirty="0">
                        <a:solidFill>
                          <a:srgbClr val="C00000"/>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fontAlgn="base" latinLnBrk="0" hangingPunct="0">
                        <a:lnSpc>
                          <a:spcPct val="107000"/>
                        </a:lnSpc>
                        <a:spcAft>
                          <a:spcPts val="800"/>
                        </a:spcAft>
                      </a:pPr>
                      <a:r>
                        <a:rPr lang="lt-LT" sz="1600" kern="1200" dirty="0">
                          <a:solidFill>
                            <a:srgbClr val="000000"/>
                          </a:solidFill>
                          <a:effectLst/>
                          <a:latin typeface="+mn-lt"/>
                          <a:ea typeface="Times New Roman" panose="02020603050405020304" pitchFamily="18" charset="0"/>
                          <a:cs typeface="Arial" panose="020B0604020202020204" pitchFamily="34" charset="0"/>
                        </a:rPr>
                        <a:t>166,0</a:t>
                      </a:r>
                      <a:endParaRPr lang="lt-LT" sz="1600" kern="1200" dirty="0">
                        <a:solidFill>
                          <a:srgbClr val="000000"/>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dirty="0">
                          <a:solidFill>
                            <a:srgbClr val="000000"/>
                          </a:solidFill>
                          <a:effectLst/>
                          <a:latin typeface="+mn-lt"/>
                          <a:ea typeface="Times New Roman" panose="02020603050405020304" pitchFamily="18" charset="0"/>
                          <a:cs typeface="Arial" panose="020B0604020202020204" pitchFamily="34" charset="0"/>
                        </a:rPr>
                        <a:t>166,0</a:t>
                      </a:r>
                      <a:endParaRPr lang="lt-LT" sz="2000" dirty="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dirty="0">
                          <a:solidFill>
                            <a:srgbClr val="000000"/>
                          </a:solidFill>
                          <a:effectLst/>
                          <a:latin typeface="+mn-lt"/>
                          <a:ea typeface="Times New Roman" panose="02020603050405020304" pitchFamily="18" charset="0"/>
                          <a:cs typeface="Arial" panose="020B0604020202020204" pitchFamily="34" charset="0"/>
                        </a:rPr>
                        <a:t>166,0</a:t>
                      </a:r>
                      <a:endParaRPr lang="lt-LT" sz="2000" dirty="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dirty="0">
                          <a:solidFill>
                            <a:srgbClr val="000000"/>
                          </a:solidFill>
                          <a:effectLst/>
                          <a:latin typeface="+mn-lt"/>
                          <a:ea typeface="Times New Roman" panose="02020603050405020304" pitchFamily="18" charset="0"/>
                          <a:cs typeface="Arial" panose="020B0604020202020204" pitchFamily="34" charset="0"/>
                        </a:rPr>
                        <a:t>166,0</a:t>
                      </a:r>
                      <a:endParaRPr lang="lt-LT" sz="2000" dirty="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dirty="0">
                          <a:solidFill>
                            <a:srgbClr val="000000"/>
                          </a:solidFill>
                          <a:effectLst/>
                          <a:latin typeface="+mn-lt"/>
                          <a:ea typeface="Times New Roman" panose="02020603050405020304" pitchFamily="18" charset="0"/>
                          <a:cs typeface="Arial" panose="020B0604020202020204" pitchFamily="34" charset="0"/>
                        </a:rPr>
                        <a:t>166,0</a:t>
                      </a:r>
                      <a:endParaRPr lang="lt-LT" sz="2000" dirty="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dirty="0">
                          <a:solidFill>
                            <a:srgbClr val="000000"/>
                          </a:solidFill>
                          <a:effectLst/>
                          <a:latin typeface="+mn-lt"/>
                          <a:ea typeface="Times New Roman" panose="02020603050405020304" pitchFamily="18" charset="0"/>
                          <a:cs typeface="Arial" panose="020B0604020202020204" pitchFamily="34" charset="0"/>
                        </a:rPr>
                        <a:t>166,0</a:t>
                      </a:r>
                      <a:endParaRPr lang="lt-LT" sz="2000" dirty="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dirty="0">
                          <a:solidFill>
                            <a:srgbClr val="000000"/>
                          </a:solidFill>
                          <a:effectLst/>
                          <a:latin typeface="+mn-lt"/>
                          <a:ea typeface="Times New Roman" panose="02020603050405020304" pitchFamily="18" charset="0"/>
                          <a:cs typeface="Arial" panose="020B0604020202020204" pitchFamily="34" charset="0"/>
                        </a:rPr>
                        <a:t>166,0</a:t>
                      </a:r>
                      <a:endParaRPr lang="lt-LT" sz="2000" dirty="0">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ase" hangingPunct="0">
                        <a:lnSpc>
                          <a:spcPct val="107000"/>
                        </a:lnSpc>
                        <a:spcAft>
                          <a:spcPts val="800"/>
                        </a:spcAft>
                      </a:pPr>
                      <a:r>
                        <a:rPr lang="lt-LT" sz="1600" dirty="0">
                          <a:solidFill>
                            <a:srgbClr val="C00000"/>
                          </a:solidFill>
                          <a:effectLst/>
                          <a:latin typeface="+mn-lt"/>
                          <a:ea typeface="Times New Roman" panose="02020603050405020304" pitchFamily="18" charset="0"/>
                          <a:cs typeface="Arial" panose="020B0604020202020204" pitchFamily="34" charset="0"/>
                        </a:rPr>
                        <a:t>166,0</a:t>
                      </a:r>
                      <a:endParaRPr lang="lt-LT" sz="2000" dirty="0">
                        <a:solidFill>
                          <a:srgbClr val="C00000"/>
                        </a:solidFill>
                        <a:effectLst/>
                        <a:latin typeface="+mn-lt"/>
                        <a:ea typeface="Calibri" panose="020F0502020204030204" pitchFamily="34"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05682364"/>
                  </a:ext>
                </a:extLst>
              </a:tr>
            </a:tbl>
          </a:graphicData>
        </a:graphic>
      </p:graphicFrame>
      <p:sp>
        <p:nvSpPr>
          <p:cNvPr id="3" name="TextBox 2">
            <a:extLst>
              <a:ext uri="{FF2B5EF4-FFF2-40B4-BE49-F238E27FC236}">
                <a16:creationId xmlns:a16="http://schemas.microsoft.com/office/drawing/2014/main" id="{8657E92D-80FF-43F9-8939-2D90CC7E9AAF}"/>
              </a:ext>
            </a:extLst>
          </p:cNvPr>
          <p:cNvSpPr txBox="1"/>
          <p:nvPr/>
        </p:nvSpPr>
        <p:spPr>
          <a:xfrm>
            <a:off x="142875" y="3562291"/>
            <a:ext cx="7461402" cy="369332"/>
          </a:xfrm>
          <a:prstGeom prst="rect">
            <a:avLst/>
          </a:prstGeom>
          <a:noFill/>
        </p:spPr>
        <p:txBody>
          <a:bodyPr wrap="none" rtlCol="0">
            <a:spAutoFit/>
          </a:bodyPr>
          <a:lstStyle/>
          <a:p>
            <a:r>
              <a:rPr lang="lt-LT" b="1" dirty="0"/>
              <a:t>PASTABA: </a:t>
            </a:r>
            <a:r>
              <a:rPr lang="lt-LT" dirty="0"/>
              <a:t>išmokos </a:t>
            </a:r>
            <a:r>
              <a:rPr lang="en-US" dirty="0"/>
              <a:t>2023 m</a:t>
            </a:r>
            <a:r>
              <a:rPr lang="lt-LT" dirty="0"/>
              <a:t>. bei įtraukta ir GPK kompensacija – </a:t>
            </a:r>
            <a:r>
              <a:rPr lang="en-US" dirty="0"/>
              <a:t>10 </a:t>
            </a:r>
            <a:r>
              <a:rPr lang="lt-LT" dirty="0"/>
              <a:t>EUR už karvę</a:t>
            </a:r>
          </a:p>
        </p:txBody>
      </p:sp>
      <p:sp>
        <p:nvSpPr>
          <p:cNvPr id="5" name="Ovalas 4">
            <a:extLst>
              <a:ext uri="{FF2B5EF4-FFF2-40B4-BE49-F238E27FC236}">
                <a16:creationId xmlns:a16="http://schemas.microsoft.com/office/drawing/2014/main" id="{D494C329-AA1D-4E09-B05A-EFABB16013F9}"/>
              </a:ext>
            </a:extLst>
          </p:cNvPr>
          <p:cNvSpPr/>
          <p:nvPr/>
        </p:nvSpPr>
        <p:spPr>
          <a:xfrm>
            <a:off x="7183630" y="1204957"/>
            <a:ext cx="1811709" cy="2726666"/>
          </a:xfrm>
          <a:prstGeom prst="ellipse">
            <a:avLst/>
          </a:prstGeom>
          <a:no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Tree>
    <p:extLst>
      <p:ext uri="{BB962C8B-B14F-4D97-AF65-F5344CB8AC3E}">
        <p14:creationId xmlns:p14="http://schemas.microsoft.com/office/powerpoint/2010/main" val="95115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Retrospektyvinė">
  <a:themeElements>
    <a:clrScheme name="Pasirinktinis 3">
      <a:dk1>
        <a:sysClr val="windowText" lastClr="000000"/>
      </a:dk1>
      <a:lt1>
        <a:sysClr val="window" lastClr="FFFFFF"/>
      </a:lt1>
      <a:dk2>
        <a:srgbClr val="455F51"/>
      </a:dk2>
      <a:lt2>
        <a:srgbClr val="E3DED1"/>
      </a:lt2>
      <a:accent1>
        <a:srgbClr val="3F762A"/>
      </a:accent1>
      <a:accent2>
        <a:srgbClr val="678A26"/>
      </a:accent2>
      <a:accent3>
        <a:srgbClr val="C0CF3A"/>
      </a:accent3>
      <a:accent4>
        <a:srgbClr val="029676"/>
      </a:accent4>
      <a:accent5>
        <a:srgbClr val="4AB5C4"/>
      </a:accent5>
      <a:accent6>
        <a:srgbClr val="0989B1"/>
      </a:accent6>
      <a:hlink>
        <a:srgbClr val="6B9F25"/>
      </a:hlink>
      <a:folHlink>
        <a:srgbClr val="BA6906"/>
      </a:folHlink>
    </a:clrScheme>
    <a:fontScheme name="Retrospektyvinė">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yvinė">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3.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16338</TotalTime>
  <Words>1096</Words>
  <Application>Microsoft Office PowerPoint</Application>
  <PresentationFormat>Plačiaekranė</PresentationFormat>
  <Paragraphs>210</Paragraphs>
  <Slides>10</Slides>
  <Notes>2</Notes>
  <HiddenSlides>0</HiddenSlides>
  <MMClips>0</MMClips>
  <ScaleCrop>false</ScaleCrop>
  <HeadingPairs>
    <vt:vector size="6" baseType="variant">
      <vt:variant>
        <vt:lpstr>Naudojami šriftai</vt:lpstr>
      </vt:variant>
      <vt:variant>
        <vt:i4>4</vt:i4>
      </vt:variant>
      <vt:variant>
        <vt:lpstr>Tema</vt:lpstr>
      </vt:variant>
      <vt:variant>
        <vt:i4>2</vt:i4>
      </vt:variant>
      <vt:variant>
        <vt:lpstr>Skaidrių pavadinimai</vt:lpstr>
      </vt:variant>
      <vt:variant>
        <vt:i4>10</vt:i4>
      </vt:variant>
    </vt:vector>
  </HeadingPairs>
  <TitlesOfParts>
    <vt:vector size="16" baseType="lpstr">
      <vt:lpstr>Arial</vt:lpstr>
      <vt:lpstr>Calibri</vt:lpstr>
      <vt:lpstr>Calibri Light</vt:lpstr>
      <vt:lpstr>Wingdings</vt:lpstr>
      <vt:lpstr>„Office“ tema</vt:lpstr>
      <vt:lpstr>Retrospektyvinė</vt:lpstr>
      <vt:lpstr>LIETUVOS ŽEMĖS ŪKIO IR KAIMO PLĖTROS 2023–2027 M.  STRATEGINIS PLANAS </vt:lpstr>
      <vt:lpstr>„PowerPoint“ pateiktis</vt:lpstr>
      <vt:lpstr>„PowerPoint“ pateiktis</vt:lpstr>
      <vt:lpstr>„PowerPoint“ pateiktis</vt:lpstr>
      <vt:lpstr>„PowerPoint“ pateiktis</vt:lpstr>
      <vt:lpstr>„PowerPoint“ pateiktis</vt:lpstr>
      <vt:lpstr>„PowerPoint“ pateiktis</vt:lpstr>
      <vt:lpstr>„PowerPoint“ pateiktis</vt:lpstr>
      <vt:lpstr>„PowerPoint“ pateiktis</vt:lpstr>
      <vt:lpstr>AČIŪ IR GRAŽIŲ ŠVENČIŲ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Kęstutis Navickas;Artiom.Volkov@zum.lt</dc:creator>
  <cp:lastModifiedBy>Saulius Jarmalis</cp:lastModifiedBy>
  <cp:revision>183</cp:revision>
  <cp:lastPrinted>2021-11-09T12:42:04Z</cp:lastPrinted>
  <dcterms:created xsi:type="dcterms:W3CDTF">2021-03-15T11:56:08Z</dcterms:created>
  <dcterms:modified xsi:type="dcterms:W3CDTF">2021-12-30T06:48:44Z</dcterms:modified>
</cp:coreProperties>
</file>