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6"/>
  </p:notesMasterIdLst>
  <p:handoutMasterIdLst>
    <p:handoutMasterId r:id="rId47"/>
  </p:handoutMasterIdLst>
  <p:sldIdLst>
    <p:sldId id="417" r:id="rId2"/>
    <p:sldId id="529" r:id="rId3"/>
    <p:sldId id="547" r:id="rId4"/>
    <p:sldId id="530" r:id="rId5"/>
    <p:sldId id="531" r:id="rId6"/>
    <p:sldId id="532" r:id="rId7"/>
    <p:sldId id="533" r:id="rId8"/>
    <p:sldId id="534" r:id="rId9"/>
    <p:sldId id="535" r:id="rId10"/>
    <p:sldId id="536" r:id="rId11"/>
    <p:sldId id="537" r:id="rId12"/>
    <p:sldId id="538" r:id="rId13"/>
    <p:sldId id="539" r:id="rId14"/>
    <p:sldId id="540" r:id="rId15"/>
    <p:sldId id="528" r:id="rId16"/>
    <p:sldId id="548" r:id="rId17"/>
    <p:sldId id="444" r:id="rId18"/>
    <p:sldId id="550" r:id="rId19"/>
    <p:sldId id="553" r:id="rId20"/>
    <p:sldId id="512" r:id="rId21"/>
    <p:sldId id="549" r:id="rId22"/>
    <p:sldId id="514" r:id="rId23"/>
    <p:sldId id="542" r:id="rId24"/>
    <p:sldId id="551" r:id="rId25"/>
    <p:sldId id="515" r:id="rId26"/>
    <p:sldId id="543" r:id="rId27"/>
    <p:sldId id="541" r:id="rId28"/>
    <p:sldId id="552" r:id="rId29"/>
    <p:sldId id="516" r:id="rId30"/>
    <p:sldId id="544" r:id="rId31"/>
    <p:sldId id="545" r:id="rId32"/>
    <p:sldId id="554" r:id="rId33"/>
    <p:sldId id="517" r:id="rId34"/>
    <p:sldId id="546" r:id="rId35"/>
    <p:sldId id="555" r:id="rId36"/>
    <p:sldId id="556" r:id="rId37"/>
    <p:sldId id="557" r:id="rId38"/>
    <p:sldId id="558" r:id="rId39"/>
    <p:sldId id="559" r:id="rId40"/>
    <p:sldId id="560" r:id="rId41"/>
    <p:sldId id="561" r:id="rId42"/>
    <p:sldId id="523" r:id="rId43"/>
    <p:sldId id="562" r:id="rId44"/>
    <p:sldId id="563" r:id="rId45"/>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ūratė Masiulienė" initials="JM" lastIdx="1" clrIdx="0">
    <p:extLst>
      <p:ext uri="{19B8F6BF-5375-455C-9EA6-DF929625EA0E}">
        <p15:presenceInfo xmlns:p15="http://schemas.microsoft.com/office/powerpoint/2012/main" userId="S-1-5-21-2966428305-2846325765-4053688030-5061" providerId="AD"/>
      </p:ext>
    </p:extLst>
  </p:cmAuthor>
  <p:cmAuthor id="2" name="Jūratė Masiulienė" initials="JM [2]" lastIdx="3" clrIdx="1">
    <p:extLst>
      <p:ext uri="{19B8F6BF-5375-455C-9EA6-DF929625EA0E}">
        <p15:presenceInfo xmlns:p15="http://schemas.microsoft.com/office/powerpoint/2012/main" userId="S::Jurate.Masiuliene@zum.lt::dd85d68f-1966-41ca-b99a-a29c871ed8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Teminis stilius 1 – paryškinima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Be stiliaus, be tinklelio">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78" autoAdjust="0"/>
    <p:restoredTop sz="94660"/>
  </p:normalViewPr>
  <p:slideViewPr>
    <p:cSldViewPr>
      <p:cViewPr varScale="1">
        <p:scale>
          <a:sx n="67" d="100"/>
          <a:sy n="67" d="100"/>
        </p:scale>
        <p:origin x="12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F56B-4D17-A059-9CBFB6809967}"/>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F56B-4D17-A059-9CBFB6809967}"/>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c:ext xmlns:c16="http://schemas.microsoft.com/office/drawing/2014/chart" uri="{C3380CC4-5D6E-409C-BE32-E72D297353CC}">
                <c16:uniqueId val="{00000005-F56B-4D17-A059-9CBFB6809967}"/>
              </c:ext>
            </c:extLst>
          </c:dPt>
          <c:dPt>
            <c:idx val="3"/>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7-F56B-4D17-A059-9CBFB6809967}"/>
              </c:ext>
            </c:extLst>
          </c:dPt>
          <c:dPt>
            <c:idx val="4"/>
            <c:bubble3D val="0"/>
            <c:spPr>
              <a:gradFill>
                <a:gsLst>
                  <a:gs pos="100000">
                    <a:schemeClr val="accent5">
                      <a:lumMod val="60000"/>
                      <a:lumOff val="40000"/>
                    </a:schemeClr>
                  </a:gs>
                  <a:gs pos="0">
                    <a:schemeClr val="accent5"/>
                  </a:gs>
                </a:gsLst>
                <a:lin ang="5400000" scaled="0"/>
              </a:gradFill>
              <a:ln w="19050">
                <a:solidFill>
                  <a:schemeClr val="lt1"/>
                </a:solidFill>
              </a:ln>
              <a:effectLst/>
            </c:spPr>
            <c:extLst>
              <c:ext xmlns:c16="http://schemas.microsoft.com/office/drawing/2014/chart" uri="{C3380CC4-5D6E-409C-BE32-E72D297353CC}">
                <c16:uniqueId val="{00000009-F56B-4D17-A059-9CBFB6809967}"/>
              </c:ext>
            </c:extLst>
          </c:dPt>
          <c:dPt>
            <c:idx val="5"/>
            <c:bubble3D val="0"/>
            <c:spPr>
              <a:gradFill>
                <a:gsLst>
                  <a:gs pos="100000">
                    <a:schemeClr val="accent6">
                      <a:lumMod val="60000"/>
                      <a:lumOff val="40000"/>
                    </a:schemeClr>
                  </a:gs>
                  <a:gs pos="0">
                    <a:schemeClr val="accent6"/>
                  </a:gs>
                </a:gsLst>
                <a:lin ang="5400000" scaled="0"/>
              </a:gradFill>
              <a:ln w="19050">
                <a:solidFill>
                  <a:schemeClr val="lt1"/>
                </a:solidFill>
              </a:ln>
              <a:effectLst/>
            </c:spPr>
            <c:extLst>
              <c:ext xmlns:c16="http://schemas.microsoft.com/office/drawing/2014/chart" uri="{C3380CC4-5D6E-409C-BE32-E72D297353CC}">
                <c16:uniqueId val="{0000000B-F56B-4D17-A059-9CBFB6809967}"/>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dk1">
                        <a:lumMod val="75000"/>
                        <a:lumOff val="25000"/>
                      </a:schemeClr>
                    </a:solidFill>
                    <a:latin typeface="+mn-lt"/>
                    <a:ea typeface="+mn-ea"/>
                    <a:cs typeface="+mn-cs"/>
                  </a:defRPr>
                </a:pPr>
                <a:endParaRPr lang="lt-LT"/>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numRef>
              <c:f>Lapas1!$B$33:$B$38</c:f>
              <c:numCache>
                <c:formatCode>General</c:formatCode>
                <c:ptCount val="6"/>
                <c:pt idx="0">
                  <c:v>1</c:v>
                </c:pt>
                <c:pt idx="1">
                  <c:v>2</c:v>
                </c:pt>
                <c:pt idx="2">
                  <c:v>3</c:v>
                </c:pt>
                <c:pt idx="3">
                  <c:v>4</c:v>
                </c:pt>
              </c:numCache>
            </c:numRef>
          </c:cat>
          <c:val>
            <c:numRef>
              <c:f>Lapas1!$C$33:$C$38</c:f>
              <c:numCache>
                <c:formatCode>General</c:formatCode>
                <c:ptCount val="6"/>
                <c:pt idx="0">
                  <c:v>5102479.3218</c:v>
                </c:pt>
                <c:pt idx="1">
                  <c:v>728925.6174000001</c:v>
                </c:pt>
                <c:pt idx="2">
                  <c:v>364462.80870000005</c:v>
                </c:pt>
                <c:pt idx="3">
                  <c:v>1093388.4261</c:v>
                </c:pt>
              </c:numCache>
            </c:numRef>
          </c:val>
          <c:extLst>
            <c:ext xmlns:c16="http://schemas.microsoft.com/office/drawing/2014/chart" uri="{C3380CC4-5D6E-409C-BE32-E72D297353CC}">
              <c16:uniqueId val="{0000000C-F56B-4D17-A059-9CBFB6809967}"/>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lt-LT"/>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E470-457D-9407-2103716AAA33}"/>
              </c:ext>
            </c:extLst>
          </c:dPt>
          <c:dLbls>
            <c:dLbl>
              <c:idx val="0"/>
              <c:layout>
                <c:manualLayout>
                  <c:x val="0.29111630961863638"/>
                  <c:y val="-0.27125000000000005"/>
                </c:manualLayout>
              </c:layout>
              <c:tx>
                <c:rich>
                  <a:bodyPr/>
                  <a:lstStyle/>
                  <a:p>
                    <a:fld id="{CB080551-2416-48EB-B694-EAA01D0BD27F}" type="CATEGORYNAME">
                      <a:rPr lang="lt-LT" sz="1600"/>
                      <a:pPr/>
                      <a:t>[KATEGORIJOS PAVADINIMAS]</a:t>
                    </a:fld>
                    <a:r>
                      <a:rPr lang="lt-LT" sz="1600" baseline="0" dirty="0"/>
                      <a:t>
</a:t>
                    </a:r>
                    <a:fld id="{39B45A43-064D-41CC-AEA7-77614F4BD8F8}" type="PERCENTAGE">
                      <a:rPr lang="lt-LT" sz="1600" baseline="0"/>
                      <a:pPr/>
                      <a:t>[PROCENTAI]</a:t>
                    </a:fld>
                    <a:endParaRPr lang="lt-LT" sz="1600" baseline="0" dirty="0"/>
                  </a:p>
                </c:rich>
              </c:tx>
              <c:showLegendKey val="0"/>
              <c:showVal val="0"/>
              <c:showCatName val="1"/>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E470-457D-9407-2103716AAA3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endParaRPr lang="lt-LT"/>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Lapas1!$B$39</c:f>
              <c:strCache>
                <c:ptCount val="1"/>
                <c:pt idx="0">
                  <c:v>Pagrindinių arba pagalbinių variklių keitimas arba modernizavimas.</c:v>
                </c:pt>
              </c:strCache>
            </c:strRef>
          </c:cat>
          <c:val>
            <c:numRef>
              <c:f>Lapas1!$C$39</c:f>
              <c:numCache>
                <c:formatCode>General</c:formatCode>
                <c:ptCount val="1"/>
                <c:pt idx="0">
                  <c:v>436695.55000000005</c:v>
                </c:pt>
              </c:numCache>
            </c:numRef>
          </c:val>
          <c:extLst>
            <c:ext xmlns:c16="http://schemas.microsoft.com/office/drawing/2014/chart" uri="{C3380CC4-5D6E-409C-BE32-E72D297353CC}">
              <c16:uniqueId val="{00000002-E470-457D-9407-2103716AAA33}"/>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lt-LT"/>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4583333333333332"/>
          <c:y val="0.13194444444444445"/>
          <c:w val="0.46388888888888891"/>
          <c:h val="0.77314814814814814"/>
        </c:manualLayout>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4E8C-4379-9E93-4AFCB6184BF0}"/>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4E8C-4379-9E93-4AFCB6184BF0}"/>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Lapas1!$B$40:$B$41</c:f>
              <c:strCache>
                <c:ptCount val="2"/>
                <c:pt idx="0">
                  <c:v>Žvejybos veiklos nutraukimas visam laikui;
</c:v>
                </c:pt>
                <c:pt idx="1">
                  <c:v>Laikinas žvejybos veiklos nutraukimas.</c:v>
                </c:pt>
              </c:strCache>
            </c:strRef>
          </c:cat>
          <c:val>
            <c:numRef>
              <c:f>Lapas1!$C$40:$C$41</c:f>
              <c:numCache>
                <c:formatCode>General</c:formatCode>
                <c:ptCount val="2"/>
                <c:pt idx="0">
                  <c:v>2158906.2170000002</c:v>
                </c:pt>
                <c:pt idx="1">
                  <c:v>1162487.963</c:v>
                </c:pt>
              </c:numCache>
            </c:numRef>
          </c:val>
          <c:extLst>
            <c:ext xmlns:c16="http://schemas.microsoft.com/office/drawing/2014/chart" uri="{C3380CC4-5D6E-409C-BE32-E72D297353CC}">
              <c16:uniqueId val="{00000004-4E8C-4379-9E93-4AFCB6184BF0}"/>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lt-LT"/>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6924-4CBF-A3EA-725E14F7A7A0}"/>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6924-4CBF-A3EA-725E14F7A7A0}"/>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c:ext xmlns:c16="http://schemas.microsoft.com/office/drawing/2014/chart" uri="{C3380CC4-5D6E-409C-BE32-E72D297353CC}">
                <c16:uniqueId val="{00000005-6924-4CBF-A3EA-725E14F7A7A0}"/>
              </c:ext>
            </c:extLst>
          </c:dPt>
          <c:dLbls>
            <c:dLbl>
              <c:idx val="0"/>
              <c:layout>
                <c:manualLayout>
                  <c:x val="-8.4746613526617467E-3"/>
                  <c:y val="7.803407779615630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6924-4CBF-A3EA-725E14F7A7A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dk1">
                        <a:lumMod val="75000"/>
                        <a:lumOff val="25000"/>
                      </a:schemeClr>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Lapas1!$B$42:$B$44</c:f>
              <c:strCache>
                <c:ptCount val="3"/>
                <c:pt idx="0">
                  <c:v>Duomenų rinkimas</c:v>
                </c:pt>
                <c:pt idx="1">
                  <c:v>Kontrolė ir vykdymo užtikrinimas</c:v>
                </c:pt>
                <c:pt idx="2">
                  <c:v>Būtinų privalomų laivo &lt;…&gt; prietaisų įsigijimas ir įrengimas laivuose</c:v>
                </c:pt>
              </c:strCache>
            </c:strRef>
          </c:cat>
          <c:val>
            <c:numRef>
              <c:f>Lapas1!$C$42:$C$44</c:f>
              <c:numCache>
                <c:formatCode>General</c:formatCode>
                <c:ptCount val="3"/>
                <c:pt idx="0">
                  <c:v>6658868.7000000011</c:v>
                </c:pt>
                <c:pt idx="1">
                  <c:v>7200000</c:v>
                </c:pt>
                <c:pt idx="2">
                  <c:v>1000000</c:v>
                </c:pt>
              </c:numCache>
            </c:numRef>
          </c:val>
          <c:extLst>
            <c:ext xmlns:c16="http://schemas.microsoft.com/office/drawing/2014/chart" uri="{C3380CC4-5D6E-409C-BE32-E72D297353CC}">
              <c16:uniqueId val="{00000006-6924-4CBF-A3EA-725E14F7A7A0}"/>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lt-LT"/>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4583333333333332"/>
          <c:y val="0.13194444444444445"/>
          <c:w val="0.46388888888888891"/>
          <c:h val="0.77314814814814814"/>
        </c:manualLayout>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9F03-4252-840D-817FC965574E}"/>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3-9F03-4252-840D-817FC965574E}"/>
              </c:ext>
            </c:extLst>
          </c:dPt>
          <c:dLbls>
            <c:dLbl>
              <c:idx val="0"/>
              <c:layout>
                <c:manualLayout>
                  <c:x val="6.3803424507751866E-2"/>
                  <c:y val="-8.3194861834435821E-2"/>
                </c:manualLayout>
              </c:layout>
              <c:tx>
                <c:rich>
                  <a:bodyPr rot="0" spcFirstLastPara="1" vertOverflow="ellipsis" vert="horz" wrap="square" lIns="38100" tIns="19050" rIns="38100" bIns="19050" anchor="ctr" anchorCtr="1">
                    <a:noAutofit/>
                  </a:bodyPr>
                  <a:lstStyle/>
                  <a:p>
                    <a:pPr>
                      <a:defRPr sz="13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fld id="{14E0740E-93EE-4D56-9845-3745BEAAACDB}" type="CATEGORYNAME">
                      <a:rPr lang="lt-LT" sz="1400"/>
                      <a:pPr>
                        <a:defRPr sz="1300">
                          <a:latin typeface="Calibri" panose="020F0502020204030204" pitchFamily="34" charset="0"/>
                          <a:cs typeface="Calibri" panose="020F0502020204030204" pitchFamily="34" charset="0"/>
                        </a:defRPr>
                      </a:pPr>
                      <a:t>[KATEGORIJOS PAVADINIMAS]</a:t>
                    </a:fld>
                    <a:r>
                      <a:rPr lang="lt-LT" baseline="0" dirty="0"/>
                      <a:t>
</a:t>
                    </a:r>
                    <a:fld id="{901B7E35-5699-4E6C-8206-24433304E2AE}" type="PERCENTAGE">
                      <a:rPr lang="lt-LT" baseline="0"/>
                      <a:pPr>
                        <a:defRPr sz="1300">
                          <a:latin typeface="Calibri" panose="020F0502020204030204" pitchFamily="34" charset="0"/>
                          <a:cs typeface="Calibri" panose="020F0502020204030204" pitchFamily="34" charset="0"/>
                        </a:defRPr>
                      </a:pPr>
                      <a:t>[PROCENTAI]</a:t>
                    </a:fld>
                    <a:endParaRPr lang="lt-LT" baseline="0" dirty="0"/>
                  </a:p>
                </c:rich>
              </c:tx>
              <c:spPr>
                <a:noFill/>
                <a:ln>
                  <a:noFill/>
                </a:ln>
                <a:effectLst/>
              </c:spPr>
              <c:txPr>
                <a:bodyPr rot="0" spcFirstLastPara="1" vertOverflow="ellipsis" vert="horz" wrap="square" lIns="38100" tIns="19050" rIns="38100" bIns="19050" anchor="ctr" anchorCtr="1">
                  <a:noAutofit/>
                </a:bodyPr>
                <a:lstStyle/>
                <a:p>
                  <a:pPr>
                    <a:defRPr sz="13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endParaRPr lang="lt-LT"/>
                </a:p>
              </c:txPr>
              <c:showLegendKey val="0"/>
              <c:showVal val="0"/>
              <c:showCatName val="1"/>
              <c:showSerName val="0"/>
              <c:showPercent val="1"/>
              <c:showBubbleSize val="0"/>
              <c:extLst>
                <c:ext xmlns:c15="http://schemas.microsoft.com/office/drawing/2012/chart" uri="{CE6537A1-D6FC-4f65-9D91-7224C49458BB}">
                  <c15:layout>
                    <c:manualLayout>
                      <c:w val="0.28627476150851017"/>
                      <c:h val="0.6246699989524539"/>
                    </c:manualLayout>
                  </c15:layout>
                  <c15:dlblFieldTable/>
                  <c15:showDataLabelsRange val="0"/>
                </c:ext>
                <c:ext xmlns:c16="http://schemas.microsoft.com/office/drawing/2014/chart" uri="{C3380CC4-5D6E-409C-BE32-E72D297353CC}">
                  <c16:uniqueId val="{00000001-9F03-4252-840D-817FC965574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endParaRPr lang="lt-LT"/>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Lapas1!$B$45:$B$46</c:f>
              <c:strCache>
                <c:ptCount val="2"/>
                <c:pt idx="0">
                  <c:v>Išsaugojimo priemonių, skirtų ilgalaikiam išteklių atkūrimui, įgyvendinimas</c:v>
                </c:pt>
                <c:pt idx="1">
                  <c:v>Jūros šiukšlių ir nepageidaujamos priegaudos tvarkymas</c:v>
                </c:pt>
              </c:strCache>
            </c:strRef>
          </c:cat>
          <c:val>
            <c:numRef>
              <c:f>Lapas1!$C$45:$C$46</c:f>
              <c:numCache>
                <c:formatCode>General</c:formatCode>
                <c:ptCount val="2"/>
                <c:pt idx="0">
                  <c:v>3976932.5050000004</c:v>
                </c:pt>
                <c:pt idx="1">
                  <c:v>2141425.1949999998</c:v>
                </c:pt>
              </c:numCache>
            </c:numRef>
          </c:val>
          <c:extLst>
            <c:ext xmlns:c16="http://schemas.microsoft.com/office/drawing/2014/chart" uri="{C3380CC4-5D6E-409C-BE32-E72D297353CC}">
              <c16:uniqueId val="{00000004-9F03-4252-840D-817FC965574E}"/>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lt-LT"/>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4583333333333332"/>
          <c:y val="0.13194444444444445"/>
          <c:w val="0.46388888888888891"/>
          <c:h val="0.77314814814814814"/>
        </c:manualLayout>
      </c:layout>
      <c:pieChart>
        <c:varyColors val="1"/>
        <c:ser>
          <c:idx val="0"/>
          <c:order val="0"/>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1-F4DA-47A8-A440-EE216CDDBE92}"/>
              </c:ext>
            </c:extLst>
          </c:dPt>
          <c:dLbls>
            <c:dLbl>
              <c:idx val="0"/>
              <c:layout>
                <c:manualLayout>
                  <c:x val="0.39003018370120862"/>
                  <c:y val="-1.3388375686395337E-2"/>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endParaRPr lang="lt-LT"/>
                </a:p>
              </c:txPr>
              <c:showLegendKey val="0"/>
              <c:showVal val="0"/>
              <c:showCatName val="1"/>
              <c:showSerName val="0"/>
              <c:showPercent val="1"/>
              <c:showBubbleSize val="0"/>
              <c:extLst>
                <c:ext xmlns:c15="http://schemas.microsoft.com/office/drawing/2012/chart" uri="{CE6537A1-D6FC-4f65-9D91-7224C49458BB}">
                  <c15:layout>
                    <c:manualLayout>
                      <c:w val="0.2643818897121285"/>
                      <c:h val="0.93218139969165958"/>
                    </c:manualLayout>
                  </c15:layout>
                </c:ext>
                <c:ext xmlns:c16="http://schemas.microsoft.com/office/drawing/2014/chart" uri="{C3380CC4-5D6E-409C-BE32-E72D297353CC}">
                  <c16:uniqueId val="{00000001-F4DA-47A8-A440-EE216CDDBE92}"/>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dk1">
                        <a:lumMod val="75000"/>
                        <a:lumOff val="25000"/>
                      </a:schemeClr>
                    </a:solidFill>
                    <a:latin typeface="Calibri" panose="020F0502020204030204" pitchFamily="34" charset="0"/>
                    <a:ea typeface="+mn-ea"/>
                    <a:cs typeface="Calibri" panose="020F0502020204030204" pitchFamily="34" charset="0"/>
                  </a:defRPr>
                </a:pPr>
                <a:endParaRPr lang="lt-LT"/>
              </a:p>
            </c:txPr>
            <c:showLegendKey val="0"/>
            <c:showVal val="0"/>
            <c:showCatName val="1"/>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Lapas1!$B$55</c:f>
              <c:strCache>
                <c:ptCount val="1"/>
                <c:pt idx="0">
                  <c:v>Parama pakrančių apsaugos funkcijas atliekančių institucijų efektyvesniam  bendradarbiavimui, apsaugos funkcijoms kartu naudojamos infrastruktūros gerinimui, bei įrangos ir priemonių įsigijimui.</c:v>
                </c:pt>
              </c:strCache>
            </c:strRef>
          </c:cat>
          <c:val>
            <c:numRef>
              <c:f>Lapas1!$C$55</c:f>
              <c:numCache>
                <c:formatCode>General</c:formatCode>
                <c:ptCount val="1"/>
                <c:pt idx="0">
                  <c:v>2622153.3000000003</c:v>
                </c:pt>
              </c:numCache>
            </c:numRef>
          </c:val>
          <c:extLst>
            <c:ext xmlns:c16="http://schemas.microsoft.com/office/drawing/2014/chart" uri="{C3380CC4-5D6E-409C-BE32-E72D297353CC}">
              <c16:uniqueId val="{00000002-F4DA-47A8-A440-EE216CDDBE92}"/>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lt-LT"/>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58" cy="496888"/>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sz="quarter" idx="1"/>
          </p:nvPr>
        </p:nvSpPr>
        <p:spPr>
          <a:xfrm>
            <a:off x="3851098" y="0"/>
            <a:ext cx="2944958" cy="496888"/>
          </a:xfrm>
          <a:prstGeom prst="rect">
            <a:avLst/>
          </a:prstGeom>
        </p:spPr>
        <p:txBody>
          <a:bodyPr vert="horz" lIns="91440" tIns="45720" rIns="91440" bIns="45720" rtlCol="0"/>
          <a:lstStyle>
            <a:lvl1pPr algn="r">
              <a:defRPr sz="1200"/>
            </a:lvl1pPr>
          </a:lstStyle>
          <a:p>
            <a:fld id="{E8BA8F39-EC51-434D-8106-80D61FEF17B8}" type="datetimeFigureOut">
              <a:rPr lang="lt-LT" smtClean="0"/>
              <a:t>2021-04-22</a:t>
            </a:fld>
            <a:endParaRPr lang="lt-LT"/>
          </a:p>
        </p:txBody>
      </p:sp>
      <p:sp>
        <p:nvSpPr>
          <p:cNvPr id="4" name="Footer Placeholder 3"/>
          <p:cNvSpPr>
            <a:spLocks noGrp="1"/>
          </p:cNvSpPr>
          <p:nvPr>
            <p:ph type="ftr" sz="quarter" idx="2"/>
          </p:nvPr>
        </p:nvSpPr>
        <p:spPr>
          <a:xfrm>
            <a:off x="0" y="9429750"/>
            <a:ext cx="2944958" cy="496888"/>
          </a:xfrm>
          <a:prstGeom prst="rect">
            <a:avLst/>
          </a:prstGeom>
        </p:spPr>
        <p:txBody>
          <a:bodyPr vert="horz" lIns="91440" tIns="45720" rIns="91440" bIns="45720" rtlCol="0" anchor="b"/>
          <a:lstStyle>
            <a:lvl1pPr algn="l">
              <a:defRPr sz="1200"/>
            </a:lvl1pPr>
          </a:lstStyle>
          <a:p>
            <a:endParaRPr lang="lt-LT"/>
          </a:p>
        </p:txBody>
      </p:sp>
      <p:sp>
        <p:nvSpPr>
          <p:cNvPr id="5" name="Slide Number Placeholder 4"/>
          <p:cNvSpPr>
            <a:spLocks noGrp="1"/>
          </p:cNvSpPr>
          <p:nvPr>
            <p:ph type="sldNum" sz="quarter" idx="3"/>
          </p:nvPr>
        </p:nvSpPr>
        <p:spPr>
          <a:xfrm>
            <a:off x="3851098" y="9429750"/>
            <a:ext cx="2944958" cy="496888"/>
          </a:xfrm>
          <a:prstGeom prst="rect">
            <a:avLst/>
          </a:prstGeom>
        </p:spPr>
        <p:txBody>
          <a:bodyPr vert="horz" lIns="91440" tIns="45720" rIns="91440" bIns="45720" rtlCol="0" anchor="b"/>
          <a:lstStyle>
            <a:lvl1pPr algn="r">
              <a:defRPr sz="1200"/>
            </a:lvl1pPr>
          </a:lstStyle>
          <a:p>
            <a:fld id="{EB2EE37A-A0DB-422E-B6E8-C6720AAC6930}" type="slidenum">
              <a:rPr lang="lt-LT" smtClean="0"/>
              <a:t>‹#›</a:t>
            </a:fld>
            <a:endParaRPr lang="lt-LT"/>
          </a:p>
        </p:txBody>
      </p:sp>
    </p:spTree>
    <p:extLst>
      <p:ext uri="{BB962C8B-B14F-4D97-AF65-F5344CB8AC3E}">
        <p14:creationId xmlns:p14="http://schemas.microsoft.com/office/powerpoint/2010/main" val="12340116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27798E3-C215-4D8A-A84D-1B2CE74C30D0}" type="datetimeFigureOut">
              <a:rPr lang="lt-LT" smtClean="0"/>
              <a:t>2021-04-22</a:t>
            </a:fld>
            <a:endParaRPr lang="lt-LT"/>
          </a:p>
        </p:txBody>
      </p:sp>
      <p:sp>
        <p:nvSpPr>
          <p:cNvPr id="4" name="Skaidrės vaizdo vietos rezervavimo ženklas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lt-LT"/>
              <a:t>Redaguokite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A6D856B-F536-4F48-BBE5-5AE87F9361CA}" type="slidenum">
              <a:rPr lang="lt-LT" smtClean="0"/>
              <a:t>‹#›</a:t>
            </a:fld>
            <a:endParaRPr lang="lt-LT"/>
          </a:p>
        </p:txBody>
      </p:sp>
    </p:spTree>
    <p:extLst>
      <p:ext uri="{BB962C8B-B14F-4D97-AF65-F5344CB8AC3E}">
        <p14:creationId xmlns:p14="http://schemas.microsoft.com/office/powerpoint/2010/main" val="829371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Antraštė 1"/>
          <p:cNvSpPr>
            <a:spLocks noGrp="1"/>
          </p:cNvSpPr>
          <p:nvPr>
            <p:ph type="ctrTitle"/>
          </p:nvPr>
        </p:nvSpPr>
        <p:spPr>
          <a:xfrm>
            <a:off x="685800" y="2130425"/>
            <a:ext cx="7772400" cy="1470025"/>
          </a:xfrm>
        </p:spPr>
        <p:txBody>
          <a:bodyPr/>
          <a:lstStyle/>
          <a:p>
            <a:r>
              <a:rPr lang="en-US"/>
              <a:t>Click to edit Master title style</a:t>
            </a:r>
            <a:endParaRPr lang="lt-LT"/>
          </a:p>
        </p:txBody>
      </p:sp>
      <p:sp>
        <p:nvSpPr>
          <p:cNvPr id="3" name="Paantraštė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0EEC06C-8FF5-4F4B-8ABA-15E2FBAB7453}"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3676877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en-US"/>
              <a:t>Click to edit Master title style</a:t>
            </a:r>
            <a:endParaRPr lang="lt-LT"/>
          </a:p>
        </p:txBody>
      </p:sp>
      <p:sp>
        <p:nvSpPr>
          <p:cNvPr id="3" name="Vertikalaus teksto vietos rezervavimo ženklas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EBFC101E-3B1F-4F6F-A50A-447FD9137883}"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20641266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274638"/>
            <a:ext cx="2057400" cy="5851525"/>
          </a:xfrm>
        </p:spPr>
        <p:txBody>
          <a:bodyPr vert="eaVert"/>
          <a:lstStyle/>
          <a:p>
            <a:r>
              <a:rPr lang="en-US"/>
              <a:t>Click to edit Master title style</a:t>
            </a:r>
            <a:endParaRPr lang="lt-LT"/>
          </a:p>
        </p:txBody>
      </p:sp>
      <p:sp>
        <p:nvSpPr>
          <p:cNvPr id="3" name="Vertikalaus teksto vietos rezervavimo ženklas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34702D39-102A-451D-ABB5-0B9D7D8C5F00}"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1254475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en-US"/>
              <a:t>Click to edit Master title style</a:t>
            </a:r>
            <a:endParaRPr lang="lt-LT"/>
          </a:p>
        </p:txBody>
      </p:sp>
      <p:sp>
        <p:nvSpPr>
          <p:cNvPr id="3" name="Turinio vietos rezervavimo ženklas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467F926C-539B-412B-925C-F0AFF2B4F7DD}"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1841003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lt-LT"/>
          </a:p>
        </p:txBody>
      </p:sp>
      <p:sp>
        <p:nvSpPr>
          <p:cNvPr id="3" name="Teksto vietos rezervavimo ženkla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7B050A6-EA58-4492-9057-A8983BE52F29}"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171846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en-US"/>
              <a:t>Click to edit Master title style</a:t>
            </a:r>
            <a:endParaRPr lang="lt-LT"/>
          </a:p>
        </p:txBody>
      </p:sp>
      <p:sp>
        <p:nvSpPr>
          <p:cNvPr id="3" name="Turinio vietos rezervavimo ženkla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urinio vietos rezervavimo ženkla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15562374-8604-486A-85C3-8177BFDE64D6}"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2910926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lvl1pPr>
              <a:defRPr/>
            </a:lvl1pPr>
          </a:lstStyle>
          <a:p>
            <a:r>
              <a:rPr lang="en-US"/>
              <a:t>Click to edit Master title style</a:t>
            </a:r>
            <a:endParaRPr lang="lt-LT"/>
          </a:p>
        </p:txBody>
      </p:sp>
      <p:sp>
        <p:nvSpPr>
          <p:cNvPr id="3" name="Teksto vietos rezervavimo ženkla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Turinio vietos rezervavimo ženkla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ksto vietos rezervavimo ženkla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Turinio vietos rezervavimo ženkla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34783494-4985-4880-A496-1513FE99C570}"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4146737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p>
            <a:r>
              <a:rPr lang="en-US"/>
              <a:t>Click to edit Master title style</a:t>
            </a:r>
            <a:endParaRPr lang="lt-LT"/>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28B40B91-4BE3-45CB-8012-E09BD55529FB}"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3068206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DE527C52-9B1B-4B03-863B-6588E6C27A1A}"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3011087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lt-LT"/>
          </a:p>
        </p:txBody>
      </p:sp>
      <p:sp>
        <p:nvSpPr>
          <p:cNvPr id="3" name="Turinio vietos rezervavimo ženkla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ksto vietos rezervavimo ženkla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E0BDFADB-B78D-4661-8AD7-0F527DE09DC5}"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19082960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lt-LT"/>
          </a:p>
        </p:txBody>
      </p:sp>
      <p:sp>
        <p:nvSpPr>
          <p:cNvPr id="3" name="Paveikslėlio vietos rezervavimo ženkla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lt-LT" noProof="0"/>
          </a:p>
        </p:txBody>
      </p:sp>
      <p:sp>
        <p:nvSpPr>
          <p:cNvPr id="4" name="Teksto vietos rezervavimo ženkla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1A454FBD-DBD1-4BFB-98A6-EDBEE739E2D5}" type="slidenum">
              <a:rPr lang="en-US" altLang="lt-LT">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3298742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lt-LT"/>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t-LT"/>
              <a:t>Click to edit Master text styles</a:t>
            </a:r>
          </a:p>
          <a:p>
            <a:pPr lvl="1"/>
            <a:r>
              <a:rPr lang="en-US" altLang="lt-LT"/>
              <a:t>Second level</a:t>
            </a:r>
          </a:p>
          <a:p>
            <a:pPr lvl="2"/>
            <a:r>
              <a:rPr lang="en-US" altLang="lt-LT"/>
              <a:t>Third level</a:t>
            </a:r>
          </a:p>
          <a:p>
            <a:pPr lvl="3"/>
            <a:r>
              <a:rPr lang="en-US" altLang="lt-LT"/>
              <a:t>Fourth level</a:t>
            </a:r>
          </a:p>
          <a:p>
            <a:pPr lvl="4"/>
            <a:r>
              <a:rPr lang="en-US" altLang="lt-L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E43F066-766E-42F4-8EFF-C484CAA9220E}" type="slidenum">
              <a:rPr lang="en-US" altLang="lt-LT" smtClean="0">
                <a:solidFill>
                  <a:srgbClr val="000000"/>
                </a:solidFill>
              </a:rPr>
              <a:pPr/>
              <a:t>‹#›</a:t>
            </a:fld>
            <a:endParaRPr lang="en-US" altLang="lt-LT">
              <a:solidFill>
                <a:srgbClr val="000000"/>
              </a:solidFill>
            </a:endParaRPr>
          </a:p>
        </p:txBody>
      </p:sp>
    </p:spTree>
    <p:extLst>
      <p:ext uri="{BB962C8B-B14F-4D97-AF65-F5344CB8AC3E}">
        <p14:creationId xmlns:p14="http://schemas.microsoft.com/office/powerpoint/2010/main" val="18091149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zum.lrv.lt/lt/veiklos-sritys/zuvininkyste/es-parama/2014-2020-m-parama-zuvininkystes-sektoriui/kiti-dokumentai-1"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ntraštė 3">
            <a:extLst>
              <a:ext uri="{FF2B5EF4-FFF2-40B4-BE49-F238E27FC236}">
                <a16:creationId xmlns:a16="http://schemas.microsoft.com/office/drawing/2014/main" id="{5E0CEA0D-AEA3-4E1B-B191-45681CCB25F5}"/>
              </a:ext>
            </a:extLst>
          </p:cNvPr>
          <p:cNvSpPr>
            <a:spLocks noGrp="1"/>
          </p:cNvSpPr>
          <p:nvPr>
            <p:ph type="ctrTitle"/>
          </p:nvPr>
        </p:nvSpPr>
        <p:spPr>
          <a:xfrm>
            <a:off x="323528" y="2564904"/>
            <a:ext cx="8215312" cy="2016125"/>
          </a:xfrm>
        </p:spPr>
        <p:txBody>
          <a:bodyPr/>
          <a:lstStyle/>
          <a:p>
            <a:r>
              <a:rPr lang="lt-LT" altLang="lt-LT" sz="3200" b="1" dirty="0">
                <a:latin typeface="Calibri" panose="020F0502020204030204" pitchFamily="34" charset="0"/>
                <a:cs typeface="Calibri" panose="020F0502020204030204" pitchFamily="34" charset="0"/>
              </a:rPr>
              <a:t>Lietuvos žuvininkystės sektoriaus 2021–2027 metų programos  </a:t>
            </a:r>
            <a:r>
              <a:rPr lang="lt-LT" sz="3200" b="1" dirty="0">
                <a:latin typeface="Calibri" panose="020F0502020204030204" pitchFamily="34" charset="0"/>
                <a:cs typeface="Calibri" panose="020F0502020204030204" pitchFamily="34" charset="0"/>
              </a:rPr>
              <a:t>1 prioriteto „Tvarios žvejybos skatinimas ir vandenų biologinių išteklių išsaugojimas“ pristatymas ir aptarimas</a:t>
            </a:r>
            <a:endParaRPr lang="lt-LT" altLang="lt-LT" sz="3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98858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0070C0"/>
                </a:solidFill>
                <a:latin typeface="Calibri Light" panose="020F0302020204030204"/>
                <a:cs typeface="Times New Roman" panose="02020603050405020304" pitchFamily="18" charset="0"/>
              </a:rPr>
              <a:t>analizė. Galimybės (1)</a:t>
            </a:r>
            <a:endPar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342900" lvl="0" indent="-342900" algn="just">
              <a:lnSpc>
                <a:spcPct val="115000"/>
              </a:lnSpc>
              <a:spcBef>
                <a:spcPts val="600"/>
              </a:spcBef>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Patraukli rekreacijai gamta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Palanki žvejybos plėtrai (verslui) bendra Klaipėdos uosto infrastruktūra.</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Didelis valstybės dėmesys vidaus vandens telkinių žuvų išteklių atkūrimui, gausinimui ir palaikymui.</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Švarūs vidaus vandens telkiniai.</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Gera bendra žuvų išteklių būklė daugelyje vidaus vandens telkinių</a:t>
            </a: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590317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0070C0"/>
                </a:solidFill>
                <a:latin typeface="Calibri Light" panose="020F0302020204030204"/>
                <a:cs typeface="Times New Roman" panose="02020603050405020304" pitchFamily="18" charset="0"/>
              </a:rPr>
              <a:t>analizė. Galimybės (2)</a:t>
            </a:r>
            <a:endPar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just">
              <a:lnSpc>
                <a:spcPct val="115000"/>
              </a:lnSpc>
              <a:spcBef>
                <a:spcPts val="600"/>
              </a:spcBef>
              <a:spcAft>
                <a:spcPts val="600"/>
              </a:spcAft>
              <a:tabLst>
                <a:tab pos="1786890" algn="l"/>
              </a:tabLst>
            </a:pPr>
            <a:r>
              <a:rPr lang="lt-LT" sz="1800" i="1" dirty="0">
                <a:effectLst/>
                <a:latin typeface="Times New Roman" panose="02020603050405020304" pitchFamily="18" charset="0"/>
                <a:ea typeface="Times New Roman" panose="02020603050405020304" pitchFamily="18" charset="0"/>
              </a:rPr>
              <a:t>Duomenų rinkimas: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Didėjančios galimybės bendradarbiauti tarptautiniu lygiu žuvininkystės duomenų rinkimo srityje Regioninių koordinavimo grupių veikloje.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Institucinių gebėjimų stiprinimas, tarptautinis bendradarbiavimas mokslininkų – </a:t>
            </a:r>
            <a:r>
              <a:rPr lang="lt-LT" sz="1800" dirty="0" err="1">
                <a:effectLst/>
                <a:latin typeface="Times New Roman" panose="02020603050405020304" pitchFamily="18" charset="0"/>
                <a:ea typeface="Calibri" panose="020F0502020204030204" pitchFamily="34" charset="0"/>
              </a:rPr>
              <a:t>observerių</a:t>
            </a:r>
            <a:r>
              <a:rPr lang="lt-LT" sz="1800" dirty="0">
                <a:effectLst/>
                <a:latin typeface="Times New Roman" panose="02020603050405020304" pitchFamily="18" charset="0"/>
                <a:ea typeface="Calibri" panose="020F0502020204030204" pitchFamily="34" charset="0"/>
              </a:rPr>
              <a:t> sistemos sukūrimas</a:t>
            </a:r>
          </a:p>
          <a:p>
            <a:pPr algn="just">
              <a:lnSpc>
                <a:spcPct val="115000"/>
              </a:lnSpc>
              <a:spcBef>
                <a:spcPts val="600"/>
              </a:spcBef>
              <a:spcAft>
                <a:spcPts val="600"/>
              </a:spcAft>
              <a:tabLst>
                <a:tab pos="1786890" algn="l"/>
              </a:tabLst>
            </a:pPr>
            <a:r>
              <a:rPr lang="lt-LT" sz="1800" i="1" dirty="0">
                <a:effectLst/>
                <a:latin typeface="Times New Roman" panose="02020603050405020304" pitchFamily="18" charset="0"/>
                <a:ea typeface="Calibri" panose="020F0502020204030204" pitchFamily="34" charset="0"/>
              </a:rPr>
              <a:t>Kontrolės ir įsipareigojimų vykdymo užtikrinimas: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Naujų kontrolės sistemų kūrimas ir bandomųjų projektų įgyvendinimas. </a:t>
            </a:r>
            <a:endParaRPr lang="en-AI" sz="1800" dirty="0">
              <a:effectLst/>
              <a:latin typeface="Times New Roman" panose="02020603050405020304" pitchFamily="18" charset="0"/>
              <a:ea typeface="Calibri" panose="020F0502020204030204" pitchFamily="34" charset="0"/>
            </a:endParaRPr>
          </a:p>
          <a:p>
            <a:r>
              <a:rPr lang="lt-LT" sz="1800" dirty="0">
                <a:effectLst/>
                <a:latin typeface="Times New Roman" panose="02020603050405020304" pitchFamily="18" charset="0"/>
                <a:ea typeface="Calibri" panose="020F0502020204030204" pitchFamily="34" charset="0"/>
              </a:rPr>
              <a:t>Institucinių gebėjimų stiprinimas (mokymo ir mainų programos, seminarai, jungtinių veiksmų ir kitų priemonių taikymas) tarpinstituciniu ir tarptautiniu lygmeniu</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758561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FF0000"/>
                </a:solidFill>
                <a:latin typeface="Calibri Light" panose="020F0302020204030204"/>
                <a:cs typeface="Times New Roman" panose="02020603050405020304" pitchFamily="18" charset="0"/>
              </a:rPr>
              <a:t>analizė. Grėsmės (1)</a:t>
            </a:r>
            <a:endPar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342900" lvl="0" indent="-342900" algn="just">
              <a:lnSpc>
                <a:spcPct val="115000"/>
              </a:lnSpc>
              <a:spcBef>
                <a:spcPts val="600"/>
              </a:spcBef>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Klimato pokyčiai</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Jūrų ir dalies vidaus vandenų užterštumas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Invazinių žuvų ir vėžiagyvių plitimas, menkaverčių žuvų rūšių išteklių gausėjimas, vertingų žuvų rūšių būklės kiekybinė ir kokybinė kaita ir migracija.</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Žvejybos išteklių ir pajėgumų disbalansas atsiradęs dėl atskirų žuvų rūšių išteklių būklės kiekybinės ir  kokybinės kaitos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Pajamų netekimas menkių žvejybos Baltijos jūros laivyno segmente dėl menkių išteklių būklės blogėjimo, išteklių neatsistatymo</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Dėl saugomų teritorijų tinklo išplėtimo didėjantys apribojimai žvejybos veiklai.</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Saugomų paukščių ir žinduolių laimikiui daromą žalą</a:t>
            </a: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696593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FF0000"/>
                </a:solidFill>
                <a:latin typeface="Calibri Light" panose="020F0302020204030204"/>
                <a:cs typeface="Times New Roman" panose="02020603050405020304" pitchFamily="18" charset="0"/>
              </a:rPr>
              <a:t>analizė. Grėsmės (2)</a:t>
            </a:r>
            <a:endPar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just">
              <a:lnSpc>
                <a:spcPct val="115000"/>
              </a:lnSpc>
              <a:spcBef>
                <a:spcPts val="600"/>
              </a:spcBef>
              <a:spcAft>
                <a:spcPts val="600"/>
              </a:spcAft>
              <a:tabLst>
                <a:tab pos="1786890" algn="l"/>
              </a:tabLst>
            </a:pPr>
            <a:r>
              <a:rPr lang="lt-LT" sz="1800" i="1" dirty="0">
                <a:effectLst/>
                <a:latin typeface="Times New Roman" panose="02020603050405020304" pitchFamily="18" charset="0"/>
                <a:ea typeface="Times New Roman" panose="02020603050405020304" pitchFamily="18" charset="0"/>
              </a:rPr>
              <a:t>Duomenų rinkimas: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Mažėjant Baltijos jūros laivynui, iškrovimams Lietuvoje, duomenų apie žuvų išteklius lygio ir patikimumo sumažėjimas.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Besikeičianti žuvininkystės renkamų duomenų apimtis, prie kurios reikia pritaikyti informacines sistemas.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Kintančios, sunkiai prognozuojamos biologinių duomenų rinkimo apimtys tolimųjų regionų žvejyboje.</a:t>
            </a: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517609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FF0000"/>
                </a:solidFill>
                <a:latin typeface="Calibri Light" panose="020F0302020204030204"/>
                <a:cs typeface="Times New Roman" panose="02020603050405020304" pitchFamily="18" charset="0"/>
              </a:rPr>
              <a:t>analizė. Grėsmės (3)</a:t>
            </a:r>
            <a:endPar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0" marR="0" lvl="0" indent="0" algn="just" defTabSz="914400" rtl="0" eaLnBrk="1" fontAlgn="base" latinLnBrk="0" hangingPunct="1">
              <a:lnSpc>
                <a:spcPct val="115000"/>
              </a:lnSpc>
              <a:spcBef>
                <a:spcPts val="600"/>
              </a:spcBef>
              <a:spcAft>
                <a:spcPts val="600"/>
              </a:spcAft>
              <a:buClrTx/>
              <a:buSzTx/>
              <a:buFontTx/>
              <a:buNone/>
              <a:tabLst>
                <a:tab pos="1786890" algn="l"/>
              </a:tabLst>
              <a:defRPr/>
            </a:pPr>
            <a:r>
              <a:rPr kumimoji="0" lang="lt-LT" sz="1800" b="0"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rPr>
              <a:t>Kontrolės ir įsipareigojimų vykdymo užtikrinimas:</a:t>
            </a:r>
            <a:endParaRPr kumimoji="0" lang="en-AI" sz="1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endParaRPr>
          </a:p>
          <a:p>
            <a:pPr marL="342900" marR="0" lvl="0" indent="-342900" algn="just" defTabSz="914400" rtl="0" eaLnBrk="1" fontAlgn="base" latinLnBrk="0" hangingPunct="1">
              <a:lnSpc>
                <a:spcPct val="115000"/>
              </a:lnSpc>
              <a:spcBef>
                <a:spcPts val="600"/>
              </a:spcBef>
              <a:spcAft>
                <a:spcPct val="0"/>
              </a:spcAft>
              <a:buClrTx/>
              <a:buSzTx/>
              <a:buFont typeface="Symbol" panose="05050102010706020507" pitchFamily="18" charset="2"/>
              <a:buChar char=""/>
              <a:tabLst>
                <a:tab pos="1786890" algn="l"/>
              </a:tabLst>
              <a:defRPr/>
            </a:pPr>
            <a:r>
              <a:rPr kumimoji="0" lang="lt-LT" sz="1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Pasaulinės pandemijos apribotos bendradarbiavimo galimybės su kitomis priežiūrą vykdančiomis institucijomis nacionaliniu ir tarptautiniu lygmeniu.</a:t>
            </a:r>
            <a:endParaRPr kumimoji="0" lang="en-AI" sz="1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endParaRPr>
          </a:p>
          <a:p>
            <a:pPr marL="342900" marR="0" lvl="0" indent="-342900" algn="just" defTabSz="914400" rtl="0" eaLnBrk="1" fontAlgn="base" latinLnBrk="0" hangingPunct="1">
              <a:lnSpc>
                <a:spcPct val="115000"/>
              </a:lnSpc>
              <a:spcBef>
                <a:spcPct val="0"/>
              </a:spcBef>
              <a:spcAft>
                <a:spcPct val="0"/>
              </a:spcAft>
              <a:buClrTx/>
              <a:buSzTx/>
              <a:buFont typeface="Symbol" panose="05050102010706020507" pitchFamily="18" charset="2"/>
              <a:buChar char=""/>
              <a:tabLst>
                <a:tab pos="1786890" algn="l"/>
              </a:tabLst>
              <a:defRPr/>
            </a:pPr>
            <a:r>
              <a:rPr kumimoji="0" lang="lt-LT" sz="1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Kylantys reikalavimai vykdyti vis griežtesnę smulkiųjų ūkio subjektų priežiūrą, augantys žuvininkystės duomenų kiekiai, jų analizės ir duomenų mainų poreikis dėl nuolat besikeičiančių reikalavimų.</a:t>
            </a:r>
            <a:endParaRPr kumimoji="0" lang="en-AI" sz="1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endParaRPr>
          </a:p>
          <a:p>
            <a:pPr marL="342900" marR="0" lvl="0" indent="-342900" algn="just" defTabSz="914400" rtl="0" eaLnBrk="1" fontAlgn="base" latinLnBrk="0" hangingPunct="1">
              <a:lnSpc>
                <a:spcPct val="115000"/>
              </a:lnSpc>
              <a:spcBef>
                <a:spcPct val="0"/>
              </a:spcBef>
              <a:spcAft>
                <a:spcPts val="600"/>
              </a:spcAft>
              <a:buClrTx/>
              <a:buSzTx/>
              <a:buFont typeface="Symbol" panose="05050102010706020507" pitchFamily="18" charset="2"/>
              <a:buChar char=""/>
              <a:tabLst>
                <a:tab pos="1786890" algn="l"/>
              </a:tabLst>
              <a:defRPr/>
            </a:pPr>
            <a:r>
              <a:rPr kumimoji="0" lang="lt-LT" sz="1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mn-cs"/>
              </a:rPr>
              <a:t>Neigiamas ūkio subjektų požiūris į diegiamas technologines naujoves ir negebėjimas jas taikyti.</a:t>
            </a:r>
            <a:endParaRPr kumimoji="0" lang="en-AI" sz="1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mn-cs"/>
            </a:endParaRPr>
          </a:p>
        </p:txBody>
      </p:sp>
    </p:spTree>
    <p:extLst>
      <p:ext uri="{BB962C8B-B14F-4D97-AF65-F5344CB8AC3E}">
        <p14:creationId xmlns:p14="http://schemas.microsoft.com/office/powerpoint/2010/main" val="1761285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Sektoriaus poreikiai</a:t>
            </a: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873708"/>
            <a:ext cx="8861485" cy="472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just"/>
            <a:endParaRPr lang="lt-LT" sz="1800" kern="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r>
              <a:rPr lang="lt-LT" sz="1800" kern="0" dirty="0">
                <a:latin typeface="Calibri" panose="020F0502020204030204" pitchFamily="34" charset="0"/>
                <a:cs typeface="Calibri" panose="020F0502020204030204" pitchFamily="34" charset="0"/>
              </a:rPr>
              <a:t>Nuo vasario 20 d. iki kovo 15 d. atlikta sektoriaus poreikių apklausa dėl 1 prioriteto „Tausios žvejybos skatinimas ir vandens biologinių išteklių išsaugojimas“. </a:t>
            </a:r>
          </a:p>
          <a:p>
            <a:pPr algn="just">
              <a:lnSpc>
                <a:spcPct val="115000"/>
              </a:lnSpc>
              <a:spcBef>
                <a:spcPts val="600"/>
              </a:spcBef>
              <a:spcAft>
                <a:spcPts val="600"/>
              </a:spcAft>
              <a:tabLst>
                <a:tab pos="1786890" algn="l"/>
              </a:tabLst>
            </a:pPr>
            <a:r>
              <a:rPr lang="lt-LT" sz="1600" dirty="0">
                <a:latin typeface="Calibri" panose="020F0502020204030204" pitchFamily="34" charset="0"/>
                <a:ea typeface="Times New Roman" panose="02020603050405020304" pitchFamily="18" charset="0"/>
                <a:cs typeface="Calibri" panose="020F0502020204030204" pitchFamily="34" charset="0"/>
              </a:rPr>
              <a:t>Atlikus apklausą, nustatyti šie sektoriaus poreikiai:</a:t>
            </a:r>
            <a:r>
              <a:rPr lang="lt-LT" sz="1600" dirty="0">
                <a:effectLst/>
                <a:latin typeface="Calibri" panose="020F0502020204030204" pitchFamily="34" charset="0"/>
                <a:ea typeface="Times New Roman" panose="02020603050405020304" pitchFamily="18" charset="0"/>
                <a:cs typeface="Calibri" panose="020F0502020204030204" pitchFamily="34" charset="0"/>
              </a:rPr>
              <a:t> </a:t>
            </a:r>
          </a:p>
          <a:p>
            <a:pPr marL="285750" indent="-285750" algn="just">
              <a:lnSpc>
                <a:spcPct val="115000"/>
              </a:lnSpc>
              <a:spcBef>
                <a:spcPts val="600"/>
              </a:spcBef>
              <a:spcAft>
                <a:spcPts val="600"/>
              </a:spcAft>
              <a:buFont typeface="Arial" panose="020B0604020202020204" pitchFamily="34" charset="0"/>
              <a:buChar char="•"/>
              <a:tabLst>
                <a:tab pos="1786890" algn="l"/>
              </a:tabLst>
            </a:pPr>
            <a:r>
              <a:rPr lang="lt-LT" sz="1600" dirty="0">
                <a:effectLst/>
                <a:latin typeface="Calibri" panose="020F0502020204030204" pitchFamily="34" charset="0"/>
                <a:ea typeface="Times New Roman" panose="02020603050405020304" pitchFamily="18" charset="0"/>
                <a:cs typeface="Calibri" panose="020F0502020204030204" pitchFamily="34" charset="0"/>
              </a:rPr>
              <a:t>skatinti perėjimą prie nedidelį poveikį aplinkai darančios, klimato poveikiui atsparios žvejybos praktikos; </a:t>
            </a:r>
          </a:p>
          <a:p>
            <a:pPr marL="285750" indent="-285750" algn="just">
              <a:lnSpc>
                <a:spcPct val="115000"/>
              </a:lnSpc>
              <a:spcBef>
                <a:spcPts val="600"/>
              </a:spcBef>
              <a:spcAft>
                <a:spcPts val="600"/>
              </a:spcAft>
              <a:buFont typeface="Arial" panose="020B0604020202020204" pitchFamily="34" charset="0"/>
              <a:buChar char="•"/>
              <a:tabLst>
                <a:tab pos="1786890" algn="l"/>
              </a:tabLst>
            </a:pPr>
            <a:r>
              <a:rPr lang="lt-LT" sz="1600" dirty="0">
                <a:effectLst/>
                <a:latin typeface="Calibri" panose="020F0502020204030204" pitchFamily="34" charset="0"/>
                <a:ea typeface="Times New Roman" panose="02020603050405020304" pitchFamily="18" charset="0"/>
                <a:cs typeface="Calibri" panose="020F0502020204030204" pitchFamily="34" charset="0"/>
              </a:rPr>
              <a:t>stiprinti laimikio vertės grandinę (pirminis perdirbimas, tiesioginė prekyba); </a:t>
            </a:r>
          </a:p>
          <a:p>
            <a:pPr marL="285750" indent="-285750" algn="just">
              <a:lnSpc>
                <a:spcPct val="115000"/>
              </a:lnSpc>
              <a:spcBef>
                <a:spcPts val="600"/>
              </a:spcBef>
              <a:spcAft>
                <a:spcPts val="600"/>
              </a:spcAft>
              <a:buFont typeface="Arial" panose="020B0604020202020204" pitchFamily="34" charset="0"/>
              <a:buChar char="•"/>
              <a:tabLst>
                <a:tab pos="1786890" algn="l"/>
              </a:tabLst>
            </a:pPr>
            <a:r>
              <a:rPr lang="lt-LT" sz="1600" dirty="0">
                <a:effectLst/>
                <a:latin typeface="Calibri" panose="020F0502020204030204" pitchFamily="34" charset="0"/>
                <a:ea typeface="Times New Roman" panose="02020603050405020304" pitchFamily="18" charset="0"/>
                <a:cs typeface="Calibri" panose="020F0502020204030204" pitchFamily="34" charset="0"/>
              </a:rPr>
              <a:t>skatinti įgūdžių, žinių, inovacijų ir gebėjimų stiprinimą; </a:t>
            </a:r>
          </a:p>
          <a:p>
            <a:pPr marL="285750" indent="-285750" algn="just">
              <a:lnSpc>
                <a:spcPct val="115000"/>
              </a:lnSpc>
              <a:spcBef>
                <a:spcPts val="600"/>
              </a:spcBef>
              <a:spcAft>
                <a:spcPts val="600"/>
              </a:spcAft>
              <a:buFont typeface="Arial" panose="020B0604020202020204" pitchFamily="34" charset="0"/>
              <a:buChar char="•"/>
              <a:tabLst>
                <a:tab pos="1786890" algn="l"/>
              </a:tabLst>
            </a:pPr>
            <a:r>
              <a:rPr lang="lt-LT" sz="1600" dirty="0">
                <a:effectLst/>
                <a:latin typeface="Calibri" panose="020F0502020204030204" pitchFamily="34" charset="0"/>
                <a:ea typeface="Times New Roman" panose="02020603050405020304" pitchFamily="18" charset="0"/>
                <a:cs typeface="Calibri" panose="020F0502020204030204" pitchFamily="34" charset="0"/>
              </a:rPr>
              <a:t>gerinti sveikatos, saugos ir darbo sąlygas žvejybos laivuose; </a:t>
            </a:r>
          </a:p>
          <a:p>
            <a:pPr marL="285750" indent="-285750" algn="just">
              <a:lnSpc>
                <a:spcPct val="115000"/>
              </a:lnSpc>
              <a:spcBef>
                <a:spcPts val="600"/>
              </a:spcBef>
              <a:spcAft>
                <a:spcPts val="600"/>
              </a:spcAft>
              <a:buFont typeface="Arial" panose="020B0604020202020204" pitchFamily="34" charset="0"/>
              <a:buChar char="•"/>
              <a:tabLst>
                <a:tab pos="1786890" algn="l"/>
              </a:tabLst>
            </a:pPr>
            <a:r>
              <a:rPr lang="lt-LT" sz="1600" dirty="0">
                <a:effectLst/>
                <a:latin typeface="Calibri" panose="020F0502020204030204" pitchFamily="34" charset="0"/>
                <a:ea typeface="Times New Roman" panose="02020603050405020304" pitchFamily="18" charset="0"/>
                <a:cs typeface="Calibri" panose="020F0502020204030204" pitchFamily="34" charset="0"/>
              </a:rPr>
              <a:t>skatinti žvejybos veiklos įvairinimą.</a:t>
            </a:r>
            <a:endParaRPr lang="en-AI" sz="1600" dirty="0">
              <a:effectLst/>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15000"/>
              </a:lnSpc>
              <a:spcBef>
                <a:spcPts val="600"/>
              </a:spcBef>
              <a:spcAft>
                <a:spcPts val="600"/>
              </a:spcAft>
              <a:buFont typeface="Arial" panose="020B0604020202020204" pitchFamily="34" charset="0"/>
              <a:buChar char="•"/>
              <a:tabLst>
                <a:tab pos="1786890" algn="l"/>
              </a:tabLst>
            </a:pPr>
            <a:r>
              <a:rPr lang="lt-LT" sz="1600" dirty="0">
                <a:effectLst/>
                <a:latin typeface="Calibri" panose="020F0502020204030204" pitchFamily="34" charset="0"/>
                <a:ea typeface="Times New Roman" panose="02020603050405020304" pitchFamily="18" charset="0"/>
                <a:cs typeface="Calibri" panose="020F0502020204030204" pitchFamily="34" charset="0"/>
              </a:rPr>
              <a:t>Turimų priemonių (IT sistemų, laboratorijų, skaitiklių registratoriai ir kt.) skirtų duomenų rinkimui, atnaujinimas ir naujų priemonių įsigijimas.</a:t>
            </a:r>
            <a:endParaRPr lang="en-AI" sz="1600" dirty="0">
              <a:effectLst/>
              <a:latin typeface="Calibri" panose="020F0502020204030204" pitchFamily="34" charset="0"/>
              <a:ea typeface="Calibri" panose="020F0502020204030204" pitchFamily="34" charset="0"/>
              <a:cs typeface="Calibri" panose="020F0502020204030204" pitchFamily="34" charset="0"/>
            </a:endParaRPr>
          </a:p>
          <a:p>
            <a:pPr marL="285750" indent="-285750" algn="just">
              <a:lnSpc>
                <a:spcPct val="115000"/>
              </a:lnSpc>
              <a:spcBef>
                <a:spcPts val="600"/>
              </a:spcBef>
              <a:spcAft>
                <a:spcPts val="600"/>
              </a:spcAft>
              <a:buFont typeface="Arial" panose="020B0604020202020204" pitchFamily="34" charset="0"/>
              <a:buChar char="•"/>
              <a:tabLst>
                <a:tab pos="1786890" algn="l"/>
              </a:tabLst>
            </a:pPr>
            <a:r>
              <a:rPr lang="lt-LT" sz="1600" dirty="0">
                <a:effectLst/>
                <a:latin typeface="Calibri" panose="020F0502020204030204" pitchFamily="34" charset="0"/>
                <a:ea typeface="Times New Roman" panose="02020603050405020304" pitchFamily="18" charset="0"/>
                <a:cs typeface="Calibri" panose="020F0502020204030204" pitchFamily="34" charset="0"/>
              </a:rPr>
              <a:t>Tinkamo ir savalaikio finansavimo kontrolei ir įsipareigojimų vykdymui užtikrinimas</a:t>
            </a:r>
            <a:endParaRPr lang="en-AI" sz="1600" dirty="0">
              <a:effectLst/>
              <a:latin typeface="Calibri" panose="020F0502020204030204" pitchFamily="34" charset="0"/>
              <a:ea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endParaRPr lang="lt-LT" sz="1800" kern="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endParaRPr lang="lt-LT" sz="1800" kern="0" dirty="0">
              <a:latin typeface="Calibri" panose="020F0502020204030204" pitchFamily="34" charset="0"/>
              <a:cs typeface="Calibri" panose="020F0502020204030204" pitchFamily="34" charset="0"/>
            </a:endParaRPr>
          </a:p>
          <a:p>
            <a:pPr algn="just"/>
            <a:endParaRPr lang="lt-LT" sz="1800" kern="0" dirty="0">
              <a:latin typeface="Calibri" panose="020F0502020204030204" pitchFamily="34" charset="0"/>
              <a:cs typeface="Calibri" panose="020F0502020204030204" pitchFamily="34" charset="0"/>
            </a:endParaRPr>
          </a:p>
          <a:p>
            <a:pPr algn="just"/>
            <a:endParaRPr lang="lt-LT" sz="1800" kern="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53181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SSGG ir poreikių apibendrinimas</a:t>
            </a: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just"/>
            <a:endParaRPr lang="lt-LT" sz="1800" kern="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Remti investicijas į tvarią žvejybą, siekiant pagerinti energijos vartojimo efektyvumą, saugą laivuose, darbo ir higienos sąlygas, užtikrinti žvejybos įrankių selektyvumą ir žvejybos veiklos poveikio aplinkai mažinimą;</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Remti sužvejoto laimikio pridėtinės vertės kūrimą (įskaitant apdirbimą ir perdirbimą) ir tiesioginis pardavimą. Ši paramos sritis itin aktuali mažos apimties žvejybą vykdančioms įmonėms; </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Ir toliau saugoti jūrų biologinius išteklius, atlyginti saugomų paukščių ir žinduolių laimikiui daromą; </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Skatinti išbandyti ir diegti pažangias technologijas ir metodus žvejybos sektoriuje, siekiant poveikio aplinkai mažinimo.</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Remti  iškrovimo vietų infrastruktūros gerinimą, pritaikant žvejybos veikloje susidarančių žuvų atliekų, nepageidaujamos priegaudos ir jūros šiukšlių tvarkymo bei utilizavimo poreikiams; </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Remti išsaugojimo priemonių, skirtų ilgalaikiam išteklių atkūrimui įgyvendinimą; </a:t>
            </a:r>
          </a:p>
          <a:p>
            <a:pPr marL="285750" indent="-285750" algn="just">
              <a:buFont typeface="Wingdings" panose="05000000000000000000" pitchFamily="2" charset="2"/>
              <a:buChar char="q"/>
            </a:pPr>
            <a:endParaRPr lang="lt-LT" sz="1800" kern="0"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Skatinti  į jūrą išmestų šiukšlių ir pamestų tinklų pašalinimą iš jūros;</a:t>
            </a:r>
          </a:p>
          <a:p>
            <a:pPr algn="just"/>
            <a:endParaRPr lang="lt-LT" sz="1800" kern="0" dirty="0">
              <a:latin typeface="Calibri" panose="020F0502020204030204" pitchFamily="34" charset="0"/>
              <a:cs typeface="Calibri" panose="020F0502020204030204" pitchFamily="34" charset="0"/>
            </a:endParaRPr>
          </a:p>
          <a:p>
            <a:pPr algn="just"/>
            <a:endParaRPr lang="lt-LT" sz="1800" kern="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409178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187624" y="722310"/>
            <a:ext cx="7975122" cy="690466"/>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1.1. konkretaus tikslo „</a:t>
            </a:r>
            <a:r>
              <a:rPr lang="lt-LT" sz="2800" b="1" dirty="0">
                <a:solidFill>
                  <a:srgbClr val="0070C0"/>
                </a:solidFill>
                <a:latin typeface="Calibri Light" panose="020F0302020204030204" pitchFamily="34" charset="0"/>
                <a:cs typeface="Calibri Light" panose="020F0302020204030204" pitchFamily="34" charset="0"/>
              </a:rPr>
              <a:t>Ekonomiškai, socialiai ir aplinkosauginiu požiūriu tvarios žvejybos veiklos stiprinimas“ remtini veiksmai (</a:t>
            </a:r>
            <a:r>
              <a:rPr lang="lt-LT" sz="2800" b="1" dirty="0" err="1">
                <a:solidFill>
                  <a:srgbClr val="0070C0"/>
                </a:solidFill>
                <a:latin typeface="Calibri Light" panose="020F0302020204030204" pitchFamily="34" charset="0"/>
                <a:cs typeface="Calibri Light" panose="020F0302020204030204" pitchFamily="34" charset="0"/>
              </a:rPr>
              <a:t>types</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of</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actions</a:t>
            </a:r>
            <a:r>
              <a:rPr lang="lt-LT" sz="2800" b="1" dirty="0">
                <a:solidFill>
                  <a:srgbClr val="0070C0"/>
                </a:solidFill>
                <a:latin typeface="Calibri Light" panose="020F0302020204030204" pitchFamily="34" charset="0"/>
                <a:cs typeface="Calibri Light" panose="020F0302020204030204" pitchFamily="34" charset="0"/>
              </a:rPr>
              <a:t>)</a:t>
            </a:r>
            <a:r>
              <a:rPr lang="en-US" sz="2800" b="1" dirty="0">
                <a:solidFill>
                  <a:srgbClr val="0070C0"/>
                </a:solidFill>
                <a:latin typeface="Calibri Light" panose="020F0302020204030204" pitchFamily="34" charset="0"/>
                <a:cs typeface="Calibri Light" panose="020F0302020204030204" pitchFamily="34" charset="0"/>
              </a:rPr>
              <a:t> (1)</a:t>
            </a:r>
            <a:br>
              <a:rPr lang="lt-LT" sz="2800" b="1" dirty="0">
                <a:solidFill>
                  <a:srgbClr val="0070C0"/>
                </a:solidFill>
                <a:latin typeface="Calibri Light" panose="020F0302020204030204" pitchFamily="34" charset="0"/>
                <a:cs typeface="Calibri Light" panose="020F0302020204030204" pitchFamily="34" charset="0"/>
              </a:rPr>
            </a:br>
            <a:endParaRPr lang="lt-LT" sz="2800" b="1" kern="1200" dirty="0">
              <a:solidFill>
                <a:srgbClr val="0070C0"/>
              </a:solidFill>
              <a:latin typeface="Calibri Light" panose="020F0302020204030204" pitchFamily="34" charset="0"/>
              <a:ea typeface="+mn-ea"/>
              <a:cs typeface="Calibri Light" panose="020F03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252010" y="1412776"/>
            <a:ext cx="8910736" cy="4939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lnSpc>
                <a:spcPct val="108000"/>
              </a:lnSpc>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Investicijos į tvarų žvejybos verslą: </a:t>
            </a:r>
            <a:r>
              <a:rPr lang="lt-LT" sz="1800" kern="0" dirty="0">
                <a:solidFill>
                  <a:schemeClr val="tx1"/>
                </a:solidFill>
                <a:latin typeface="Times New Roman" panose="02020603050405020304" pitchFamily="18" charset="0"/>
                <a:cs typeface="Times New Roman" panose="02020603050405020304" pitchFamily="18" charset="0"/>
              </a:rPr>
              <a:t>sužvejoto laimikio pridėtinės vertės kūrimą (įskaitant apdirbimą ir perdirbimą), tiesioginį pardavimą, energijos vartojimo efektyvumo, saugos laivuose, darbo ir higienos sąlygų gerinimą, pažangių žvejybos metodų taikymą.</a:t>
            </a:r>
          </a:p>
          <a:p>
            <a:pPr marL="285750" indent="-285750" algn="just">
              <a:lnSpc>
                <a:spcPct val="108000"/>
              </a:lnSpc>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Laimikiui padarytos žalos, patirtos dėl žinduolių ir paukščių, kurie saugomi, kompensavimo sistemos.</a:t>
            </a:r>
          </a:p>
          <a:p>
            <a:pPr marL="285750" indent="-285750" algn="just">
              <a:lnSpc>
                <a:spcPct val="108000"/>
              </a:lnSpc>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Mokslo atstovų ir žvejų bendradarbiavimo veiklos </a:t>
            </a:r>
            <a:r>
              <a:rPr lang="lt-LT" sz="1800" kern="0" dirty="0">
                <a:solidFill>
                  <a:schemeClr val="tx1"/>
                </a:solidFill>
                <a:latin typeface="Times New Roman" panose="02020603050405020304" pitchFamily="18" charset="0"/>
                <a:cs typeface="Times New Roman" panose="02020603050405020304" pitchFamily="18" charset="0"/>
              </a:rPr>
              <a:t>skirtos išbandyti ir diegti pažangias technologijas ir metodus žvejybos sektoriuje, bei keistis žiniomis. Remtinos veiklos gali apimti duomenų rinkimo ir tvarkymo veiklas,  tyrimus, bandomuosius projektus, gerosios praktikos, žinių ir mokslinių tyrimų rezultatų platinimą, seminarus. </a:t>
            </a:r>
          </a:p>
          <a:p>
            <a:pPr marL="285750" indent="-285750" algn="just">
              <a:lnSpc>
                <a:spcPct val="108000"/>
              </a:lnSpc>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Žvejybos poveikio jūrų aplinkai mažinimas (įskaitant nepageidaujamos priegaudos mažinimą)  ir žvejybos pritaikymas siekiant apsaugoti rūšis. </a:t>
            </a:r>
            <a:r>
              <a:rPr lang="lt-LT" sz="1800" kern="0" dirty="0">
                <a:solidFill>
                  <a:schemeClr val="tx1"/>
                </a:solidFill>
                <a:latin typeface="Times New Roman" panose="02020603050405020304" pitchFamily="18" charset="0"/>
                <a:cs typeface="Times New Roman" panose="02020603050405020304" pitchFamily="18" charset="0"/>
              </a:rPr>
              <a:t>Skatinamas perėjimas prie nedidelį poveikį aplinkai darančios žvejybos praktikos remiant pažangių technologijų ir metodų žvejybos sektoriuje diegimą</a:t>
            </a:r>
          </a:p>
        </p:txBody>
      </p:sp>
    </p:spTree>
    <p:extLst>
      <p:ext uri="{BB962C8B-B14F-4D97-AF65-F5344CB8AC3E}">
        <p14:creationId xmlns:p14="http://schemas.microsoft.com/office/powerpoint/2010/main" val="4439468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558298" y="722310"/>
            <a:ext cx="8604448" cy="863600"/>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1.1. konkretaus tikslo „</a:t>
            </a:r>
            <a:r>
              <a:rPr lang="lt-LT" sz="2800" b="1" dirty="0">
                <a:solidFill>
                  <a:srgbClr val="0070C0"/>
                </a:solidFill>
                <a:latin typeface="Calibri Light" panose="020F0302020204030204" pitchFamily="34" charset="0"/>
                <a:cs typeface="Calibri Light" panose="020F0302020204030204" pitchFamily="34" charset="0"/>
              </a:rPr>
              <a:t>Ekonomiškai, socialiai ir aplinkosauginiu požiūriu tvarios žvejybos veiklos stiprinimas“ remtini veiksmai (2)</a:t>
            </a:r>
            <a:br>
              <a:rPr lang="lt-LT" sz="2800" b="1" dirty="0">
                <a:solidFill>
                  <a:srgbClr val="0070C0"/>
                </a:solidFill>
                <a:latin typeface="Calibri" panose="020F0502020204030204" pitchFamily="34" charset="0"/>
                <a:cs typeface="Calibri" panose="020F0502020204030204" pitchFamily="34" charset="0"/>
              </a:rPr>
            </a:br>
            <a:endParaRPr lang="lt-LT" sz="2800" b="1" kern="1200" dirty="0">
              <a:solidFill>
                <a:srgbClr val="0070C0"/>
              </a:solidFill>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252010" y="1484784"/>
            <a:ext cx="8910736" cy="4939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Times New Roman" panose="02020603050405020304" pitchFamily="18" charset="0"/>
              </a:rPr>
              <a:t>Pagrindinės tikslinės grupės: </a:t>
            </a:r>
            <a:r>
              <a:rPr lang="lt-LT" sz="1800" dirty="0">
                <a:effectLst/>
                <a:latin typeface="Times New Roman" panose="02020603050405020304" pitchFamily="18" charset="0"/>
                <a:ea typeface="Times New Roman" panose="02020603050405020304" pitchFamily="18" charset="0"/>
              </a:rPr>
              <a:t>Verslinės žvejybos įmonės (jūrų ir vidaus vandenyse). Mokslo ir studijų institucijos, mokslininkai ir kiti tyrėjai. Viešojo sektoriaus subjektai. Verslinės žvejybos įmonių asociacijos. </a:t>
            </a:r>
            <a:endParaRPr lang="lt-LT" sz="1800" dirty="0">
              <a:effectLst/>
              <a:latin typeface="Times New Roman" panose="02020603050405020304" pitchFamily="18" charset="0"/>
              <a:ea typeface="Calibri" panose="020F0502020204030204" pitchFamily="34" charset="0"/>
            </a:endParaRP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rPr>
              <a:t>Veiksmai, užtikrinantys lygybę, </a:t>
            </a:r>
            <a:r>
              <a:rPr lang="lt-LT" sz="1800" b="1" dirty="0" err="1">
                <a:effectLst/>
                <a:latin typeface="Times New Roman" panose="02020603050405020304" pitchFamily="18" charset="0"/>
                <a:ea typeface="Calibri" panose="020F0502020204030204" pitchFamily="34" charset="0"/>
              </a:rPr>
              <a:t>įtrauktį</a:t>
            </a:r>
            <a:r>
              <a:rPr lang="lt-LT" sz="1800" b="1" dirty="0">
                <a:effectLst/>
                <a:latin typeface="Times New Roman" panose="02020603050405020304" pitchFamily="18" charset="0"/>
                <a:ea typeface="Calibri" panose="020F0502020204030204" pitchFamily="34" charset="0"/>
              </a:rPr>
              <a:t> ir nediskriminavimą: v</a:t>
            </a:r>
            <a:r>
              <a:rPr lang="lt-LT" sz="1800" dirty="0">
                <a:effectLst/>
                <a:latin typeface="Times New Roman" panose="02020603050405020304" pitchFamily="18" charset="0"/>
                <a:ea typeface="Calibri" panose="020F0502020204030204" pitchFamily="34" charset="0"/>
              </a:rPr>
              <a:t>ykdant numatytas veiklas bus siekiama užtikrinti lygybės, </a:t>
            </a:r>
            <a:r>
              <a:rPr lang="lt-LT" sz="1800" dirty="0" err="1">
                <a:effectLst/>
                <a:latin typeface="Times New Roman" panose="02020603050405020304" pitchFamily="18" charset="0"/>
                <a:ea typeface="Calibri" panose="020F0502020204030204" pitchFamily="34" charset="0"/>
              </a:rPr>
              <a:t>įtraukties</a:t>
            </a:r>
            <a:r>
              <a:rPr lang="lt-LT" sz="1800" dirty="0">
                <a:effectLst/>
                <a:latin typeface="Times New Roman" panose="02020603050405020304" pitchFamily="18" charset="0"/>
                <a:ea typeface="Calibri" panose="020F0502020204030204" pitchFamily="34" charset="0"/>
              </a:rPr>
              <a:t> ir nediskriminavimo principus. </a:t>
            </a: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rPr>
              <a:t>Konkrečios tikslinės teritorijos, įskaitant planuojamą teritorinių priemonių naudojimą: </a:t>
            </a:r>
            <a:r>
              <a:rPr lang="lt-LT" sz="1800" dirty="0">
                <a:effectLst/>
                <a:latin typeface="Times New Roman" panose="02020603050405020304" pitchFamily="18" charset="0"/>
                <a:ea typeface="Calibri" panose="020F0502020204030204" pitchFamily="34" charset="0"/>
              </a:rPr>
              <a:t>vi</a:t>
            </a:r>
            <a:r>
              <a:rPr lang="lt-LT" sz="1800" dirty="0">
                <a:effectLst/>
                <a:latin typeface="Times New Roman" panose="02020603050405020304" pitchFamily="18" charset="0"/>
                <a:ea typeface="Times New Roman" panose="02020603050405020304" pitchFamily="18" charset="0"/>
              </a:rPr>
              <a:t>sa Lietuva.</a:t>
            </a:r>
            <a:r>
              <a:rPr lang="lt-LT" sz="1800" dirty="0">
                <a:effectLst/>
                <a:latin typeface="Times New Roman" panose="02020603050405020304" pitchFamily="18" charset="0"/>
                <a:ea typeface="Calibri" panose="020F0502020204030204" pitchFamily="34" charset="0"/>
              </a:rPr>
              <a:t> </a:t>
            </a:r>
            <a:r>
              <a:rPr lang="lt-LT" sz="1800" dirty="0">
                <a:effectLst/>
                <a:latin typeface="Times New Roman" panose="02020603050405020304" pitchFamily="18" charset="0"/>
                <a:ea typeface="Times New Roman" panose="02020603050405020304" pitchFamily="18" charset="0"/>
              </a:rPr>
              <a:t>Tik sureguliuotose žvejybos (jūrų ir vidaus vandenų) segmentuose.</a:t>
            </a:r>
            <a:endParaRPr lang="lt-LT" sz="1800" dirty="0">
              <a:effectLst/>
              <a:latin typeface="Times New Roman" panose="02020603050405020304" pitchFamily="18" charset="0"/>
              <a:ea typeface="Calibri" panose="020F0502020204030204" pitchFamily="34" charset="0"/>
            </a:endParaRP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rPr>
              <a:t>Tarpregioniniai, tarp sienų  ir tarpvalstybiniai veiksmai: </a:t>
            </a:r>
            <a:r>
              <a:rPr lang="en-US" sz="1800" dirty="0">
                <a:effectLst/>
                <a:latin typeface="Times New Roman" panose="02020603050405020304" pitchFamily="18" charset="0"/>
                <a:ea typeface="Calibri" panose="020F0502020204030204" pitchFamily="34" charset="0"/>
              </a:rPr>
              <a:t>n</a:t>
            </a:r>
            <a:r>
              <a:rPr lang="lt-LT" sz="1800" dirty="0" err="1">
                <a:effectLst/>
                <a:latin typeface="Times New Roman" panose="02020603050405020304" pitchFamily="18" charset="0"/>
                <a:ea typeface="Times New Roman" panose="02020603050405020304" pitchFamily="18" charset="0"/>
              </a:rPr>
              <a:t>umatoma</a:t>
            </a:r>
            <a:r>
              <a:rPr lang="lt-LT" sz="1800" dirty="0">
                <a:effectLst/>
                <a:latin typeface="Times New Roman" panose="02020603050405020304" pitchFamily="18" charset="0"/>
                <a:ea typeface="Times New Roman" panose="02020603050405020304" pitchFamily="18" charset="0"/>
              </a:rPr>
              <a:t> sudaryti visas galimybes juos atlikti esant poreikiui.</a:t>
            </a:r>
            <a:endParaRPr lang="lt-LT" sz="1800" dirty="0">
              <a:effectLst/>
              <a:latin typeface="Times New Roman" panose="02020603050405020304" pitchFamily="18" charset="0"/>
              <a:ea typeface="Calibri" panose="020F0502020204030204" pitchFamily="34" charset="0"/>
            </a:endParaRP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rPr>
              <a:t>Planuojamas finansinių priemonių naudojimas</a:t>
            </a:r>
            <a:r>
              <a:rPr lang="en-US" sz="1800" b="1" dirty="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n</a:t>
            </a:r>
            <a:r>
              <a:rPr lang="lt-LT" sz="1800" dirty="0" err="1">
                <a:effectLst/>
                <a:latin typeface="Times New Roman" panose="02020603050405020304" pitchFamily="18" charset="0"/>
                <a:ea typeface="Calibri" panose="020F0502020204030204" pitchFamily="34" charset="0"/>
              </a:rPr>
              <a:t>umatoma</a:t>
            </a:r>
            <a:r>
              <a:rPr lang="lt-LT" sz="1800" dirty="0">
                <a:effectLst/>
                <a:latin typeface="Times New Roman" panose="02020603050405020304" pitchFamily="18" charset="0"/>
                <a:ea typeface="Calibri" panose="020F0502020204030204" pitchFamily="34" charset="0"/>
              </a:rPr>
              <a:t> naudoti subsidijas ir finansines priemones, atsižvelgiant į išankstinio (</a:t>
            </a:r>
            <a:r>
              <a:rPr lang="lt-LT" sz="1800" dirty="0" err="1">
                <a:effectLst/>
                <a:latin typeface="Times New Roman" panose="02020603050405020304" pitchFamily="18" charset="0"/>
                <a:ea typeface="Calibri" panose="020F0502020204030204" pitchFamily="34" charset="0"/>
              </a:rPr>
              <a:t>ex</a:t>
            </a:r>
            <a:r>
              <a:rPr lang="lt-LT" sz="1800" dirty="0">
                <a:effectLst/>
                <a:latin typeface="Times New Roman" panose="02020603050405020304" pitchFamily="18" charset="0"/>
                <a:ea typeface="Calibri" panose="020F0502020204030204" pitchFamily="34" charset="0"/>
              </a:rPr>
              <a:t> ante) vertinimo rezultatus</a:t>
            </a:r>
            <a:r>
              <a:rPr lang="en-US" sz="1800" dirty="0">
                <a:effectLst/>
                <a:latin typeface="Times New Roman" panose="02020603050405020304" pitchFamily="18" charset="0"/>
                <a:ea typeface="Calibri" panose="020F0502020204030204" pitchFamily="34" charset="0"/>
              </a:rPr>
              <a:t>.</a:t>
            </a:r>
            <a:endParaRPr lang="lt-LT"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411064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187624" y="722310"/>
            <a:ext cx="7975122" cy="690466"/>
          </a:xfrm>
        </p:spPr>
        <p:txBody>
          <a:bodyPr/>
          <a:lstStyle/>
          <a:p>
            <a:r>
              <a:rPr lang="lt-LT" sz="2400" b="1" kern="1200" dirty="0">
                <a:solidFill>
                  <a:srgbClr val="0070C0"/>
                </a:solidFill>
                <a:latin typeface="Calibri Light" panose="020F0302020204030204" pitchFamily="34" charset="0"/>
                <a:ea typeface="+mn-ea"/>
                <a:cs typeface="Calibri Light" panose="020F0302020204030204" pitchFamily="34" charset="0"/>
              </a:rPr>
              <a:t>1.1. konkretaus tikslo „</a:t>
            </a:r>
            <a:r>
              <a:rPr lang="lt-LT" sz="2400" b="1" dirty="0">
                <a:solidFill>
                  <a:srgbClr val="0070C0"/>
                </a:solidFill>
                <a:latin typeface="Calibri Light" panose="020F0302020204030204" pitchFamily="34" charset="0"/>
                <a:cs typeface="Calibri Light" panose="020F0302020204030204" pitchFamily="34" charset="0"/>
              </a:rPr>
              <a:t>Ekonomiškai, socialiai ir aplinkosauginiu požiūriu tvarios žvejybos veiklos stiprinimas“ remtini veiksmai (</a:t>
            </a:r>
            <a:r>
              <a:rPr lang="lt-LT" sz="2400" b="1" dirty="0" err="1">
                <a:solidFill>
                  <a:srgbClr val="0070C0"/>
                </a:solidFill>
                <a:latin typeface="Calibri Light" panose="020F0302020204030204" pitchFamily="34" charset="0"/>
                <a:cs typeface="Calibri Light" panose="020F0302020204030204" pitchFamily="34" charset="0"/>
              </a:rPr>
              <a:t>types</a:t>
            </a:r>
            <a:r>
              <a:rPr lang="lt-LT" sz="2400" b="1" dirty="0">
                <a:solidFill>
                  <a:srgbClr val="0070C0"/>
                </a:solidFill>
                <a:latin typeface="Calibri Light" panose="020F0302020204030204" pitchFamily="34" charset="0"/>
                <a:cs typeface="Calibri Light" panose="020F0302020204030204" pitchFamily="34" charset="0"/>
              </a:rPr>
              <a:t> </a:t>
            </a:r>
            <a:r>
              <a:rPr lang="lt-LT" sz="2400" b="1" dirty="0" err="1">
                <a:solidFill>
                  <a:srgbClr val="0070C0"/>
                </a:solidFill>
                <a:latin typeface="Calibri Light" panose="020F0302020204030204" pitchFamily="34" charset="0"/>
                <a:cs typeface="Calibri Light" panose="020F0302020204030204" pitchFamily="34" charset="0"/>
              </a:rPr>
              <a:t>of</a:t>
            </a:r>
            <a:r>
              <a:rPr lang="lt-LT" sz="2400" b="1" dirty="0">
                <a:solidFill>
                  <a:srgbClr val="0070C0"/>
                </a:solidFill>
                <a:latin typeface="Calibri Light" panose="020F0302020204030204" pitchFamily="34" charset="0"/>
                <a:cs typeface="Calibri Light" panose="020F0302020204030204" pitchFamily="34" charset="0"/>
              </a:rPr>
              <a:t> </a:t>
            </a:r>
            <a:r>
              <a:rPr lang="lt-LT" sz="2400" b="1" dirty="0" err="1">
                <a:solidFill>
                  <a:srgbClr val="0070C0"/>
                </a:solidFill>
                <a:latin typeface="Calibri Light" panose="020F0302020204030204" pitchFamily="34" charset="0"/>
                <a:cs typeface="Calibri Light" panose="020F0302020204030204" pitchFamily="34" charset="0"/>
              </a:rPr>
              <a:t>actions</a:t>
            </a:r>
            <a:r>
              <a:rPr lang="lt-LT" sz="2400" b="1" dirty="0">
                <a:solidFill>
                  <a:srgbClr val="0070C0"/>
                </a:solidFill>
                <a:latin typeface="Calibri Light" panose="020F0302020204030204" pitchFamily="34" charset="0"/>
                <a:cs typeface="Calibri Light" panose="020F0302020204030204" pitchFamily="34" charset="0"/>
              </a:rPr>
              <a:t>)</a:t>
            </a:r>
            <a:r>
              <a:rPr lang="en-US" sz="2400" b="1" dirty="0">
                <a:solidFill>
                  <a:srgbClr val="0070C0"/>
                </a:solidFill>
                <a:latin typeface="Calibri Light" panose="020F0302020204030204" pitchFamily="34" charset="0"/>
                <a:cs typeface="Calibri Light" panose="020F0302020204030204" pitchFamily="34" charset="0"/>
              </a:rPr>
              <a:t> (</a:t>
            </a:r>
            <a:r>
              <a:rPr lang="lt-LT" sz="2400" b="1" dirty="0">
                <a:solidFill>
                  <a:srgbClr val="0070C0"/>
                </a:solidFill>
                <a:latin typeface="Calibri Light" panose="020F0302020204030204" pitchFamily="34" charset="0"/>
                <a:cs typeface="Calibri Light" panose="020F0302020204030204" pitchFamily="34" charset="0"/>
              </a:rPr>
              <a:t>3</a:t>
            </a:r>
            <a:r>
              <a:rPr lang="en-US" sz="2400" b="1" dirty="0">
                <a:solidFill>
                  <a:srgbClr val="0070C0"/>
                </a:solidFill>
                <a:latin typeface="Calibri Light" panose="020F0302020204030204" pitchFamily="34" charset="0"/>
                <a:cs typeface="Calibri Light" panose="020F0302020204030204" pitchFamily="34" charset="0"/>
              </a:rPr>
              <a:t>)</a:t>
            </a:r>
            <a:br>
              <a:rPr lang="lt-LT" sz="2800" b="1" dirty="0">
                <a:solidFill>
                  <a:srgbClr val="0070C0"/>
                </a:solidFill>
                <a:latin typeface="Calibri Light" panose="020F0302020204030204" pitchFamily="34" charset="0"/>
                <a:cs typeface="Calibri Light" panose="020F0302020204030204" pitchFamily="34" charset="0"/>
              </a:rPr>
            </a:br>
            <a:endParaRPr lang="lt-LT" sz="2800" b="1" kern="1200" dirty="0">
              <a:solidFill>
                <a:srgbClr val="0070C0"/>
              </a:solidFill>
              <a:latin typeface="Calibri Light" panose="020F0302020204030204" pitchFamily="34" charset="0"/>
              <a:ea typeface="+mn-ea"/>
              <a:cs typeface="Calibri Light" panose="020F03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16632" y="1700808"/>
            <a:ext cx="8910736" cy="4939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lnSpc>
                <a:spcPct val="108000"/>
              </a:lnSpc>
              <a:buFont typeface="Wingdings" panose="05000000000000000000" pitchFamily="2" charset="2"/>
              <a:buChar char="v"/>
            </a:pPr>
            <a:r>
              <a:rPr lang="lt-LT" sz="1700" b="1" kern="0" dirty="0">
                <a:solidFill>
                  <a:schemeClr val="tx1"/>
                </a:solidFill>
                <a:latin typeface="Times New Roman" panose="02020603050405020304" pitchFamily="18" charset="0"/>
                <a:cs typeface="Times New Roman" panose="02020603050405020304" pitchFamily="18" charset="0"/>
              </a:rPr>
              <a:t>Įprastai paramos didžiausias intensyvumas– 50 proc., tačiau :</a:t>
            </a:r>
          </a:p>
          <a:p>
            <a:pPr marL="285750" indent="-285750" algn="just">
              <a:lnSpc>
                <a:spcPct val="108000"/>
              </a:lnSpc>
              <a:buFont typeface="Wingdings" panose="05000000000000000000" pitchFamily="2" charset="2"/>
              <a:buChar char="q"/>
            </a:pPr>
            <a:r>
              <a:rPr lang="en-US" sz="1700" kern="0" dirty="0">
                <a:solidFill>
                  <a:schemeClr val="tx1"/>
                </a:solidFill>
                <a:latin typeface="Times New Roman" panose="02020603050405020304" pitchFamily="18" charset="0"/>
                <a:cs typeface="Times New Roman" panose="02020603050405020304" pitchFamily="18" charset="0"/>
              </a:rPr>
              <a:t>!</a:t>
            </a:r>
            <a:r>
              <a:rPr lang="lt-LT" sz="1700" kern="0" dirty="0">
                <a:solidFill>
                  <a:schemeClr val="tx1"/>
                </a:solidFill>
                <a:latin typeface="Times New Roman" panose="02020603050405020304" pitchFamily="18" charset="0"/>
                <a:cs typeface="Times New Roman" panose="02020603050405020304" pitchFamily="18" charset="0"/>
              </a:rPr>
              <a:t> Su mažos apimties priekrantės žvejyba </a:t>
            </a:r>
            <a:r>
              <a:rPr lang="en-US" sz="1700" kern="0" dirty="0">
                <a:solidFill>
                  <a:schemeClr val="tx1"/>
                </a:solidFill>
                <a:latin typeface="Times New Roman" panose="02020603050405020304" pitchFamily="18" charset="0"/>
                <a:cs typeface="Times New Roman" panose="02020603050405020304" pitchFamily="18" charset="0"/>
              </a:rPr>
              <a:t>(</a:t>
            </a:r>
            <a:r>
              <a:rPr lang="lt-LT" sz="1700" kern="0" dirty="0">
                <a:solidFill>
                  <a:schemeClr val="tx1"/>
                </a:solidFill>
                <a:latin typeface="Times New Roman" panose="02020603050405020304" pitchFamily="18" charset="0"/>
                <a:cs typeface="Times New Roman" panose="02020603050405020304" pitchFamily="18" charset="0"/>
              </a:rPr>
              <a:t>į</a:t>
            </a:r>
            <a:r>
              <a:rPr lang="en-US" sz="1700" kern="0" dirty="0" err="1">
                <a:solidFill>
                  <a:schemeClr val="tx1"/>
                </a:solidFill>
                <a:latin typeface="Times New Roman" panose="02020603050405020304" pitchFamily="18" charset="0"/>
                <a:cs typeface="Times New Roman" panose="02020603050405020304" pitchFamily="18" charset="0"/>
              </a:rPr>
              <a:t>skaitant</a:t>
            </a:r>
            <a:r>
              <a:rPr lang="en-US" sz="1700" kern="0" dirty="0">
                <a:solidFill>
                  <a:schemeClr val="tx1"/>
                </a:solidFill>
                <a:latin typeface="Times New Roman" panose="02020603050405020304" pitchFamily="18" charset="0"/>
                <a:cs typeface="Times New Roman" panose="02020603050405020304" pitchFamily="18" charset="0"/>
              </a:rPr>
              <a:t> </a:t>
            </a:r>
            <a:r>
              <a:rPr lang="en-US" sz="1700" kern="0" dirty="0" err="1">
                <a:solidFill>
                  <a:schemeClr val="tx1"/>
                </a:solidFill>
                <a:latin typeface="Times New Roman" panose="02020603050405020304" pitchFamily="18" charset="0"/>
                <a:cs typeface="Times New Roman" panose="02020603050405020304" pitchFamily="18" charset="0"/>
              </a:rPr>
              <a:t>vidaus</a:t>
            </a:r>
            <a:r>
              <a:rPr lang="en-US" sz="1700" kern="0" dirty="0">
                <a:solidFill>
                  <a:schemeClr val="tx1"/>
                </a:solidFill>
                <a:latin typeface="Times New Roman" panose="02020603050405020304" pitchFamily="18" charset="0"/>
                <a:cs typeface="Times New Roman" panose="02020603050405020304" pitchFamily="18" charset="0"/>
              </a:rPr>
              <a:t> </a:t>
            </a:r>
            <a:r>
              <a:rPr lang="en-US" sz="1700" kern="0" dirty="0" err="1">
                <a:solidFill>
                  <a:schemeClr val="tx1"/>
                </a:solidFill>
                <a:latin typeface="Times New Roman" panose="02020603050405020304" pitchFamily="18" charset="0"/>
                <a:cs typeface="Times New Roman" panose="02020603050405020304" pitchFamily="18" charset="0"/>
              </a:rPr>
              <a:t>vandenis</a:t>
            </a: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susijusių veiksmų paramos didžiausias intensyvumas – 100 proc. </a:t>
            </a:r>
          </a:p>
          <a:p>
            <a:pPr marL="285750" indent="-285750" algn="just">
              <a:lnSpc>
                <a:spcPct val="108000"/>
              </a:lnSpc>
              <a:buFont typeface="Wingdings" panose="05000000000000000000" pitchFamily="2" charset="2"/>
              <a:buChar char="q"/>
            </a:pP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Veiksmų, kuriais gerinamas žvejybos įrankių selektyvumas dydžio arba rūšių atžvilgiu, paramos didžiausias intensyvumas – 100 proc.</a:t>
            </a:r>
            <a:endParaRPr lang="en-US" sz="1700" kern="0" dirty="0">
              <a:solidFill>
                <a:schemeClr val="tx1"/>
              </a:solidFill>
              <a:latin typeface="Times New Roman" panose="02020603050405020304" pitchFamily="18" charset="0"/>
              <a:cs typeface="Times New Roman" panose="02020603050405020304" pitchFamily="18" charset="0"/>
            </a:endParaRPr>
          </a:p>
          <a:p>
            <a:pPr marL="285750" indent="-285750" algn="just">
              <a:lnSpc>
                <a:spcPct val="108000"/>
              </a:lnSpc>
              <a:buFont typeface="Wingdings" panose="05000000000000000000" pitchFamily="2" charset="2"/>
              <a:buChar char="q"/>
            </a:pP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Veiksmų, kuriais gerinamos sveikatos, saugos ir darbo sąlygos žvejybos laivuose, paramos didžiausias intensyvumas  – 75 proc. (kitur nei mažos apimties priekrantės žvejyboje)</a:t>
            </a:r>
          </a:p>
          <a:p>
            <a:pPr marL="285750" indent="-285750" algn="just">
              <a:lnSpc>
                <a:spcPct val="108000"/>
              </a:lnSpc>
              <a:buFont typeface="Wingdings" panose="05000000000000000000" pitchFamily="2" charset="2"/>
              <a:buChar char="q"/>
            </a:pPr>
            <a:r>
              <a:rPr lang="en-US" sz="1700" kern="0" dirty="0">
                <a:solidFill>
                  <a:schemeClr val="tx1"/>
                </a:solidFill>
                <a:latin typeface="Times New Roman" panose="02020603050405020304" pitchFamily="18" charset="0"/>
                <a:cs typeface="Times New Roman" panose="02020603050405020304" pitchFamily="18" charset="0"/>
              </a:rPr>
              <a:t>! </a:t>
            </a:r>
            <a:r>
              <a:rPr lang="en-US" sz="1700" kern="0" dirty="0" err="1">
                <a:solidFill>
                  <a:schemeClr val="tx1"/>
                </a:solidFill>
                <a:latin typeface="Times New Roman" panose="02020603050405020304" pitchFamily="18" charset="0"/>
                <a:cs typeface="Times New Roman" panose="02020603050405020304" pitchFamily="18" charset="0"/>
              </a:rPr>
              <a:t>Veiksm</a:t>
            </a:r>
            <a:r>
              <a:rPr lang="lt-LT" sz="1700" kern="0" dirty="0">
                <a:solidFill>
                  <a:schemeClr val="tx1"/>
                </a:solidFill>
                <a:latin typeface="Times New Roman" panose="02020603050405020304" pitchFamily="18" charset="0"/>
                <a:cs typeface="Times New Roman" panose="02020603050405020304" pitchFamily="18" charset="0"/>
              </a:rPr>
              <a:t>ų,</a:t>
            </a: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kurie atitinka </a:t>
            </a:r>
            <a:r>
              <a:rPr lang="en-US" sz="1700" kern="0" dirty="0" err="1">
                <a:solidFill>
                  <a:schemeClr val="tx1"/>
                </a:solidFill>
                <a:latin typeface="Times New Roman" panose="02020603050405020304" pitchFamily="18" charset="0"/>
                <a:cs typeface="Times New Roman" panose="02020603050405020304" pitchFamily="18" charset="0"/>
              </a:rPr>
              <a:t>visus</a:t>
            </a: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šiuos kriterijus:</a:t>
            </a: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i) atitinka kolektyvinius interesus;</a:t>
            </a: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ii) turi kolektyvinį paramos gavėją;</a:t>
            </a: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iii) turi inovacinių aspektų arba užtikrina galimybę visuomenei susipažinti su jų rezultatais, paramos didžiausias intensyvumas  – 100 proc.</a:t>
            </a:r>
          </a:p>
          <a:p>
            <a:pPr marL="285750" indent="-285750" algn="just">
              <a:lnSpc>
                <a:spcPct val="108000"/>
              </a:lnSpc>
              <a:buFont typeface="Wingdings" panose="05000000000000000000" pitchFamily="2" charset="2"/>
              <a:buChar char="q"/>
            </a:pP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Gamintojų organizacijų, gamintojų organizacijų asociacijų arba tarpšakinių organizacijų įgyvendinamų veiksmų paramos didžiausias intensyvumas  – 75 proc.</a:t>
            </a:r>
          </a:p>
          <a:p>
            <a:pPr marL="285750" indent="-285750" algn="just">
              <a:lnSpc>
                <a:spcPct val="108000"/>
              </a:lnSpc>
              <a:buFont typeface="Wingdings" panose="05000000000000000000" pitchFamily="2" charset="2"/>
              <a:buChar char="q"/>
            </a:pPr>
            <a:r>
              <a:rPr lang="en-US" sz="1700" kern="0" dirty="0">
                <a:solidFill>
                  <a:schemeClr val="tx1"/>
                </a:solidFill>
                <a:latin typeface="Times New Roman" panose="02020603050405020304" pitchFamily="18" charset="0"/>
                <a:cs typeface="Times New Roman" panose="02020603050405020304" pitchFamily="18" charset="0"/>
              </a:rPr>
              <a:t>! </a:t>
            </a:r>
            <a:r>
              <a:rPr lang="lt-LT" sz="1700" kern="0" dirty="0">
                <a:solidFill>
                  <a:schemeClr val="tx1"/>
                </a:solidFill>
                <a:latin typeface="Times New Roman" panose="02020603050405020304" pitchFamily="18" charset="0"/>
                <a:cs typeface="Times New Roman" panose="02020603050405020304" pitchFamily="18" charset="0"/>
              </a:rPr>
              <a:t>Žvejų organizacijų ar kitų kolektyvinių paramos gavėjų įgyvendinamų veiksmų paramos didžiausias intensyvumas  – 60 proc. </a:t>
            </a:r>
          </a:p>
          <a:p>
            <a:pPr marL="285750" indent="-285750" algn="just">
              <a:lnSpc>
                <a:spcPct val="108000"/>
              </a:lnSpc>
              <a:buFont typeface="Wingdings" panose="05000000000000000000" pitchFamily="2" charset="2"/>
              <a:buChar char="q"/>
            </a:pPr>
            <a:r>
              <a:rPr lang="en-US" sz="1700" kern="0" dirty="0">
                <a:solidFill>
                  <a:schemeClr val="tx1"/>
                </a:solidFill>
                <a:latin typeface="Times New Roman" panose="02020603050405020304" pitchFamily="18" charset="0"/>
                <a:cs typeface="Times New Roman" panose="02020603050405020304" pitchFamily="18" charset="0"/>
              </a:rPr>
              <a:t>! </a:t>
            </a:r>
            <a:r>
              <a:rPr lang="lt-LT" sz="1700" dirty="0">
                <a:effectLst/>
                <a:latin typeface="Times New Roman" panose="02020603050405020304" pitchFamily="18" charset="0"/>
                <a:ea typeface="Calibri" panose="020F0502020204030204" pitchFamily="34" charset="0"/>
              </a:rPr>
              <a:t>Veiksmams, kuriais remiami inovaciniai produktai, procesai arba įranga </a:t>
            </a:r>
            <a:r>
              <a:rPr lang="lt-LT" sz="1700" b="1" dirty="0">
                <a:effectLst/>
                <a:latin typeface="Times New Roman" panose="02020603050405020304" pitchFamily="18" charset="0"/>
                <a:ea typeface="Calibri" panose="020F0502020204030204" pitchFamily="34" charset="0"/>
              </a:rPr>
              <a:t>žvejybos</a:t>
            </a:r>
            <a:r>
              <a:rPr lang="lt-LT" sz="1700" dirty="0">
                <a:effectLst/>
                <a:latin typeface="Times New Roman" panose="02020603050405020304" pitchFamily="18" charset="0"/>
                <a:ea typeface="Calibri" panose="020F0502020204030204" pitchFamily="34" charset="0"/>
              </a:rPr>
              <a:t>, akvakultūros ir </a:t>
            </a:r>
            <a:r>
              <a:rPr lang="lt-LT" sz="1700" b="1" dirty="0">
                <a:effectLst/>
                <a:latin typeface="Times New Roman" panose="02020603050405020304" pitchFamily="18" charset="0"/>
                <a:ea typeface="Calibri" panose="020F0502020204030204" pitchFamily="34" charset="0"/>
              </a:rPr>
              <a:t>perdirbimo sektoriuose</a:t>
            </a:r>
            <a:r>
              <a:rPr lang="lt-LT" sz="1700" dirty="0">
                <a:effectLst/>
                <a:latin typeface="Times New Roman" panose="02020603050405020304" pitchFamily="18" charset="0"/>
                <a:ea typeface="Calibri" panose="020F0502020204030204" pitchFamily="34" charset="0"/>
              </a:rPr>
              <a:t>, paramos didžiausias intensyvumas – 75 proc. </a:t>
            </a:r>
            <a:endParaRPr lang="lt-LT" sz="1700" kern="0" dirty="0">
              <a:solidFill>
                <a:schemeClr val="tx1"/>
              </a:solidFill>
              <a:latin typeface="Times New Roman" panose="02020603050405020304" pitchFamily="18" charset="0"/>
              <a:cs typeface="Times New Roman" panose="02020603050405020304" pitchFamily="18" charset="0"/>
            </a:endParaRPr>
          </a:p>
          <a:p>
            <a:pPr marL="285750" indent="-285750" algn="just">
              <a:lnSpc>
                <a:spcPct val="108000"/>
              </a:lnSpc>
              <a:buFont typeface="Wingdings" panose="05000000000000000000" pitchFamily="2" charset="2"/>
              <a:buChar char="q"/>
            </a:pPr>
            <a:endParaRPr lang="lt-LT" sz="1600" kern="0" dirty="0">
              <a:solidFill>
                <a:schemeClr val="tx1"/>
              </a:solidFill>
              <a:latin typeface="Times New Roman" panose="02020603050405020304" pitchFamily="18" charset="0"/>
              <a:cs typeface="Times New Roman" panose="02020603050405020304" pitchFamily="18" charset="0"/>
            </a:endParaRPr>
          </a:p>
          <a:p>
            <a:pPr algn="just">
              <a:lnSpc>
                <a:spcPct val="108000"/>
              </a:lnSpc>
            </a:pPr>
            <a:endParaRPr lang="lt-LT" sz="1600" kern="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12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chemeClr val="tx1"/>
                </a:solidFill>
                <a:effectLst/>
                <a:uLnTx/>
                <a:uFillTx/>
                <a:latin typeface="Calibri Light" panose="020F0302020204030204"/>
                <a:ea typeface="+mj-ea"/>
                <a:cs typeface="Times New Roman" panose="02020603050405020304" pitchFamily="18" charset="0"/>
              </a:rPr>
              <a:t>Pristatymo struktūra</a:t>
            </a: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342900" indent="-342900" algn="just">
              <a:buFont typeface="Arial" panose="020B0604020202020204" pitchFamily="34" charset="0"/>
              <a:buChar char="•"/>
            </a:pPr>
            <a:r>
              <a:rPr lang="lt-LT" sz="2000" kern="0" dirty="0">
                <a:latin typeface="Calibri" panose="020F0502020204030204" pitchFamily="34" charset="0"/>
                <a:cs typeface="Calibri" panose="020F0502020204030204" pitchFamily="34" charset="0"/>
              </a:rPr>
              <a:t>SSGG apžvalga</a:t>
            </a:r>
          </a:p>
          <a:p>
            <a:pPr marL="342900" indent="-342900" algn="just">
              <a:buFont typeface="Arial" panose="020B0604020202020204" pitchFamily="34" charset="0"/>
              <a:buChar char="•"/>
            </a:pPr>
            <a:r>
              <a:rPr lang="lt-LT" sz="2000" kern="0" dirty="0">
                <a:latin typeface="Calibri" panose="020F0502020204030204" pitchFamily="34" charset="0"/>
                <a:cs typeface="Calibri" panose="020F0502020204030204" pitchFamily="34" charset="0"/>
              </a:rPr>
              <a:t>Poreikių apžvalga </a:t>
            </a:r>
          </a:p>
          <a:p>
            <a:pPr marL="342900" indent="-342900" algn="just">
              <a:buFont typeface="Arial" panose="020B0604020202020204" pitchFamily="34" charset="0"/>
              <a:buChar char="•"/>
            </a:pPr>
            <a:r>
              <a:rPr lang="lt-LT" sz="2000" kern="0" dirty="0">
                <a:latin typeface="Calibri" panose="020F0502020204030204" pitchFamily="34" charset="0"/>
                <a:cs typeface="Calibri" panose="020F0502020204030204" pitchFamily="34" charset="0"/>
              </a:rPr>
              <a:t>Remtinų veiksmų apžvalga</a:t>
            </a:r>
          </a:p>
          <a:p>
            <a:pPr algn="just"/>
            <a:endParaRPr lang="lt-LT" sz="1800" b="1" kern="0" dirty="0">
              <a:latin typeface="+mn-lt"/>
              <a:cs typeface="Times New Roman" panose="02020603050405020304" pitchFamily="18" charset="0"/>
            </a:endParaRPr>
          </a:p>
        </p:txBody>
      </p:sp>
    </p:spTree>
    <p:extLst>
      <p:ext uri="{BB962C8B-B14F-4D97-AF65-F5344CB8AC3E}">
        <p14:creationId xmlns:p14="http://schemas.microsoft.com/office/powerpoint/2010/main" val="2656559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41719" y="476672"/>
            <a:ext cx="8244408" cy="455003"/>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1.1. „</a:t>
            </a:r>
            <a:r>
              <a:rPr lang="lt-LT" sz="2800" b="1" dirty="0">
                <a:solidFill>
                  <a:srgbClr val="0070C0"/>
                </a:solidFill>
                <a:latin typeface="Calibri Light" panose="020F0302020204030204" pitchFamily="34" charset="0"/>
                <a:cs typeface="Calibri Light" panose="020F0302020204030204" pitchFamily="34" charset="0"/>
              </a:rPr>
              <a:t>Ekonomiškai, socialiai ir aplinkosauginiu požiūriu tvarios žvejybos veiklos stiprinimas“</a:t>
            </a:r>
            <a:endParaRPr kumimoji="0" lang="lt-LT" sz="28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Calibri Light" panose="020F0302020204030204"/>
              <a:ea typeface="+mj-ea"/>
              <a:cs typeface="Times New Roman" panose="02020603050405020304" pitchFamily="18" charset="0"/>
            </a:endParaRPr>
          </a:p>
        </p:txBody>
      </p:sp>
      <p:graphicFrame>
        <p:nvGraphicFramePr>
          <p:cNvPr id="2" name="Lentelė 1">
            <a:extLst>
              <a:ext uri="{FF2B5EF4-FFF2-40B4-BE49-F238E27FC236}">
                <a16:creationId xmlns:a16="http://schemas.microsoft.com/office/drawing/2014/main" id="{D884D96B-D4F5-4ED8-91BC-302D062FC77C}"/>
              </a:ext>
            </a:extLst>
          </p:cNvPr>
          <p:cNvGraphicFramePr>
            <a:graphicFrameLocks noGrp="1"/>
          </p:cNvGraphicFramePr>
          <p:nvPr>
            <p:extLst>
              <p:ext uri="{D42A27DB-BD31-4B8C-83A1-F6EECF244321}">
                <p14:modId xmlns:p14="http://schemas.microsoft.com/office/powerpoint/2010/main" val="4263785083"/>
              </p:ext>
            </p:extLst>
          </p:nvPr>
        </p:nvGraphicFramePr>
        <p:xfrm>
          <a:off x="135924" y="1105304"/>
          <a:ext cx="8828564" cy="3649980"/>
        </p:xfrm>
        <a:graphic>
          <a:graphicData uri="http://schemas.openxmlformats.org/drawingml/2006/table">
            <a:tbl>
              <a:tblPr>
                <a:tableStyleId>{3C2FFA5D-87B4-456A-9821-1D502468CF0F}</a:tableStyleId>
              </a:tblPr>
              <a:tblGrid>
                <a:gridCol w="4781081">
                  <a:extLst>
                    <a:ext uri="{9D8B030D-6E8A-4147-A177-3AD203B41FA5}">
                      <a16:colId xmlns:a16="http://schemas.microsoft.com/office/drawing/2014/main" val="3518956522"/>
                    </a:ext>
                  </a:extLst>
                </a:gridCol>
                <a:gridCol w="850994">
                  <a:extLst>
                    <a:ext uri="{9D8B030D-6E8A-4147-A177-3AD203B41FA5}">
                      <a16:colId xmlns:a16="http://schemas.microsoft.com/office/drawing/2014/main" val="3970217338"/>
                    </a:ext>
                  </a:extLst>
                </a:gridCol>
                <a:gridCol w="1612313">
                  <a:extLst>
                    <a:ext uri="{9D8B030D-6E8A-4147-A177-3AD203B41FA5}">
                      <a16:colId xmlns:a16="http://schemas.microsoft.com/office/drawing/2014/main" val="1438747759"/>
                    </a:ext>
                  </a:extLst>
                </a:gridCol>
                <a:gridCol w="648072">
                  <a:extLst>
                    <a:ext uri="{9D8B030D-6E8A-4147-A177-3AD203B41FA5}">
                      <a16:colId xmlns:a16="http://schemas.microsoft.com/office/drawing/2014/main" val="33721776"/>
                    </a:ext>
                  </a:extLst>
                </a:gridCol>
                <a:gridCol w="288032">
                  <a:extLst>
                    <a:ext uri="{9D8B030D-6E8A-4147-A177-3AD203B41FA5}">
                      <a16:colId xmlns:a16="http://schemas.microsoft.com/office/drawing/2014/main" val="2476601319"/>
                    </a:ext>
                  </a:extLst>
                </a:gridCol>
                <a:gridCol w="648072">
                  <a:extLst>
                    <a:ext uri="{9D8B030D-6E8A-4147-A177-3AD203B41FA5}">
                      <a16:colId xmlns:a16="http://schemas.microsoft.com/office/drawing/2014/main" val="1201402656"/>
                    </a:ext>
                  </a:extLst>
                </a:gridCol>
              </a:tblGrid>
              <a:tr h="471113">
                <a:tc>
                  <a:txBody>
                    <a:bodyPr/>
                    <a:lstStyle/>
                    <a:p>
                      <a:pPr algn="ctr" fontAlgn="b"/>
                      <a:r>
                        <a:rPr lang="lt-LT" sz="1100" b="1" i="0" u="none" strike="noStrike" dirty="0">
                          <a:solidFill>
                            <a:srgbClr val="000000"/>
                          </a:solidFill>
                          <a:effectLst/>
                          <a:latin typeface="Times New Roman" panose="02020603050405020304" pitchFamily="18" charset="0"/>
                          <a:cs typeface="Times New Roman" panose="02020603050405020304" pitchFamily="18" charset="0"/>
                        </a:rPr>
                        <a:t>Remtini veiksmai (</a:t>
                      </a:r>
                      <a:r>
                        <a:rPr lang="lt-LT" sz="1100" b="1" i="0" u="none" strike="noStrike" dirty="0" err="1">
                          <a:solidFill>
                            <a:srgbClr val="000000"/>
                          </a:solidFill>
                          <a:effectLst/>
                          <a:latin typeface="Times New Roman" panose="02020603050405020304" pitchFamily="18" charset="0"/>
                          <a:cs typeface="Times New Roman" panose="02020603050405020304" pitchFamily="18" charset="0"/>
                        </a:rPr>
                        <a:t>Types</a:t>
                      </a:r>
                      <a:r>
                        <a:rPr lang="lt-LT" sz="11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100" b="1" i="0" u="none" strike="noStrike" dirty="0" err="1">
                          <a:solidFill>
                            <a:srgbClr val="000000"/>
                          </a:solidFill>
                          <a:effectLst/>
                          <a:latin typeface="Times New Roman" panose="02020603050405020304" pitchFamily="18" charset="0"/>
                          <a:cs typeface="Times New Roman" panose="02020603050405020304" pitchFamily="18" charset="0"/>
                        </a:rPr>
                        <a:t>of</a:t>
                      </a:r>
                      <a:r>
                        <a:rPr lang="lt-LT" sz="11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100" b="1" i="0" u="none" strike="noStrike" dirty="0" err="1">
                          <a:solidFill>
                            <a:srgbClr val="000000"/>
                          </a:solidFill>
                          <a:effectLst/>
                          <a:latin typeface="Times New Roman" panose="02020603050405020304" pitchFamily="18" charset="0"/>
                          <a:cs typeface="Times New Roman" panose="02020603050405020304" pitchFamily="18" charset="0"/>
                        </a:rPr>
                        <a:t>action</a:t>
                      </a:r>
                      <a:r>
                        <a:rPr lang="lt-LT" sz="1100" b="1"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a:txBody>
                    <a:bodyPr/>
                    <a:lstStyle/>
                    <a:p>
                      <a:pPr algn="ctr" fontAlgn="b"/>
                      <a:r>
                        <a:rPr lang="lt-LT" sz="1100" b="1" i="0" u="none" strike="noStrike" dirty="0">
                          <a:solidFill>
                            <a:srgbClr val="000000"/>
                          </a:solidFill>
                          <a:effectLst/>
                          <a:latin typeface="Times New Roman" panose="02020603050405020304" pitchFamily="18" charset="0"/>
                          <a:cs typeface="Times New Roman" panose="02020603050405020304" pitchFamily="18" charset="0"/>
                        </a:rPr>
                        <a:t>Eur</a:t>
                      </a:r>
                    </a:p>
                  </a:txBody>
                  <a:tcPr marL="9525" marR="9525" marT="9525" marB="0" anchor="ctr"/>
                </a:tc>
                <a:tc>
                  <a:txBody>
                    <a:bodyPr/>
                    <a:lstStyle/>
                    <a:p>
                      <a:pPr algn="ctr" fontAlgn="b"/>
                      <a:r>
                        <a:rPr lang="lt-LT" sz="1100" b="1" i="0" u="none" strike="noStrike" dirty="0">
                          <a:solidFill>
                            <a:srgbClr val="000000"/>
                          </a:solidFill>
                          <a:effectLst/>
                          <a:latin typeface="Times New Roman" panose="02020603050405020304" pitchFamily="18" charset="0"/>
                          <a:cs typeface="Times New Roman" panose="02020603050405020304" pitchFamily="18" charset="0"/>
                        </a:rPr>
                        <a:t>Intervencijų rūšys (</a:t>
                      </a:r>
                      <a:r>
                        <a:rPr lang="lt-LT" sz="1100" b="1" i="0" u="none" strike="noStrike" dirty="0" err="1">
                          <a:solidFill>
                            <a:srgbClr val="000000"/>
                          </a:solidFill>
                          <a:effectLst/>
                          <a:latin typeface="Times New Roman" panose="02020603050405020304" pitchFamily="18" charset="0"/>
                          <a:cs typeface="Times New Roman" panose="02020603050405020304" pitchFamily="18" charset="0"/>
                        </a:rPr>
                        <a:t>Tipes</a:t>
                      </a:r>
                      <a:r>
                        <a:rPr lang="lt-LT" sz="11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100" b="1" i="0" u="none" strike="noStrike" dirty="0" err="1">
                          <a:solidFill>
                            <a:srgbClr val="000000"/>
                          </a:solidFill>
                          <a:effectLst/>
                          <a:latin typeface="Times New Roman" panose="02020603050405020304" pitchFamily="18" charset="0"/>
                          <a:cs typeface="Times New Roman" panose="02020603050405020304" pitchFamily="18" charset="0"/>
                        </a:rPr>
                        <a:t>of</a:t>
                      </a:r>
                      <a:r>
                        <a:rPr lang="lt-LT" sz="11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100" b="1" i="0" u="none" strike="noStrike" dirty="0" err="1">
                          <a:solidFill>
                            <a:srgbClr val="000000"/>
                          </a:solidFill>
                          <a:effectLst/>
                          <a:latin typeface="Times New Roman" panose="02020603050405020304" pitchFamily="18" charset="0"/>
                          <a:cs typeface="Times New Roman" panose="02020603050405020304" pitchFamily="18" charset="0"/>
                        </a:rPr>
                        <a:t>intervention</a:t>
                      </a:r>
                      <a:r>
                        <a:rPr lang="lt-LT" sz="1100" b="1" i="0" u="none" strike="noStrike" dirty="0">
                          <a:solidFill>
                            <a:srgbClr val="000000"/>
                          </a:solidFill>
                          <a:effectLst/>
                          <a:latin typeface="Times New Roman" panose="02020603050405020304" pitchFamily="18" charset="0"/>
                          <a:cs typeface="Times New Roman" panose="02020603050405020304" pitchFamily="18" charset="0"/>
                        </a:rPr>
                        <a:t>)</a:t>
                      </a:r>
                    </a:p>
                  </a:txBody>
                  <a:tcPr marL="9525" marR="9525" marT="9525" marB="0" anchor="ctr"/>
                </a:tc>
                <a:tc>
                  <a:txBody>
                    <a:bodyPr/>
                    <a:lstStyle/>
                    <a:p>
                      <a:pPr algn="ctr" fontAlgn="b"/>
                      <a:r>
                        <a:rPr lang="lt-LT" sz="1100" b="1" i="0" u="none" strike="noStrike" dirty="0">
                          <a:solidFill>
                            <a:srgbClr val="000000"/>
                          </a:solidFill>
                          <a:effectLst/>
                          <a:latin typeface="Times New Roman" panose="02020603050405020304" pitchFamily="18" charset="0"/>
                          <a:cs typeface="Times New Roman" panose="02020603050405020304" pitchFamily="18" charset="0"/>
                        </a:rPr>
                        <a:t>Eur</a:t>
                      </a:r>
                    </a:p>
                  </a:txBody>
                  <a:tcPr marL="9525" marR="9525" marT="9525" marB="0" anchor="ctr"/>
                </a:tc>
                <a:tc gridSpan="2">
                  <a:txBody>
                    <a:bodyPr/>
                    <a:lstStyle/>
                    <a:p>
                      <a:pPr algn="ctr" fontAlgn="b"/>
                      <a:r>
                        <a:rPr lang="lt-LT" sz="1100" b="1" i="0" u="none" strike="noStrike" dirty="0">
                          <a:solidFill>
                            <a:srgbClr val="000000"/>
                          </a:solidFill>
                          <a:effectLst/>
                          <a:latin typeface="Times New Roman" panose="02020603050405020304" pitchFamily="18" charset="0"/>
                          <a:cs typeface="Times New Roman" panose="02020603050405020304" pitchFamily="18" charset="0"/>
                        </a:rPr>
                        <a:t>Indėlis į klimato tikslus </a:t>
                      </a:r>
                      <a:r>
                        <a:rPr lang="lt-LT" sz="11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hMerge="1">
                  <a:txBody>
                    <a:bodyPr/>
                    <a:lstStyle/>
                    <a:p>
                      <a:pPr algn="l" fontAlgn="b"/>
                      <a:r>
                        <a:rPr lang="lt-LT" sz="11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187761584"/>
                  </a:ext>
                </a:extLst>
              </a:tr>
              <a:tr h="681276">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1. </a:t>
                      </a:r>
                      <a:r>
                        <a:rPr lang="lt-LT" sz="1200" b="1" i="0" u="none" strike="noStrike" dirty="0">
                          <a:solidFill>
                            <a:srgbClr val="000000"/>
                          </a:solidFill>
                          <a:effectLst/>
                          <a:latin typeface="Times New Roman" panose="02020603050405020304" pitchFamily="18" charset="0"/>
                          <a:cs typeface="Times New Roman" panose="02020603050405020304" pitchFamily="18" charset="0"/>
                        </a:rPr>
                        <a:t>Investicijos į tvarų žvejybos verslą</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sužvejoto laimikio pridėtinės vertės kūrimą (įskaitant apdirbimą ir perdirbimą), tiesioginį pardavimą, energijos vartojimo efektyvumo, saugos laivuose, darbo ir higienos sąlygų gerinimą, pažangių žvejybos metodų taikymą. </a:t>
                      </a:r>
                      <a:endParaRPr lang="lt-LT" sz="1200" b="0" i="0" u="none" strike="noStrike" dirty="0">
                        <a:solidFill>
                          <a:srgbClr val="FF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      5 102 479  </a:t>
                      </a:r>
                    </a:p>
                  </a:txBody>
                  <a:tcPr marL="9525" marR="9525" marT="9525" marB="0" anchor="ctr"/>
                </a:tc>
                <a:tc rowSpan="2">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Ekonomiškai perspektyvaus, konkurencingo ir patrauklaus žvejybos, akvakultūros ir perdirbimo sektorių sąlygų skatinimas</a:t>
                      </a:r>
                    </a:p>
                  </a:txBody>
                  <a:tcPr marL="9525" marR="9525" marT="9525" marB="0" anchor="ctr"/>
                </a:tc>
                <a:tc rowSpan="2">
                  <a:txBody>
                    <a:bodyPr/>
                    <a:lstStyle/>
                    <a:p>
                      <a:pPr algn="ctr" fontAlgn="b"/>
                      <a:r>
                        <a:rPr lang="lt-LT" sz="1200" b="0" i="0" u="none" strike="noStrike" dirty="0">
                          <a:solidFill>
                            <a:srgbClr val="000000"/>
                          </a:solidFill>
                          <a:effectLst/>
                          <a:latin typeface="Times New Roman" panose="02020603050405020304" pitchFamily="18" charset="0"/>
                          <a:cs typeface="Times New Roman" panose="02020603050405020304" pitchFamily="18" charset="0"/>
                        </a:rPr>
                        <a:t>5 831 405     </a:t>
                      </a:r>
                    </a:p>
                  </a:txBody>
                  <a:tcPr marL="9525" marR="9525" marT="9525" marB="0" anchor="ctr"/>
                </a:tc>
                <a:tc rowSpan="2">
                  <a:txBody>
                    <a:bodyPr/>
                    <a:lstStyle/>
                    <a:p>
                      <a:pPr algn="ctr" fontAlgn="b"/>
                      <a:r>
                        <a:rPr lang="lt-LT" sz="1200" b="0" i="0" u="none" strike="noStrike" dirty="0">
                          <a:solidFill>
                            <a:srgbClr val="000000"/>
                          </a:solidFill>
                          <a:effectLst/>
                          <a:latin typeface="Times New Roman" panose="02020603050405020304" pitchFamily="18" charset="0"/>
                          <a:cs typeface="Times New Roman" panose="02020603050405020304" pitchFamily="18" charset="0"/>
                        </a:rPr>
                        <a:t>0</a:t>
                      </a:r>
                    </a:p>
                  </a:txBody>
                  <a:tcPr marL="9525" marR="9525" marT="9525" marB="0" anchor="ctr"/>
                </a:tc>
                <a:tc rowSpan="2">
                  <a:txBody>
                    <a:bodyPr/>
                    <a:lstStyle/>
                    <a:p>
                      <a:pPr algn="ctr" fontAlgn="b"/>
                      <a:r>
                        <a:rPr lang="lt-LT" sz="1200" b="0" i="0" u="none" strike="noStrike" dirty="0">
                          <a:solidFill>
                            <a:srgbClr val="000000"/>
                          </a:solidFill>
                          <a:effectLst/>
                          <a:latin typeface="Times New Roman" panose="02020603050405020304" pitchFamily="18" charset="0"/>
                          <a:cs typeface="Times New Roman" panose="02020603050405020304" pitchFamily="18" charset="0"/>
                        </a:rPr>
                        <a:t>                    -     </a:t>
                      </a:r>
                    </a:p>
                  </a:txBody>
                  <a:tcPr marL="9525" marR="9525" marT="9525" marB="0" anchor="ctr"/>
                </a:tc>
                <a:extLst>
                  <a:ext uri="{0D108BD9-81ED-4DB2-BD59-A6C34878D82A}">
                    <a16:rowId xmlns:a16="http://schemas.microsoft.com/office/drawing/2014/main" val="1293333303"/>
                  </a:ext>
                </a:extLst>
              </a:tr>
              <a:tr h="504389">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2. </a:t>
                      </a:r>
                      <a:r>
                        <a:rPr lang="lt-LT" sz="1200" b="1" i="0" u="none" strike="noStrike" dirty="0">
                          <a:solidFill>
                            <a:srgbClr val="000000"/>
                          </a:solidFill>
                          <a:effectLst/>
                          <a:latin typeface="Times New Roman" panose="02020603050405020304" pitchFamily="18" charset="0"/>
                          <a:cs typeface="Times New Roman" panose="02020603050405020304" pitchFamily="18" charset="0"/>
                        </a:rPr>
                        <a:t>Laimikiui padarytos žalos, patirtos dėl žinduolių ir paukščių, kurie saugomi, kompensavimo sistemos;</a:t>
                      </a:r>
                    </a:p>
                  </a:txBody>
                  <a:tcPr marL="9525" marR="9525" marT="9525" marB="0"/>
                </a:tc>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      728 926 </a:t>
                      </a:r>
                    </a:p>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vMerge="1">
                  <a:txBody>
                    <a:bodyPr/>
                    <a:lstStyle/>
                    <a:p>
                      <a:endParaRPr lang="lt-LT"/>
                    </a:p>
                  </a:txBody>
                  <a:tcPr/>
                </a:tc>
                <a:tc vMerge="1">
                  <a:txBody>
                    <a:bodyPr/>
                    <a:lstStyle/>
                    <a:p>
                      <a:endParaRPr lang="lt-LT"/>
                    </a:p>
                  </a:txBody>
                  <a:tcPr/>
                </a:tc>
                <a:tc vMerge="1">
                  <a:txBody>
                    <a:bodyPr/>
                    <a:lstStyle/>
                    <a:p>
                      <a:endParaRPr lang="lt-LT"/>
                    </a:p>
                  </a:txBody>
                  <a:tcPr/>
                </a:tc>
                <a:tc vMerge="1">
                  <a:txBody>
                    <a:bodyPr/>
                    <a:lstStyle/>
                    <a:p>
                      <a:endParaRPr lang="lt-LT"/>
                    </a:p>
                  </a:txBody>
                  <a:tcPr/>
                </a:tc>
                <a:extLst>
                  <a:ext uri="{0D108BD9-81ED-4DB2-BD59-A6C34878D82A}">
                    <a16:rowId xmlns:a16="http://schemas.microsoft.com/office/drawing/2014/main" val="2974638126"/>
                  </a:ext>
                </a:extLst>
              </a:tr>
              <a:tr h="849405">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3. </a:t>
                      </a:r>
                      <a:r>
                        <a:rPr lang="lt-LT" sz="1200" b="1" i="0" u="none" strike="noStrike" dirty="0">
                          <a:solidFill>
                            <a:srgbClr val="000000"/>
                          </a:solidFill>
                          <a:effectLst/>
                          <a:latin typeface="Times New Roman" panose="02020603050405020304" pitchFamily="18" charset="0"/>
                          <a:cs typeface="Times New Roman" panose="02020603050405020304" pitchFamily="18" charset="0"/>
                        </a:rPr>
                        <a:t>Mokslo atstovų ir žvejų bendradarbiavimo veiklos </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skirtos išbandyti ir diegti pažangias technologijas ir metodus žvejybos sektoriuje, bei keistis žiniomis. Remtinos veiklos gali apimti duomenų rinkimo ir tvarkymo veiklas,  tyrimus, bandomuosius projektus, gerosios praktikos, žinių ir mokslinių tyrimų rezultatų platinimą, seminarus. </a:t>
                      </a:r>
                    </a:p>
                  </a:txBody>
                  <a:tcPr marL="9525" marR="9525" marT="9525" marB="0"/>
                </a:tc>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      364 463 </a:t>
                      </a:r>
                    </a:p>
                  </a:txBody>
                  <a:tcPr marL="9525" marR="9525" marT="9525" marB="0" anchor="ctr"/>
                </a:tc>
                <a:tc rowSpan="2">
                  <a:txBody>
                    <a:bodyPr/>
                    <a:lstStyle/>
                    <a:p>
                      <a:pPr algn="l" fontAlgn="t"/>
                      <a:r>
                        <a:rPr lang="pt-BR" sz="1200" b="0" i="0" u="none" strike="noStrike" dirty="0">
                          <a:solidFill>
                            <a:srgbClr val="000000"/>
                          </a:solidFill>
                          <a:effectLst/>
                          <a:latin typeface="Times New Roman" panose="02020603050405020304" pitchFamily="18" charset="0"/>
                          <a:cs typeface="Times New Roman" panose="02020603050405020304" pitchFamily="18" charset="0"/>
                        </a:rPr>
                        <a:t>Neigiamo poveikio aplinkai mažinimas siekiant geros aplinkos būsenos</a:t>
                      </a:r>
                    </a:p>
                  </a:txBody>
                  <a:tcPr marL="9525" marR="9525" marT="9525" marB="0" anchor="ctr"/>
                </a:tc>
                <a:tc rowSpan="2">
                  <a:txBody>
                    <a:bodyPr/>
                    <a:lstStyle/>
                    <a:p>
                      <a:pPr algn="ctr" fontAlgn="b"/>
                      <a:r>
                        <a:rPr lang="lt-LT" sz="1200" b="0" i="0" u="none" strike="noStrike" dirty="0">
                          <a:solidFill>
                            <a:srgbClr val="000000"/>
                          </a:solidFill>
                          <a:effectLst/>
                          <a:latin typeface="Times New Roman" panose="02020603050405020304" pitchFamily="18" charset="0"/>
                          <a:cs typeface="Times New Roman" panose="02020603050405020304" pitchFamily="18" charset="0"/>
                        </a:rPr>
                        <a:t>1 457 851     </a:t>
                      </a:r>
                    </a:p>
                  </a:txBody>
                  <a:tcPr marL="9525" marR="9525" marT="9525" marB="0" anchor="ctr"/>
                </a:tc>
                <a:tc rowSpan="2">
                  <a:txBody>
                    <a:bodyPr/>
                    <a:lstStyle/>
                    <a:p>
                      <a:pPr algn="ctr" fontAlgn="b"/>
                      <a:r>
                        <a:rPr lang="lt-LT" sz="120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9525" marR="9525" marT="9525" marB="0" anchor="ctr"/>
                </a:tc>
                <a:tc rowSpan="2">
                  <a:txBody>
                    <a:bodyPr/>
                    <a:lstStyle/>
                    <a:p>
                      <a:pPr algn="ctr" fontAlgn="b"/>
                      <a:r>
                        <a:rPr lang="lt-LT" sz="1200" b="0" i="0" u="none" strike="noStrike" dirty="0">
                          <a:solidFill>
                            <a:srgbClr val="000000"/>
                          </a:solidFill>
                          <a:effectLst/>
                          <a:latin typeface="Times New Roman" panose="02020603050405020304" pitchFamily="18" charset="0"/>
                          <a:cs typeface="Times New Roman" panose="02020603050405020304" pitchFamily="18" charset="0"/>
                        </a:rPr>
                        <a:t>1 457 851   </a:t>
                      </a:r>
                    </a:p>
                  </a:txBody>
                  <a:tcPr marL="9525" marR="9525" marT="9525" marB="0" anchor="ctr"/>
                </a:tc>
                <a:extLst>
                  <a:ext uri="{0D108BD9-81ED-4DB2-BD59-A6C34878D82A}">
                    <a16:rowId xmlns:a16="http://schemas.microsoft.com/office/drawing/2014/main" val="328845486"/>
                  </a:ext>
                </a:extLst>
              </a:tr>
              <a:tr h="893785">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4</a:t>
                      </a:r>
                      <a:r>
                        <a:rPr lang="lt-LT" sz="1200" b="1" i="0" u="none" strike="noStrike" dirty="0">
                          <a:solidFill>
                            <a:srgbClr val="000000"/>
                          </a:solidFill>
                          <a:effectLst/>
                          <a:latin typeface="Times New Roman" panose="02020603050405020304" pitchFamily="18" charset="0"/>
                          <a:cs typeface="Times New Roman" panose="02020603050405020304" pitchFamily="18" charset="0"/>
                        </a:rPr>
                        <a:t>. Žvejybos poveikio jūrų aplinkai mažinimas (įskaitant nepageidaujamos priegaudos mažinimą)  ir žvejybos pritaikymas siekiant apsaugoti rūšis. </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Skatinamas perėjimas prie nedidelį poveikį aplinkai darančios žvejybos praktikos remiant pažangių technologijų ir metodų žvejybos sektoriuje diegimą.           </a:t>
                      </a:r>
                    </a:p>
                  </a:txBody>
                  <a:tcPr marL="9525" marR="9525" marT="9525" marB="0"/>
                </a:tc>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     1 093 388 </a:t>
                      </a:r>
                    </a:p>
                  </a:txBody>
                  <a:tcPr marL="9525" marR="9525" marT="9525" marB="0" anchor="ctr"/>
                </a:tc>
                <a:tc vMerge="1">
                  <a:txBody>
                    <a:bodyPr/>
                    <a:lstStyle/>
                    <a:p>
                      <a:pPr algn="l" fontAlgn="t"/>
                      <a:r>
                        <a:rPr lang="pt-BR" sz="1200" b="0" i="0" u="none" strike="noStrike" dirty="0">
                          <a:solidFill>
                            <a:srgbClr val="000000"/>
                          </a:solidFill>
                          <a:effectLst/>
                          <a:latin typeface="Calibri" panose="020F0502020204030204" pitchFamily="34" charset="0"/>
                          <a:cs typeface="Calibri" panose="020F0502020204030204" pitchFamily="34" charset="0"/>
                        </a:rPr>
                        <a:t>Neigiamo poveikio aplinkai mažinimas siekiant geros aplinkos būsenos</a:t>
                      </a:r>
                    </a:p>
                  </a:txBody>
                  <a:tcPr marL="9525" marR="9525" marT="9525" marB="0" anchor="ctr"/>
                </a:tc>
                <a:tc vMerge="1">
                  <a:txBody>
                    <a:bodyPr/>
                    <a:lstStyle/>
                    <a:p>
                      <a:pPr algn="ctr" fontAlgn="b"/>
                      <a:r>
                        <a:rPr lang="lt-LT" sz="1200" b="0" i="0" u="none" strike="noStrike" dirty="0">
                          <a:solidFill>
                            <a:srgbClr val="000000"/>
                          </a:solidFill>
                          <a:effectLst/>
                          <a:latin typeface="Calibri" panose="020F0502020204030204" pitchFamily="34" charset="0"/>
                          <a:cs typeface="Calibri" panose="020F0502020204030204" pitchFamily="34" charset="0"/>
                        </a:rPr>
                        <a:t>      2 244 563   </a:t>
                      </a:r>
                    </a:p>
                  </a:txBody>
                  <a:tcPr marL="9525" marR="9525" marT="9525" marB="0" anchor="ctr"/>
                </a:tc>
                <a:tc vMerge="1">
                  <a:txBody>
                    <a:bodyPr/>
                    <a:lstStyle/>
                    <a:p>
                      <a:pPr algn="ctr" fontAlgn="b"/>
                      <a:r>
                        <a:rPr lang="lt-LT" sz="1200" b="0"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tc>
                <a:tc vMerge="1">
                  <a:txBody>
                    <a:bodyPr/>
                    <a:lstStyle/>
                    <a:p>
                      <a:pPr algn="ctr" fontAlgn="b"/>
                      <a:r>
                        <a:rPr lang="lt-LT" sz="1200" b="0" i="0" u="none" strike="noStrike" dirty="0">
                          <a:solidFill>
                            <a:srgbClr val="000000"/>
                          </a:solidFill>
                          <a:effectLst/>
                          <a:latin typeface="Calibri" panose="020F0502020204030204" pitchFamily="34" charset="0"/>
                          <a:cs typeface="Calibri" panose="020F0502020204030204" pitchFamily="34" charset="0"/>
                        </a:rPr>
                        <a:t>      2 244 563   </a:t>
                      </a:r>
                    </a:p>
                  </a:txBody>
                  <a:tcPr marL="9525" marR="9525" marT="9525" marB="0" anchor="ctr"/>
                </a:tc>
                <a:extLst>
                  <a:ext uri="{0D108BD9-81ED-4DB2-BD59-A6C34878D82A}">
                    <a16:rowId xmlns:a16="http://schemas.microsoft.com/office/drawing/2014/main" val="3128525710"/>
                  </a:ext>
                </a:extLst>
              </a:tr>
            </a:tbl>
          </a:graphicData>
        </a:graphic>
      </p:graphicFrame>
      <p:graphicFrame>
        <p:nvGraphicFramePr>
          <p:cNvPr id="6" name="Diagrama 5">
            <a:extLst>
              <a:ext uri="{FF2B5EF4-FFF2-40B4-BE49-F238E27FC236}">
                <a16:creationId xmlns:a16="http://schemas.microsoft.com/office/drawing/2014/main" id="{25F30980-695A-4EB7-9C90-A694D8D56283}"/>
              </a:ext>
            </a:extLst>
          </p:cNvPr>
          <p:cNvGraphicFramePr>
            <a:graphicFrameLocks/>
          </p:cNvGraphicFramePr>
          <p:nvPr>
            <p:extLst>
              <p:ext uri="{D42A27DB-BD31-4B8C-83A1-F6EECF244321}">
                <p14:modId xmlns:p14="http://schemas.microsoft.com/office/powerpoint/2010/main" val="2202631885"/>
              </p:ext>
            </p:extLst>
          </p:nvPr>
        </p:nvGraphicFramePr>
        <p:xfrm>
          <a:off x="185373" y="4755284"/>
          <a:ext cx="8828565" cy="20447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97158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024862" y="738878"/>
            <a:ext cx="8119138" cy="863600"/>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1.2. konkretaus tikslo „</a:t>
            </a:r>
            <a:r>
              <a:rPr lang="lt-LT" sz="2800" b="1" dirty="0">
                <a:solidFill>
                  <a:srgbClr val="0070C0"/>
                </a:solidFill>
                <a:latin typeface="Calibri Light" panose="020F0302020204030204" pitchFamily="34" charset="0"/>
                <a:cs typeface="Calibri Light" panose="020F0302020204030204" pitchFamily="34" charset="0"/>
              </a:rPr>
              <a:t>Energijos vartojimo efektyvumo didinimas ir išmetamo CO2 kiekio mažinimas“ remtini veiksmai (</a:t>
            </a:r>
            <a:r>
              <a:rPr lang="lt-LT" sz="2800" b="1" dirty="0" err="1">
                <a:solidFill>
                  <a:srgbClr val="0070C0"/>
                </a:solidFill>
                <a:latin typeface="Calibri Light" panose="020F0302020204030204" pitchFamily="34" charset="0"/>
                <a:cs typeface="Calibri Light" panose="020F0302020204030204" pitchFamily="34" charset="0"/>
              </a:rPr>
              <a:t>types</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of</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actions</a:t>
            </a:r>
            <a:r>
              <a:rPr lang="lt-LT" sz="2800" b="1" dirty="0">
                <a:solidFill>
                  <a:srgbClr val="0070C0"/>
                </a:solidFill>
                <a:latin typeface="Calibri Light" panose="020F0302020204030204" pitchFamily="34" charset="0"/>
                <a:cs typeface="Calibri Light" panose="020F0302020204030204" pitchFamily="34" charset="0"/>
              </a:rPr>
              <a:t>)</a:t>
            </a:r>
            <a:br>
              <a:rPr lang="lt-LT" sz="2800" b="1" dirty="0">
                <a:solidFill>
                  <a:srgbClr val="0070C0"/>
                </a:solidFill>
                <a:latin typeface="Calibri" panose="020F0502020204030204" pitchFamily="34" charset="0"/>
                <a:cs typeface="Calibri" panose="020F0502020204030204" pitchFamily="34" charset="0"/>
              </a:rPr>
            </a:br>
            <a:endParaRPr lang="lt-LT" sz="2800" b="1" kern="1200" dirty="0">
              <a:solidFill>
                <a:srgbClr val="0070C0"/>
              </a:solidFill>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07504" y="1772816"/>
            <a:ext cx="9036495" cy="4362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lnSpc>
                <a:spcPct val="108000"/>
              </a:lnSpc>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Pagrindinių arba pagalbinių variklių keitimas arba modernizavimas.</a:t>
            </a:r>
            <a:endParaRPr lang="en-US" sz="1800" b="1" kern="0" dirty="0">
              <a:solidFill>
                <a:schemeClr val="tx1"/>
              </a:solidFill>
              <a:latin typeface="Times New Roman" panose="02020603050405020304" pitchFamily="18" charset="0"/>
              <a:cs typeface="Times New Roman" panose="02020603050405020304" pitchFamily="18" charset="0"/>
            </a:endParaRPr>
          </a:p>
          <a:p>
            <a:pPr algn="just">
              <a:lnSpc>
                <a:spcPct val="108000"/>
              </a:lnSpc>
            </a:pPr>
            <a:r>
              <a:rPr lang="en-US" sz="1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lt-LT" sz="1800" i="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Paramos intensyvumas – 40 proc.</a:t>
            </a:r>
            <a:endParaRPr lang="en-US" sz="1800" b="1" kern="0" dirty="0">
              <a:solidFill>
                <a:schemeClr val="tx1"/>
              </a:solidFill>
              <a:latin typeface="Times New Roman" panose="02020603050405020304" pitchFamily="18" charset="0"/>
              <a:cs typeface="Times New Roman" panose="02020603050405020304" pitchFamily="18" charset="0"/>
            </a:endParaRP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Pagrindinės tikslinės grupės: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v</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erslinės</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žvejybos įmonės (jūrų ir vidaus vandenyse).  </a:t>
            </a: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Veiksmai, užtikrinantys lygybę, </a:t>
            </a:r>
            <a:r>
              <a:rPr lang="lt-LT" sz="1800" b="1" dirty="0" err="1">
                <a:effectLst/>
                <a:latin typeface="Times New Roman" panose="02020603050405020304" pitchFamily="18" charset="0"/>
                <a:ea typeface="Calibri" panose="020F0502020204030204" pitchFamily="34" charset="0"/>
                <a:cs typeface="Times New Roman" panose="02020603050405020304" pitchFamily="18" charset="0"/>
              </a:rPr>
              <a:t>įtrauktį</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ir nediskriminavimą: v</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ykdant numatytas veiklas bus siekiama užtikrinti lygybės,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įtraukties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ir nediskriminavimo principus. </a:t>
            </a: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Konkrečios tikslinės teritorijos, įskaitant planuojamą teritorinių priemonių naudojimą: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vi</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sa Lietuva.</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Tik sureguliuotose žvejybos (jūrų ir vidaus vandenų) segmentuose.</a:t>
            </a: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Tarpregioniniai, tarp sienų  ir tarpvalstybiniai veiksmai: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Tarpregioniniai, tarp sienų ir tarpvalstybiniai veiksmai nenumatomi.</a:t>
            </a:r>
          </a:p>
          <a:p>
            <a:pPr marL="28575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Planuojamas finansinių priemonių naudojimas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n</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umatoma</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naudoti subsidijas ir finansines priemones, atsižvelgiant į išankstinio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ex</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ante) vertinimo rezultatus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r>
              <a:rPr lang="lt-LT" sz="1800" kern="0" dirty="0">
                <a:solidFill>
                  <a:schemeClr val="tx1"/>
                </a:solidFill>
                <a:latin typeface="Times New Roman" panose="02020603050405020304" pitchFamily="18" charset="0"/>
                <a:cs typeface="Times New Roman" panose="02020603050405020304" pitchFamily="18" charset="0"/>
              </a:rPr>
              <a:t>	</a:t>
            </a:r>
            <a:endParaRPr lang="lt-LT" sz="1600" kern="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6988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90222" y="620688"/>
            <a:ext cx="8244408" cy="455003"/>
          </a:xfrm>
        </p:spPr>
        <p:txBody>
          <a:bodyPr/>
          <a:lstStyle/>
          <a:p>
            <a:r>
              <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rPr>
              <a:t>1.2. Energijos vartojimo efektyvumo didinimas ir išmetamo CO2 kiekio mažinimas </a:t>
            </a:r>
          </a:p>
        </p:txBody>
      </p:sp>
      <p:graphicFrame>
        <p:nvGraphicFramePr>
          <p:cNvPr id="2" name="Lentelė 1">
            <a:extLst>
              <a:ext uri="{FF2B5EF4-FFF2-40B4-BE49-F238E27FC236}">
                <a16:creationId xmlns:a16="http://schemas.microsoft.com/office/drawing/2014/main" id="{D884D96B-D4F5-4ED8-91BC-302D062FC77C}"/>
              </a:ext>
            </a:extLst>
          </p:cNvPr>
          <p:cNvGraphicFramePr>
            <a:graphicFrameLocks noGrp="1"/>
          </p:cNvGraphicFramePr>
          <p:nvPr>
            <p:extLst>
              <p:ext uri="{D42A27DB-BD31-4B8C-83A1-F6EECF244321}">
                <p14:modId xmlns:p14="http://schemas.microsoft.com/office/powerpoint/2010/main" val="198855066"/>
              </p:ext>
            </p:extLst>
          </p:nvPr>
        </p:nvGraphicFramePr>
        <p:xfrm>
          <a:off x="89755" y="1484784"/>
          <a:ext cx="8964489" cy="2447083"/>
        </p:xfrm>
        <a:graphic>
          <a:graphicData uri="http://schemas.openxmlformats.org/drawingml/2006/table">
            <a:tbl>
              <a:tblPr>
                <a:tableStyleId>{3C2FFA5D-87B4-456A-9821-1D502468CF0F}</a:tableStyleId>
              </a:tblPr>
              <a:tblGrid>
                <a:gridCol w="3978189">
                  <a:extLst>
                    <a:ext uri="{9D8B030D-6E8A-4147-A177-3AD203B41FA5}">
                      <a16:colId xmlns:a16="http://schemas.microsoft.com/office/drawing/2014/main" val="3518956522"/>
                    </a:ext>
                  </a:extLst>
                </a:gridCol>
                <a:gridCol w="792088">
                  <a:extLst>
                    <a:ext uri="{9D8B030D-6E8A-4147-A177-3AD203B41FA5}">
                      <a16:colId xmlns:a16="http://schemas.microsoft.com/office/drawing/2014/main" val="3970217338"/>
                    </a:ext>
                  </a:extLst>
                </a:gridCol>
                <a:gridCol w="2088231">
                  <a:extLst>
                    <a:ext uri="{9D8B030D-6E8A-4147-A177-3AD203B41FA5}">
                      <a16:colId xmlns:a16="http://schemas.microsoft.com/office/drawing/2014/main" val="1438747759"/>
                    </a:ext>
                  </a:extLst>
                </a:gridCol>
                <a:gridCol w="864096">
                  <a:extLst>
                    <a:ext uri="{9D8B030D-6E8A-4147-A177-3AD203B41FA5}">
                      <a16:colId xmlns:a16="http://schemas.microsoft.com/office/drawing/2014/main" val="33721776"/>
                    </a:ext>
                  </a:extLst>
                </a:gridCol>
                <a:gridCol w="432048">
                  <a:extLst>
                    <a:ext uri="{9D8B030D-6E8A-4147-A177-3AD203B41FA5}">
                      <a16:colId xmlns:a16="http://schemas.microsoft.com/office/drawing/2014/main" val="2476601319"/>
                    </a:ext>
                  </a:extLst>
                </a:gridCol>
                <a:gridCol w="809837">
                  <a:extLst>
                    <a:ext uri="{9D8B030D-6E8A-4147-A177-3AD203B41FA5}">
                      <a16:colId xmlns:a16="http://schemas.microsoft.com/office/drawing/2014/main" val="1201402656"/>
                    </a:ext>
                  </a:extLst>
                </a:gridCol>
              </a:tblGrid>
              <a:tr h="812797">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Remtini veiksmai (</a:t>
                      </a:r>
                      <a:r>
                        <a:rPr lang="lt-LT" sz="1600" b="1" i="0" u="none" strike="noStrike" dirty="0" err="1">
                          <a:solidFill>
                            <a:srgbClr val="000000"/>
                          </a:solidFill>
                          <a:effectLst/>
                          <a:latin typeface="Calibri" panose="020F0502020204030204" pitchFamily="34" charset="0"/>
                          <a:cs typeface="Calibri" panose="020F0502020204030204" pitchFamily="34" charset="0"/>
                        </a:rPr>
                        <a:t>Types</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of</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action</a:t>
                      </a:r>
                      <a:r>
                        <a:rPr lang="lt-LT" sz="1600" b="1" i="0" u="none" strike="noStrike" dirty="0">
                          <a:solidFill>
                            <a:srgbClr val="000000"/>
                          </a:solidFill>
                          <a:effectLst/>
                          <a:latin typeface="Calibri" panose="020F0502020204030204" pitchFamily="34" charset="0"/>
                          <a:cs typeface="Calibri" panose="020F0502020204030204" pitchFamily="34" charset="0"/>
                        </a:rPr>
                        <a:t>) </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Eur</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Intervencijų rūšys (</a:t>
                      </a:r>
                      <a:r>
                        <a:rPr lang="lt-LT" sz="1600" b="1" i="0" u="none" strike="noStrike" dirty="0" err="1">
                          <a:solidFill>
                            <a:srgbClr val="000000"/>
                          </a:solidFill>
                          <a:effectLst/>
                          <a:latin typeface="Calibri" panose="020F0502020204030204" pitchFamily="34" charset="0"/>
                          <a:cs typeface="Calibri" panose="020F0502020204030204" pitchFamily="34" charset="0"/>
                        </a:rPr>
                        <a:t>Tipes</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of</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intervention</a:t>
                      </a:r>
                      <a:r>
                        <a:rPr lang="lt-LT" sz="16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Eur</a:t>
                      </a:r>
                    </a:p>
                  </a:txBody>
                  <a:tcPr marL="9525" marR="9525" marT="9525" marB="0" anchor="ctr"/>
                </a:tc>
                <a:tc gridSpan="2">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Indėlis į klimato tikslus</a:t>
                      </a:r>
                      <a:r>
                        <a:rPr lang="lt-LT" sz="1600" b="0" i="0" u="none" strike="noStrike" dirty="0">
                          <a:solidFill>
                            <a:srgbClr val="000000"/>
                          </a:solidFill>
                          <a:effectLst/>
                          <a:latin typeface="Calibri" panose="020F0502020204030204" pitchFamily="34" charset="0"/>
                          <a:cs typeface="Calibri" panose="020F0502020204030204" pitchFamily="34" charset="0"/>
                        </a:rPr>
                        <a:t> </a:t>
                      </a:r>
                    </a:p>
                  </a:txBody>
                  <a:tcPr marL="9525" marR="9525" marT="9525" marB="0" anchor="ctr"/>
                </a:tc>
                <a:tc hMerge="1">
                  <a:txBody>
                    <a:bodyPr/>
                    <a:lstStyle/>
                    <a:p>
                      <a:pPr algn="l" fontAlgn="b"/>
                      <a:r>
                        <a:rPr lang="lt-LT" sz="11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187761584"/>
                  </a:ext>
                </a:extLst>
              </a:tr>
              <a:tr h="1080247">
                <a:tc>
                  <a:txBody>
                    <a:bodyPr/>
                    <a:lstStyle/>
                    <a:p>
                      <a:pPr algn="l" fontAlgn="t"/>
                      <a:r>
                        <a:rPr lang="lt-LT" sz="1600" b="0" i="0" u="none" strike="noStrike" dirty="0">
                          <a:solidFill>
                            <a:srgbClr val="000000"/>
                          </a:solidFill>
                          <a:effectLst/>
                          <a:latin typeface="Calibri" panose="020F0502020204030204" pitchFamily="34" charset="0"/>
                          <a:cs typeface="Calibri" panose="020F0502020204030204" pitchFamily="34" charset="0"/>
                        </a:rPr>
                        <a:t>Pagrindinių arba pagalbinių variklių keitimas arba modernizavimas.</a:t>
                      </a:r>
                    </a:p>
                  </a:txBody>
                  <a:tcPr marL="9525" marR="9525" marT="9525" marB="0" anchor="ctr"/>
                </a:tc>
                <a:tc>
                  <a:txBody>
                    <a:bodyPr/>
                    <a:lstStyle/>
                    <a:p>
                      <a:pPr algn="l" fontAlgn="t"/>
                      <a:r>
                        <a:rPr lang="lt-LT" sz="1600" b="0" i="0" u="none" strike="noStrike" dirty="0">
                          <a:solidFill>
                            <a:srgbClr val="000000"/>
                          </a:solidFill>
                          <a:effectLst/>
                          <a:latin typeface="Calibri" panose="020F0502020204030204" pitchFamily="34" charset="0"/>
                          <a:cs typeface="Calibri" panose="020F0502020204030204" pitchFamily="34" charset="0"/>
                        </a:rPr>
                        <a:t>  174 810 </a:t>
                      </a:r>
                    </a:p>
                  </a:txBody>
                  <a:tcPr marL="9525" marR="9525" marT="9525" marB="0" anchor="ctr"/>
                </a:tc>
                <a:tc>
                  <a:txBody>
                    <a:bodyPr/>
                    <a:lstStyle/>
                    <a:p>
                      <a:pPr algn="l" fontAlgn="b"/>
                      <a:r>
                        <a:rPr lang="pt-BR" sz="1600" b="0" i="0" u="none" strike="noStrike" dirty="0">
                          <a:solidFill>
                            <a:srgbClr val="000000"/>
                          </a:solidFill>
                          <a:effectLst/>
                          <a:latin typeface="Calibri" panose="020F0502020204030204" pitchFamily="34" charset="0"/>
                          <a:cs typeface="Calibri" panose="020F0502020204030204" pitchFamily="34" charset="0"/>
                        </a:rPr>
                        <a:t>Neigiamo poveikio aplinkai mažinimas siekiant geros aplinkos būsenos</a:t>
                      </a:r>
                    </a:p>
                  </a:txBody>
                  <a:tcPr marL="9525" marR="9525" marT="9525" marB="0" anchor="ctr"/>
                </a:tc>
                <a:tc>
                  <a:txBody>
                    <a:bodyPr/>
                    <a:lstStyle/>
                    <a:p>
                      <a:pPr algn="l" fontAlgn="b"/>
                      <a:r>
                        <a:rPr lang="lt-LT" sz="1600" b="0" i="0" u="none" strike="noStrike" dirty="0">
                          <a:solidFill>
                            <a:srgbClr val="000000"/>
                          </a:solidFill>
                          <a:effectLst/>
                          <a:latin typeface="Calibri" panose="020F0502020204030204" pitchFamily="34" charset="0"/>
                          <a:cs typeface="Calibri" panose="020F0502020204030204" pitchFamily="34" charset="0"/>
                        </a:rPr>
                        <a:t> 174 810 </a:t>
                      </a:r>
                    </a:p>
                  </a:txBody>
                  <a:tcPr marL="9525" marR="9525" marT="9525" marB="0" anchor="ctr"/>
                </a:tc>
                <a:tc>
                  <a:txBody>
                    <a:bodyPr/>
                    <a:lstStyle/>
                    <a:p>
                      <a:pPr algn="ctr" fontAlgn="b"/>
                      <a:r>
                        <a:rPr lang="lt-LT" sz="1600" b="0"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tc>
                <a:tc>
                  <a:txBody>
                    <a:bodyPr/>
                    <a:lstStyle/>
                    <a:p>
                      <a:pPr algn="l" fontAlgn="b"/>
                      <a:r>
                        <a:rPr lang="lt-LT" sz="1600" b="0" i="0" u="none" strike="noStrike" dirty="0">
                          <a:solidFill>
                            <a:srgbClr val="000000"/>
                          </a:solidFill>
                          <a:effectLst/>
                          <a:latin typeface="Calibri" panose="020F0502020204030204" pitchFamily="34" charset="0"/>
                          <a:cs typeface="Calibri" panose="020F0502020204030204" pitchFamily="34" charset="0"/>
                        </a:rPr>
                        <a:t> 174 810 </a:t>
                      </a:r>
                    </a:p>
                  </a:txBody>
                  <a:tcPr marL="9525" marR="9525" marT="9525" marB="0" anchor="ctr"/>
                </a:tc>
                <a:extLst>
                  <a:ext uri="{0D108BD9-81ED-4DB2-BD59-A6C34878D82A}">
                    <a16:rowId xmlns:a16="http://schemas.microsoft.com/office/drawing/2014/main" val="1293333303"/>
                  </a:ext>
                </a:extLst>
              </a:tr>
              <a:tr h="554039">
                <a:tc gridSpan="6">
                  <a:txBody>
                    <a:bodyPr/>
                    <a:lstStyle/>
                    <a:p>
                      <a:pPr algn="l" fontAlgn="t"/>
                      <a:endParaRPr lang="lt-LT" sz="1100" b="0" i="0" u="none" strike="noStrike" dirty="0">
                        <a:solidFill>
                          <a:srgbClr val="000000"/>
                        </a:solidFill>
                        <a:effectLst/>
                        <a:latin typeface="Times New Roman" panose="02020603050405020304" pitchFamily="18" charset="0"/>
                      </a:endParaRPr>
                    </a:p>
                  </a:txBody>
                  <a:tcPr marL="9525" marR="9525" marT="9525" marB="0"/>
                </a:tc>
                <a:tc hMerge="1">
                  <a:txBody>
                    <a:bodyPr/>
                    <a:lstStyle/>
                    <a:p>
                      <a:pPr algn="l" fontAlgn="t"/>
                      <a:endParaRPr lang="lt-LT" sz="1100" b="0" i="0" u="none" strike="noStrike" dirty="0">
                        <a:solidFill>
                          <a:srgbClr val="000000"/>
                        </a:solidFill>
                        <a:effectLst/>
                        <a:latin typeface="Times New Roman" panose="02020603050405020304" pitchFamily="18" charset="0"/>
                      </a:endParaRPr>
                    </a:p>
                  </a:txBody>
                  <a:tcPr marL="9525" marR="9525" marT="9525" marB="0"/>
                </a:tc>
                <a:tc hMerge="1">
                  <a:txBody>
                    <a:bodyPr/>
                    <a:lstStyle/>
                    <a:p>
                      <a:pPr algn="l" fontAlgn="b"/>
                      <a:endParaRPr lang="pt-BR" sz="1100" b="0" i="0" u="none" strike="noStrike">
                        <a:solidFill>
                          <a:srgbClr val="000000"/>
                        </a:solidFill>
                        <a:effectLst/>
                        <a:latin typeface="Times New Roman" panose="02020603050405020304" pitchFamily="18" charset="0"/>
                      </a:endParaRPr>
                    </a:p>
                  </a:txBody>
                  <a:tcPr marL="9525" marR="9525" marT="9525" marB="0" anchor="b"/>
                </a:tc>
                <a:tc hMerge="1">
                  <a:txBody>
                    <a:bodyPr/>
                    <a:lstStyle/>
                    <a:p>
                      <a:pPr algn="l" fontAlgn="b"/>
                      <a:endParaRPr lang="lt-LT" sz="1100" b="0" i="0" u="none" strike="noStrike">
                        <a:solidFill>
                          <a:srgbClr val="000000"/>
                        </a:solidFill>
                        <a:effectLst/>
                        <a:latin typeface="Times New Roman" panose="02020603050405020304" pitchFamily="18" charset="0"/>
                      </a:endParaRPr>
                    </a:p>
                  </a:txBody>
                  <a:tcPr marL="9525" marR="9525" marT="9525" marB="0" anchor="b"/>
                </a:tc>
                <a:tc hMerge="1">
                  <a:txBody>
                    <a:bodyPr/>
                    <a:lstStyle/>
                    <a:p>
                      <a:pPr algn="ctr" fontAlgn="b"/>
                      <a:endParaRPr lang="lt-LT" sz="1100" b="0" i="0" u="none" strike="noStrike">
                        <a:solidFill>
                          <a:srgbClr val="000000"/>
                        </a:solidFill>
                        <a:effectLst/>
                        <a:latin typeface="Calibri" panose="020F0502020204030204" pitchFamily="34" charset="0"/>
                      </a:endParaRPr>
                    </a:p>
                  </a:txBody>
                  <a:tcPr marL="9525" marR="9525" marT="9525" marB="0" anchor="b"/>
                </a:tc>
                <a:tc hMerge="1">
                  <a:txBody>
                    <a:bodyPr/>
                    <a:lstStyle/>
                    <a:p>
                      <a:pPr algn="l" fontAlgn="b"/>
                      <a:endParaRPr lang="lt-LT"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78710836"/>
                  </a:ext>
                </a:extLst>
              </a:tr>
            </a:tbl>
          </a:graphicData>
        </a:graphic>
      </p:graphicFrame>
      <p:graphicFrame>
        <p:nvGraphicFramePr>
          <p:cNvPr id="6" name="Diagrama 5">
            <a:extLst>
              <a:ext uri="{FF2B5EF4-FFF2-40B4-BE49-F238E27FC236}">
                <a16:creationId xmlns:a16="http://schemas.microsoft.com/office/drawing/2014/main" id="{721C96AE-314E-4149-B45C-1663023FDB4A}"/>
              </a:ext>
            </a:extLst>
          </p:cNvPr>
          <p:cNvGraphicFramePr>
            <a:graphicFrameLocks/>
          </p:cNvGraphicFramePr>
          <p:nvPr>
            <p:extLst>
              <p:ext uri="{D42A27DB-BD31-4B8C-83A1-F6EECF244321}">
                <p14:modId xmlns:p14="http://schemas.microsoft.com/office/powerpoint/2010/main" val="4181285671"/>
              </p:ext>
            </p:extLst>
          </p:nvPr>
        </p:nvGraphicFramePr>
        <p:xfrm>
          <a:off x="73325" y="3429001"/>
          <a:ext cx="8944875" cy="28568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2977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08082" y="229272"/>
            <a:ext cx="7707856" cy="1440160"/>
          </a:xfrm>
        </p:spPr>
        <p:txBody>
          <a:bodyPr/>
          <a:lstStyle/>
          <a:p>
            <a:br>
              <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rPr>
            </a:br>
            <a:r>
              <a:rPr lang="lt-LT" sz="2800" b="1" kern="1200" dirty="0">
                <a:solidFill>
                  <a:srgbClr val="0070C0"/>
                </a:solidFill>
                <a:latin typeface="Calibri Light" panose="020F0302020204030204" pitchFamily="34" charset="0"/>
                <a:ea typeface="+mn-ea"/>
                <a:cs typeface="Calibri Light" panose="020F0302020204030204" pitchFamily="34" charset="0"/>
              </a:rPr>
              <a:t>1.2. konkretaus tikslo „</a:t>
            </a:r>
            <a:r>
              <a:rPr lang="lt-LT" sz="2800" b="1" dirty="0">
                <a:solidFill>
                  <a:srgbClr val="0070C0"/>
                </a:solidFill>
                <a:latin typeface="Calibri Light" panose="020F0302020204030204" pitchFamily="34" charset="0"/>
                <a:cs typeface="Calibri Light" panose="020F0302020204030204" pitchFamily="34" charset="0"/>
              </a:rPr>
              <a:t>Energijos vartojimo efektyvumo didinimas ir išmetamo CO2 kiekio mažinimas“ </a:t>
            </a:r>
            <a:r>
              <a:rPr lang="en-US" sz="2800" b="1" dirty="0" err="1">
                <a:solidFill>
                  <a:srgbClr val="0070C0"/>
                </a:solidFill>
                <a:latin typeface="Calibri Light" panose="020F0302020204030204" pitchFamily="34" charset="0"/>
                <a:cs typeface="Calibri Light" panose="020F0302020204030204" pitchFamily="34" charset="0"/>
              </a:rPr>
              <a:t>įgyvendinimo</a:t>
            </a:r>
            <a:r>
              <a:rPr lang="en-US" sz="2800" b="1" dirty="0">
                <a:solidFill>
                  <a:srgbClr val="0070C0"/>
                </a:solidFill>
                <a:latin typeface="Calibri Light" panose="020F0302020204030204" pitchFamily="34" charset="0"/>
                <a:cs typeface="Calibri Light" panose="020F0302020204030204" pitchFamily="34" charset="0"/>
              </a:rPr>
              <a:t> </a:t>
            </a:r>
            <a:r>
              <a:rPr lang="en-US" sz="2800" b="1" dirty="0" err="1">
                <a:solidFill>
                  <a:srgbClr val="0070C0"/>
                </a:solidFill>
                <a:latin typeface="Calibri Light" panose="020F0302020204030204" pitchFamily="34" charset="0"/>
                <a:cs typeface="Calibri Light" panose="020F0302020204030204" pitchFamily="34" charset="0"/>
              </a:rPr>
              <a:t>reikalavimai</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sp>
        <p:nvSpPr>
          <p:cNvPr id="6" name="TextBox 5">
            <a:extLst>
              <a:ext uri="{FF2B5EF4-FFF2-40B4-BE49-F238E27FC236}">
                <a16:creationId xmlns:a16="http://schemas.microsoft.com/office/drawing/2014/main" id="{3CB82332-2F95-4060-9038-6F4AA49ADD3E}"/>
              </a:ext>
            </a:extLst>
          </p:cNvPr>
          <p:cNvSpPr txBox="1"/>
          <p:nvPr/>
        </p:nvSpPr>
        <p:spPr>
          <a:xfrm>
            <a:off x="467544" y="1700808"/>
            <a:ext cx="8388932" cy="4768100"/>
          </a:xfrm>
          <a:prstGeom prst="rect">
            <a:avLst/>
          </a:prstGeom>
          <a:noFill/>
        </p:spPr>
        <p:txBody>
          <a:bodyPr wrap="square">
            <a:spAutoFit/>
          </a:bodyPr>
          <a:lstStyle/>
          <a:p>
            <a:pPr algn="ctr">
              <a:lnSpc>
                <a:spcPct val="150000"/>
              </a:lnSpc>
              <a:spcBef>
                <a:spcPts val="600"/>
              </a:spcBef>
              <a:spcAft>
                <a:spcPts val="600"/>
              </a:spcAft>
            </a:pPr>
            <a:r>
              <a:rPr lang="lt-LT" sz="1600" b="1" i="1" dirty="0">
                <a:effectLst/>
                <a:latin typeface="Times New Roman" panose="02020603050405020304" pitchFamily="18" charset="0"/>
                <a:ea typeface="Calibri" panose="020F0502020204030204" pitchFamily="34" charset="0"/>
                <a:cs typeface="Times New Roman" panose="02020603050405020304" pitchFamily="18" charset="0"/>
              </a:rPr>
              <a:t>Pagrindinio arba pagalbinio variklio pakeitimas ar modernizavimas</a:t>
            </a:r>
            <a:endParaRPr lang="en-AI" sz="16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228600" indent="-228600" algn="just">
              <a:spcBef>
                <a:spcPts val="600"/>
              </a:spcBef>
              <a:spcAft>
                <a:spcPts val="600"/>
              </a:spcAft>
            </a:pPr>
            <a:r>
              <a:rPr lang="lt-LT"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Parama pagal šį straipsnį gali būti skiriama tik tuo atveju, jei tenkinamos šios sąlygos:</a:t>
            </a:r>
            <a:endParaRPr lang="lt-LT" sz="1600" dirty="0">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600"/>
              </a:spcBef>
              <a:spcAft>
                <a:spcPts val="600"/>
              </a:spcAft>
            </a:pP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b) laivas priklauso žvejybos laivyno segmentui, kurio žvejybos pajėgumas, kaip rodo Reglamento (ES) Nr. 1380/2013 22 straipsnio 2 dalyje nurodyta naujausia žvejybos pajėgumo ataskaita, yra subalansuotas su to segmento turimomis žvejybos galimybėmis;</a:t>
            </a:r>
          </a:p>
          <a:p>
            <a:pPr algn="just">
              <a:spcBef>
                <a:spcPts val="600"/>
              </a:spcBef>
              <a:spcAft>
                <a:spcPts val="600"/>
              </a:spcAft>
            </a:pP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b) laivas bent penkerius kalendorinius metus, einančius iki paramos paraiškos pateikimo metų, buvo įregistruotas Sąjungos žvejybos laivyno registre;</a:t>
            </a:r>
            <a:endParaRPr lang="en-AI"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600"/>
              </a:spcBef>
              <a:spcAft>
                <a:spcPts val="600"/>
              </a:spcAft>
            </a:pPr>
            <a:r>
              <a:rPr lang="lt-LT"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mažos apimties priekrantės žvejybos laivo, naujo ar modernizuoto variklio galia kW nėra didesnė nei esamo variklio galia ir</a:t>
            </a:r>
            <a:endParaRPr lang="en-AI"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spcBef>
                <a:spcPts val="600"/>
              </a:spcBef>
              <a:spcAft>
                <a:spcPts val="600"/>
              </a:spcAft>
            </a:pPr>
            <a:r>
              <a:rPr lang="lt-LT"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kitus laivų, kurių bendrasis ilgis neviršija 24 metrų, naujo ar modernizuoto variklio galia kW nėra didesnė nei esamo variklio galia ir šio variklio išmetamas CO</a:t>
            </a:r>
            <a:r>
              <a:rPr lang="lt-LT" sz="1600" baseline="-25000" dirty="0">
                <a:effectLst/>
                <a:latin typeface="Times New Roman" panose="02020603050405020304" pitchFamily="18" charset="0"/>
                <a:ea typeface="Calibri" panose="020F0502020204030204" pitchFamily="34" charset="0"/>
                <a:cs typeface="Times New Roman" panose="02020603050405020304" pitchFamily="18" charset="0"/>
              </a:rPr>
              <a:t>2</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 kiekis yra bent 20 % mažesnis, palyginti su esamu varikliu</a:t>
            </a:r>
            <a:endParaRPr lang="en-AI"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Bef>
                <a:spcPts val="600"/>
              </a:spcBef>
              <a:spcAft>
                <a:spcPts val="600"/>
              </a:spcAft>
            </a:pPr>
            <a:endParaRPr lang="lt-LT" sz="1200" i="1" dirty="0">
              <a:effectLst/>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684302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115616" y="980728"/>
            <a:ext cx="8119138" cy="863600"/>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1.3. konkretaus tikslo „</a:t>
            </a:r>
            <a:r>
              <a:rPr lang="lt-LT" sz="2800" b="1" dirty="0">
                <a:solidFill>
                  <a:srgbClr val="0070C0"/>
                </a:solidFill>
                <a:latin typeface="Calibri Light" panose="020F0302020204030204" pitchFamily="34" charset="0"/>
                <a:cs typeface="Calibri Light" panose="020F0302020204030204" pitchFamily="34" charset="0"/>
              </a:rPr>
              <a:t>Skatinti žvejybos pajėgumų pritaikymą prie žvejybos galimybių ir ekonominio lygio palaikymo laikino žvejybos veiklos nutraukimo atveju “ remtini veiksmai (</a:t>
            </a:r>
            <a:r>
              <a:rPr lang="lt-LT" sz="2800" b="1" dirty="0" err="1">
                <a:solidFill>
                  <a:srgbClr val="0070C0"/>
                </a:solidFill>
                <a:latin typeface="Calibri Light" panose="020F0302020204030204" pitchFamily="34" charset="0"/>
                <a:cs typeface="Calibri Light" panose="020F0302020204030204" pitchFamily="34" charset="0"/>
              </a:rPr>
              <a:t>types</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of</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actions</a:t>
            </a:r>
            <a:r>
              <a:rPr lang="lt-LT" sz="2800" b="1" dirty="0">
                <a:solidFill>
                  <a:srgbClr val="0070C0"/>
                </a:solidFill>
                <a:latin typeface="Calibri Light" panose="020F0302020204030204" pitchFamily="34" charset="0"/>
                <a:cs typeface="Calibri Light" panose="020F0302020204030204" pitchFamily="34" charset="0"/>
              </a:rPr>
              <a:t>)</a:t>
            </a:r>
            <a:br>
              <a:rPr lang="lt-LT" sz="2800" b="1" dirty="0">
                <a:solidFill>
                  <a:srgbClr val="0070C0"/>
                </a:solidFill>
                <a:latin typeface="Calibri" panose="020F0502020204030204" pitchFamily="34" charset="0"/>
                <a:cs typeface="Calibri" panose="020F0502020204030204" pitchFamily="34" charset="0"/>
              </a:rPr>
            </a:br>
            <a:endParaRPr lang="lt-LT" sz="2800" b="1" kern="1200" dirty="0">
              <a:solidFill>
                <a:srgbClr val="0070C0"/>
              </a:solidFill>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07504" y="1988840"/>
            <a:ext cx="9036495" cy="4362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72000" indent="-285750" algn="just">
              <a:lnSpc>
                <a:spcPct val="108000"/>
              </a:lnSpc>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Žvejybos veiklos nutraukimas visam laikui.</a:t>
            </a:r>
          </a:p>
          <a:p>
            <a:pPr marL="72000" indent="-285750" algn="just">
              <a:lnSpc>
                <a:spcPct val="108000"/>
              </a:lnSpc>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Laikinas žvejybos veiklos nutraukimas.</a:t>
            </a:r>
          </a:p>
          <a:p>
            <a:pPr marL="7200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Pagrindinės tikslinės grupės: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verslinės žvejybos įmonės (jūrų vandenyse). Vidaus vandenų žvejybos įmonės gali teikti paramos paraiškas tik išskirtiniais atvejais numatytais EJRŽF Reglamente.  </a:t>
            </a: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7200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Veiksmai, užtikrinantys lygybę, </a:t>
            </a:r>
            <a:r>
              <a:rPr lang="lt-LT" sz="1800" b="1" dirty="0" err="1">
                <a:effectLst/>
                <a:latin typeface="Times New Roman" panose="02020603050405020304" pitchFamily="18" charset="0"/>
                <a:ea typeface="Calibri" panose="020F0502020204030204" pitchFamily="34" charset="0"/>
                <a:cs typeface="Times New Roman" panose="02020603050405020304" pitchFamily="18" charset="0"/>
              </a:rPr>
              <a:t>įtrauktį</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ir nediskriminavimą: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vykdant numatytas veiklas bus siekiama užtikrinti lygybės,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įtraukties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ir nediskriminavimo principus. </a:t>
            </a:r>
          </a:p>
          <a:p>
            <a:pPr marL="7200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Konkrečios tikslinės teritorijos, įskaitant planuojamą teritorinių priemonių naudojimą: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Žvejybos veiklos nutraukimas visam laikui tik nesureguliuotose žvejybos (jūrų) segmentuose.</a:t>
            </a:r>
          </a:p>
          <a:p>
            <a:pPr marL="7200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Tarpregioniniai, tarp sienų  ir tarpvalstybiniai veiksmai: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Tarpregioniniai, tarp sienų ir tarpvalstybiniai veiksmai nenumatomi.</a:t>
            </a:r>
          </a:p>
          <a:p>
            <a:pPr marL="72000" indent="-285750" algn="just">
              <a:lnSpc>
                <a:spcPct val="115000"/>
              </a:lnSpc>
              <a:spcBef>
                <a:spcPts val="600"/>
              </a:spcBef>
              <a:spcAft>
                <a:spcPts val="60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Planuojamas finansinių priemonių naudojimas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netaikoma.</a:t>
            </a:r>
            <a:r>
              <a:rPr lang="lt-LT" sz="1800" kern="0" dirty="0">
                <a:solidFill>
                  <a:schemeClr val="tx1"/>
                </a:solidFill>
                <a:latin typeface="Times New Roman" panose="02020603050405020304" pitchFamily="18" charset="0"/>
                <a:cs typeface="Times New Roman" panose="02020603050405020304" pitchFamily="18" charset="0"/>
              </a:rPr>
              <a:t>	</a:t>
            </a:r>
            <a:endParaRPr lang="lt-LT" sz="1600" kern="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6163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187623" y="620688"/>
            <a:ext cx="7931043" cy="455003"/>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1.3. „</a:t>
            </a:r>
            <a:r>
              <a:rPr lang="lt-LT" sz="2800" b="1" dirty="0">
                <a:solidFill>
                  <a:srgbClr val="0070C0"/>
                </a:solidFill>
                <a:latin typeface="Calibri Light" panose="020F0302020204030204" pitchFamily="34" charset="0"/>
                <a:cs typeface="Calibri Light" panose="020F0302020204030204" pitchFamily="34" charset="0"/>
              </a:rPr>
              <a:t>Skatinti žvejybos pajėgumų pritaikymą prie žvejybos galimybių ir ekonominio lygio palaikymo laikino žvejybos veiklos nutraukimo atveju “ </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graphicFrame>
        <p:nvGraphicFramePr>
          <p:cNvPr id="2" name="Lentelė 1">
            <a:extLst>
              <a:ext uri="{FF2B5EF4-FFF2-40B4-BE49-F238E27FC236}">
                <a16:creationId xmlns:a16="http://schemas.microsoft.com/office/drawing/2014/main" id="{D884D96B-D4F5-4ED8-91BC-302D062FC77C}"/>
              </a:ext>
            </a:extLst>
          </p:cNvPr>
          <p:cNvGraphicFramePr>
            <a:graphicFrameLocks noGrp="1"/>
          </p:cNvGraphicFramePr>
          <p:nvPr>
            <p:extLst>
              <p:ext uri="{D42A27DB-BD31-4B8C-83A1-F6EECF244321}">
                <p14:modId xmlns:p14="http://schemas.microsoft.com/office/powerpoint/2010/main" val="367170320"/>
              </p:ext>
            </p:extLst>
          </p:nvPr>
        </p:nvGraphicFramePr>
        <p:xfrm>
          <a:off x="63926" y="1456968"/>
          <a:ext cx="8964489" cy="1743379"/>
        </p:xfrm>
        <a:graphic>
          <a:graphicData uri="http://schemas.openxmlformats.org/drawingml/2006/table">
            <a:tbl>
              <a:tblPr>
                <a:tableStyleId>{3C2FFA5D-87B4-456A-9821-1D502468CF0F}</a:tableStyleId>
              </a:tblPr>
              <a:tblGrid>
                <a:gridCol w="3978189">
                  <a:extLst>
                    <a:ext uri="{9D8B030D-6E8A-4147-A177-3AD203B41FA5}">
                      <a16:colId xmlns:a16="http://schemas.microsoft.com/office/drawing/2014/main" val="3518956522"/>
                    </a:ext>
                  </a:extLst>
                </a:gridCol>
                <a:gridCol w="936104">
                  <a:extLst>
                    <a:ext uri="{9D8B030D-6E8A-4147-A177-3AD203B41FA5}">
                      <a16:colId xmlns:a16="http://schemas.microsoft.com/office/drawing/2014/main" val="3970217338"/>
                    </a:ext>
                  </a:extLst>
                </a:gridCol>
                <a:gridCol w="1944215">
                  <a:extLst>
                    <a:ext uri="{9D8B030D-6E8A-4147-A177-3AD203B41FA5}">
                      <a16:colId xmlns:a16="http://schemas.microsoft.com/office/drawing/2014/main" val="1438747759"/>
                    </a:ext>
                  </a:extLst>
                </a:gridCol>
                <a:gridCol w="864096">
                  <a:extLst>
                    <a:ext uri="{9D8B030D-6E8A-4147-A177-3AD203B41FA5}">
                      <a16:colId xmlns:a16="http://schemas.microsoft.com/office/drawing/2014/main" val="33721776"/>
                    </a:ext>
                  </a:extLst>
                </a:gridCol>
                <a:gridCol w="288033">
                  <a:extLst>
                    <a:ext uri="{9D8B030D-6E8A-4147-A177-3AD203B41FA5}">
                      <a16:colId xmlns:a16="http://schemas.microsoft.com/office/drawing/2014/main" val="2476601319"/>
                    </a:ext>
                  </a:extLst>
                </a:gridCol>
                <a:gridCol w="953852">
                  <a:extLst>
                    <a:ext uri="{9D8B030D-6E8A-4147-A177-3AD203B41FA5}">
                      <a16:colId xmlns:a16="http://schemas.microsoft.com/office/drawing/2014/main" val="1201402656"/>
                    </a:ext>
                  </a:extLst>
                </a:gridCol>
              </a:tblGrid>
              <a:tr h="339909">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Remtini veiksmai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Types</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of</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action</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Eur</a:t>
                      </a:r>
                    </a:p>
                  </a:txBody>
                  <a:tcPr marL="9525" marR="9525" marT="9525" marB="0" anchor="ctr"/>
                </a:tc>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Intervencijų rūšys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Tipes</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of</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intervention</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a:t>
                      </a:r>
                    </a:p>
                  </a:txBody>
                  <a:tcPr marL="9525" marR="9525" marT="9525" marB="0" anchor="ctr"/>
                </a:tc>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Eur</a:t>
                      </a:r>
                    </a:p>
                  </a:txBody>
                  <a:tcPr marL="9525" marR="9525" marT="9525" marB="0" anchor="ctr"/>
                </a:tc>
                <a:tc gridSpan="2">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Indėlis į klimato tikslus </a:t>
                      </a:r>
                      <a:r>
                        <a:rPr lang="lt-LT" sz="16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hMerge="1">
                  <a:txBody>
                    <a:bodyPr/>
                    <a:lstStyle/>
                    <a:p>
                      <a:pPr algn="l" fontAlgn="b"/>
                      <a:r>
                        <a:rPr lang="lt-LT" sz="11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187761584"/>
                  </a:ext>
                </a:extLst>
              </a:tr>
              <a:tr h="451106">
                <a:tc>
                  <a:txBody>
                    <a:bodyPr/>
                    <a:lstStyle/>
                    <a:p>
                      <a:pPr algn="ctr" fontAlgn="t"/>
                      <a:r>
                        <a:rPr lang="pt-BR" sz="1600" b="0" i="0" u="none" strike="noStrike" dirty="0">
                          <a:solidFill>
                            <a:srgbClr val="000000"/>
                          </a:solidFill>
                          <a:effectLst/>
                          <a:latin typeface="Times New Roman" panose="02020603050405020304" pitchFamily="18" charset="0"/>
                          <a:cs typeface="Times New Roman" panose="02020603050405020304" pitchFamily="18" charset="0"/>
                        </a:rPr>
                        <a:t>Žvejybos veiklos nutraukimas visam laikui;</a:t>
                      </a:r>
                      <a:br>
                        <a:rPr lang="pt-BR" sz="1600" b="0" i="0" u="none" strike="noStrike" dirty="0">
                          <a:solidFill>
                            <a:srgbClr val="000000"/>
                          </a:solidFill>
                          <a:effectLst/>
                          <a:latin typeface="Times New Roman" panose="02020603050405020304" pitchFamily="18" charset="0"/>
                          <a:cs typeface="Times New Roman" panose="02020603050405020304" pitchFamily="18" charset="0"/>
                        </a:rPr>
                      </a:br>
                      <a:endParaRPr lang="pt-BR"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 2 158 906   </a:t>
                      </a:r>
                    </a:p>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Nuolatinis žvejybos veiklos nutraukimas</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2 158 906    </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 2 158 906    </a:t>
                      </a:r>
                    </a:p>
                  </a:txBody>
                  <a:tcPr marL="9525" marR="9525" marT="9525" marB="0" anchor="ctr"/>
                </a:tc>
                <a:extLst>
                  <a:ext uri="{0D108BD9-81ED-4DB2-BD59-A6C34878D82A}">
                    <a16:rowId xmlns:a16="http://schemas.microsoft.com/office/drawing/2014/main" val="1293333303"/>
                  </a:ext>
                </a:extLst>
              </a:tr>
              <a:tr h="505129">
                <a:tc>
                  <a:txBody>
                    <a:bodyPr/>
                    <a:lstStyle/>
                    <a:p>
                      <a:pPr algn="ctr" fontAlgn="t"/>
                      <a:r>
                        <a:rPr lang="lt-LT" sz="1600" b="0" i="0" u="none" strike="noStrike" dirty="0">
                          <a:solidFill>
                            <a:srgbClr val="000000"/>
                          </a:solidFill>
                          <a:effectLst/>
                          <a:latin typeface="Times New Roman" panose="02020603050405020304" pitchFamily="18" charset="0"/>
                          <a:cs typeface="Times New Roman" panose="02020603050405020304" pitchFamily="18" charset="0"/>
                        </a:rPr>
                        <a:t> Laikinas žvejybos veiklos nutraukimas. </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1 162 488  </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Laikinas žvejybos veiklos nutraukimas</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1 162 488  </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1 162 488  </a:t>
                      </a:r>
                    </a:p>
                  </a:txBody>
                  <a:tcPr marL="9525" marR="9525" marT="9525" marB="0" anchor="ctr"/>
                </a:tc>
                <a:extLst>
                  <a:ext uri="{0D108BD9-81ED-4DB2-BD59-A6C34878D82A}">
                    <a16:rowId xmlns:a16="http://schemas.microsoft.com/office/drawing/2014/main" val="2378710836"/>
                  </a:ext>
                </a:extLst>
              </a:tr>
            </a:tbl>
          </a:graphicData>
        </a:graphic>
      </p:graphicFrame>
      <p:graphicFrame>
        <p:nvGraphicFramePr>
          <p:cNvPr id="7" name="Diagrama 6">
            <a:extLst>
              <a:ext uri="{FF2B5EF4-FFF2-40B4-BE49-F238E27FC236}">
                <a16:creationId xmlns:a16="http://schemas.microsoft.com/office/drawing/2014/main" id="{721C96AE-314E-4149-B45C-1663023FDB4A}"/>
              </a:ext>
            </a:extLst>
          </p:cNvPr>
          <p:cNvGraphicFramePr>
            <a:graphicFrameLocks/>
          </p:cNvGraphicFramePr>
          <p:nvPr>
            <p:extLst>
              <p:ext uri="{D42A27DB-BD31-4B8C-83A1-F6EECF244321}">
                <p14:modId xmlns:p14="http://schemas.microsoft.com/office/powerpoint/2010/main" val="2617385976"/>
              </p:ext>
            </p:extLst>
          </p:nvPr>
        </p:nvGraphicFramePr>
        <p:xfrm>
          <a:off x="269763" y="3188678"/>
          <a:ext cx="8848903" cy="34426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7583797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95088" y="620688"/>
            <a:ext cx="8244408" cy="455003"/>
          </a:xfrm>
        </p:spPr>
        <p:txBody>
          <a:bodyPr/>
          <a:lstStyle/>
          <a:p>
            <a:br>
              <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rPr>
            </a:br>
            <a:r>
              <a:rPr lang="lt-LT" sz="2800" b="1" kern="1200" dirty="0">
                <a:solidFill>
                  <a:srgbClr val="0070C0"/>
                </a:solidFill>
                <a:latin typeface="Calibri Light" panose="020F0302020204030204" pitchFamily="34" charset="0"/>
                <a:ea typeface="+mn-ea"/>
                <a:cs typeface="Calibri Light" panose="020F0302020204030204" pitchFamily="34" charset="0"/>
              </a:rPr>
              <a:t>1.3. „</a:t>
            </a:r>
            <a:r>
              <a:rPr lang="lt-LT" sz="2800" b="1" dirty="0">
                <a:solidFill>
                  <a:srgbClr val="0070C0"/>
                </a:solidFill>
                <a:latin typeface="Calibri Light" panose="020F0302020204030204" pitchFamily="34" charset="0"/>
                <a:cs typeface="Calibri Light" panose="020F0302020204030204" pitchFamily="34" charset="0"/>
              </a:rPr>
              <a:t>Skatinti žvejybos pajėgumų pritaikymą prie žvejybos galimybių ir ekonominio lygio palaikymo laikino žvejybos veiklos nutraukimo atveju“ įgyvendinimo reikalavimai (1)</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sp>
        <p:nvSpPr>
          <p:cNvPr id="6" name="TextBox 5">
            <a:extLst>
              <a:ext uri="{FF2B5EF4-FFF2-40B4-BE49-F238E27FC236}">
                <a16:creationId xmlns:a16="http://schemas.microsoft.com/office/drawing/2014/main" id="{3CB82332-2F95-4060-9038-6F4AA49ADD3E}"/>
              </a:ext>
            </a:extLst>
          </p:cNvPr>
          <p:cNvSpPr txBox="1"/>
          <p:nvPr/>
        </p:nvSpPr>
        <p:spPr>
          <a:xfrm>
            <a:off x="377534" y="2011795"/>
            <a:ext cx="8388932" cy="5906873"/>
          </a:xfrm>
          <a:prstGeom prst="rect">
            <a:avLst/>
          </a:prstGeom>
          <a:noFill/>
        </p:spPr>
        <p:txBody>
          <a:bodyPr wrap="square">
            <a:spAutoFit/>
          </a:bodyPr>
          <a:lstStyle/>
          <a:p>
            <a:pPr algn="ctr">
              <a:spcBef>
                <a:spcPts val="600"/>
              </a:spcBef>
              <a:spcAft>
                <a:spcPts val="600"/>
              </a:spcAft>
            </a:pPr>
            <a:r>
              <a:rPr lang="lt-LT" sz="1600" b="1" i="1" dirty="0">
                <a:effectLst/>
                <a:latin typeface="Times New Roman" panose="02020603050405020304" pitchFamily="18" charset="0"/>
                <a:ea typeface="Calibri" panose="020F0502020204030204" pitchFamily="34" charset="0"/>
                <a:cs typeface="Times New Roman" panose="02020603050405020304" pitchFamily="18" charset="0"/>
              </a:rPr>
              <a:t>Žvejybos veiklos nutraukimas visam laikui</a:t>
            </a:r>
          </a:p>
          <a:p>
            <a:pPr marL="285750" indent="-285750" algn="just">
              <a:spcBef>
                <a:spcPts val="600"/>
              </a:spcBef>
              <a:spcAft>
                <a:spcPts val="600"/>
              </a:spcAft>
              <a:buFont typeface="Arial" panose="020B0604020202020204" pitchFamily="34" charset="0"/>
              <a:buChar char="•"/>
            </a:pPr>
            <a:r>
              <a:rPr lang="lt-LT" sz="1600" dirty="0">
                <a:latin typeface="Times New Roman" panose="02020603050405020304" pitchFamily="18" charset="0"/>
                <a:ea typeface="Calibri" panose="020F0502020204030204" pitchFamily="34" charset="0"/>
                <a:cs typeface="Times New Roman" panose="02020603050405020304" pitchFamily="18" charset="0"/>
              </a:rPr>
              <a:t>žvejybos laivas yra įregistruotas kaip aktyviai naudojamas laivas ir paskutinius dvejus kalendorinius metus, einančius iki paramos paraiškos pateikimo dienos, ne mažiau kaip 90 dienų per metus vykdė žvejybos veiklą jūroje;</a:t>
            </a:r>
          </a:p>
          <a:p>
            <a:pPr marL="285750" indent="-285750" algn="just">
              <a:spcBef>
                <a:spcPts val="600"/>
              </a:spcBef>
              <a:spcAft>
                <a:spcPts val="600"/>
              </a:spcAft>
              <a:buFont typeface="Arial" panose="020B0604020202020204" pitchFamily="34" charset="0"/>
              <a:buChar char="•"/>
            </a:pPr>
            <a:r>
              <a:rPr lang="lt-LT" sz="1600" dirty="0">
                <a:latin typeface="Times New Roman" panose="02020603050405020304" pitchFamily="18" charset="0"/>
                <a:ea typeface="Calibri" panose="020F0502020204030204" pitchFamily="34" charset="0"/>
                <a:cs typeface="Times New Roman" panose="02020603050405020304" pitchFamily="18" charset="0"/>
              </a:rPr>
              <a:t>lygiavertis žvejybos pajėgumas visam laikui pašalinamas iš Sąjungos žvejybos laivyno registro, o žvejybos licencijos ir žvejybos leidimai visam laikui panaikinami, kaip numatyta Reglamento (ES) Nr. 1380/2013 22 straipsnio 5 ir 6 dalyse, ir</a:t>
            </a:r>
          </a:p>
          <a:p>
            <a:pPr marL="285750" indent="-285750" algn="just">
              <a:spcBef>
                <a:spcPts val="600"/>
              </a:spcBef>
              <a:spcAft>
                <a:spcPts val="600"/>
              </a:spcAft>
              <a:buFont typeface="Arial" panose="020B0604020202020204" pitchFamily="34" charset="0"/>
              <a:buChar char="•"/>
            </a:pPr>
            <a:r>
              <a:rPr lang="lt-LT" sz="1600" dirty="0">
                <a:latin typeface="Times New Roman" panose="02020603050405020304" pitchFamily="18" charset="0"/>
                <a:ea typeface="Calibri" panose="020F0502020204030204" pitchFamily="34" charset="0"/>
                <a:cs typeface="Times New Roman" panose="02020603050405020304" pitchFamily="18" charset="0"/>
              </a:rPr>
              <a:t>paramos gavėjas nuo tada, kai gavo paramą, jokio žvejybos laivo neregistruoja penkerius metus</a:t>
            </a:r>
          </a:p>
          <a:p>
            <a:pPr marL="228600" indent="-228600" algn="just">
              <a:spcBef>
                <a:spcPts val="600"/>
              </a:spcBef>
              <a:spcAft>
                <a:spcPts val="600"/>
              </a:spcAft>
            </a:pPr>
            <a:r>
              <a:rPr lang="lt-LT" sz="1600" u="sng" dirty="0">
                <a:latin typeface="Times New Roman" panose="02020603050405020304" pitchFamily="18" charset="0"/>
                <a:ea typeface="Calibri" panose="020F0502020204030204" pitchFamily="34" charset="0"/>
                <a:cs typeface="Times New Roman" panose="02020603050405020304" pitchFamily="18" charset="0"/>
              </a:rPr>
              <a:t>parama gali būti teikiama tik:</a:t>
            </a:r>
          </a:p>
          <a:p>
            <a:pPr marL="228600" indent="-228600" algn="just">
              <a:spcBef>
                <a:spcPts val="600"/>
              </a:spcBef>
              <a:spcAft>
                <a:spcPts val="600"/>
              </a:spcAft>
            </a:pPr>
            <a:r>
              <a:rPr lang="lt-LT" sz="1600" dirty="0">
                <a:latin typeface="Times New Roman" panose="02020603050405020304" pitchFamily="18" charset="0"/>
                <a:ea typeface="Calibri" panose="020F0502020204030204" pitchFamily="34" charset="0"/>
                <a:cs typeface="Times New Roman" panose="02020603050405020304" pitchFamily="18" charset="0"/>
              </a:rPr>
              <a:t>a)	Sąjungos žvejybos laivų, kurių veikla nutraukiama visam laikui, savininkams, arba;</a:t>
            </a:r>
          </a:p>
          <a:p>
            <a:pPr marL="228600" indent="-228600" algn="just">
              <a:spcBef>
                <a:spcPts val="600"/>
              </a:spcBef>
              <a:spcAft>
                <a:spcPts val="600"/>
              </a:spcAft>
            </a:pPr>
            <a:r>
              <a:rPr lang="lt-LT" sz="1600" dirty="0">
                <a:latin typeface="Times New Roman" panose="02020603050405020304" pitchFamily="18" charset="0"/>
                <a:ea typeface="Calibri" panose="020F0502020204030204" pitchFamily="34" charset="0"/>
                <a:cs typeface="Times New Roman" panose="02020603050405020304" pitchFamily="18" charset="0"/>
              </a:rPr>
              <a:t>b) žvejams, kurie per paskutinius dvejus kalendorinius metus, einančius iki metų, kuriais pateikta paramos paraiška, ne mažiau kaip 90 dienų per metus dirbo jūroje Sąjungos žvejybos laive, kurio veikla nutraukiama visam laikui.</a:t>
            </a:r>
          </a:p>
          <a:p>
            <a:pPr marL="457200">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a:p>
            <a:pPr marL="540385" indent="-311785" algn="just">
              <a:lnSpc>
                <a:spcPct val="150000"/>
              </a:lnSpc>
              <a:spcBef>
                <a:spcPts val="600"/>
              </a:spcBef>
              <a:spcAft>
                <a:spcPts val="600"/>
              </a:spcAft>
            </a:pPr>
            <a:endParaRPr lang="lt-LT" sz="1200" i="1" dirty="0">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lt-LT" sz="1200" i="1" dirty="0">
              <a:effectLst/>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234601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932088" y="548680"/>
            <a:ext cx="8211912" cy="455003"/>
          </a:xfrm>
        </p:spPr>
        <p:txBody>
          <a:bodyPr/>
          <a:lstStyle/>
          <a:p>
            <a:br>
              <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rPr>
            </a:br>
            <a:r>
              <a:rPr lang="lt-LT" sz="2800" b="1" kern="1200" dirty="0">
                <a:solidFill>
                  <a:srgbClr val="0070C0"/>
                </a:solidFill>
                <a:latin typeface="Calibri Light" panose="020F0302020204030204" pitchFamily="34" charset="0"/>
                <a:ea typeface="+mn-ea"/>
                <a:cs typeface="Calibri Light" panose="020F0302020204030204" pitchFamily="34" charset="0"/>
              </a:rPr>
              <a:t>1.3. „</a:t>
            </a:r>
            <a:r>
              <a:rPr lang="lt-LT" sz="2800" b="1" dirty="0">
                <a:solidFill>
                  <a:srgbClr val="0070C0"/>
                </a:solidFill>
                <a:latin typeface="Calibri Light" panose="020F0302020204030204" pitchFamily="34" charset="0"/>
                <a:cs typeface="Calibri Light" panose="020F0302020204030204" pitchFamily="34" charset="0"/>
              </a:rPr>
              <a:t>Skatinti žvejybos pajėgumų pritaikymą prie žvejybos galimybių ir ekonominio lygio palaikymo laikino žvejybos veiklos nutraukimo atveju“ įgyvendinimo reikalavimai (2)</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sp>
        <p:nvSpPr>
          <p:cNvPr id="6" name="TextBox 5">
            <a:extLst>
              <a:ext uri="{FF2B5EF4-FFF2-40B4-BE49-F238E27FC236}">
                <a16:creationId xmlns:a16="http://schemas.microsoft.com/office/drawing/2014/main" id="{3CB82332-2F95-4060-9038-6F4AA49ADD3E}"/>
              </a:ext>
            </a:extLst>
          </p:cNvPr>
          <p:cNvSpPr txBox="1"/>
          <p:nvPr/>
        </p:nvSpPr>
        <p:spPr>
          <a:xfrm>
            <a:off x="395536" y="1556792"/>
            <a:ext cx="8388932" cy="6460871"/>
          </a:xfrm>
          <a:prstGeom prst="rect">
            <a:avLst/>
          </a:prstGeom>
          <a:noFill/>
        </p:spPr>
        <p:txBody>
          <a:bodyPr wrap="square">
            <a:spAutoFit/>
          </a:bodyPr>
          <a:lstStyle/>
          <a:p>
            <a:pPr algn="ctr">
              <a:lnSpc>
                <a:spcPct val="150000"/>
              </a:lnSpc>
              <a:spcBef>
                <a:spcPts val="600"/>
              </a:spcBef>
              <a:spcAft>
                <a:spcPts val="600"/>
              </a:spcAft>
            </a:pPr>
            <a:endParaRPr lang="lt-LT" sz="1600" b="1" i="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Bef>
                <a:spcPts val="600"/>
              </a:spcBef>
              <a:spcAft>
                <a:spcPts val="600"/>
              </a:spcAft>
            </a:pPr>
            <a:r>
              <a:rPr lang="lt-LT" sz="1600" b="1" i="1" dirty="0">
                <a:effectLst/>
                <a:latin typeface="Times New Roman" panose="02020603050405020304" pitchFamily="18" charset="0"/>
                <a:ea typeface="Calibri" panose="020F0502020204030204" pitchFamily="34" charset="0"/>
                <a:cs typeface="Times New Roman" panose="02020603050405020304" pitchFamily="18" charset="0"/>
              </a:rPr>
              <a:t>Laikinas žvejybos veiklos nutraukimas</a:t>
            </a:r>
          </a:p>
          <a:p>
            <a:pPr marL="228600" indent="-228600" algn="just">
              <a:lnSpc>
                <a:spcPct val="150000"/>
              </a:lnSpc>
              <a:spcBef>
                <a:spcPts val="600"/>
              </a:spcBef>
              <a:spcAft>
                <a:spcPts val="600"/>
              </a:spcAft>
            </a:pPr>
            <a:r>
              <a:rPr lang="lt-LT" sz="1600" u="sng" dirty="0">
                <a:latin typeface="Times New Roman" panose="02020603050405020304" pitchFamily="18" charset="0"/>
                <a:ea typeface="Calibri" panose="020F0502020204030204" pitchFamily="34" charset="0"/>
                <a:cs typeface="Times New Roman" panose="02020603050405020304" pitchFamily="18" charset="0"/>
              </a:rPr>
              <a:t>P</a:t>
            </a:r>
            <a:r>
              <a:rPr lang="lt-LT" sz="1600" u="sng" dirty="0">
                <a:effectLst/>
                <a:latin typeface="Times New Roman" panose="02020603050405020304" pitchFamily="18" charset="0"/>
                <a:ea typeface="Calibri" panose="020F0502020204030204" pitchFamily="34" charset="0"/>
                <a:cs typeface="Times New Roman" panose="02020603050405020304" pitchFamily="18" charset="0"/>
              </a:rPr>
              <a:t>arama gali būti teikiama tik:</a:t>
            </a:r>
            <a:endParaRPr lang="en-AI" sz="1600" u="sng"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Bef>
                <a:spcPts val="600"/>
              </a:spcBef>
              <a:spcAft>
                <a:spcPts val="600"/>
              </a:spcAft>
            </a:pPr>
            <a:r>
              <a:rPr lang="lt-LT" sz="16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lt-L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Sąjungos žvejybos laivų, kurie įregistruoti kaip aktyviai naudojami laivai ir kurie per paskutinius dvejus kalendorinius metus, einančius iki metų, kuriais pateikta paramos paraiška, ne mažiau kaip 120 dienų vykdė žvejybos veiklą jūroje, savininkams arba operatoriams;                                                                                                                                                                                                                                    </a:t>
            </a:r>
            <a:r>
              <a:rPr lang="lt-LT"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 </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žvejams, kurie per paskutinius dvejus kalendorinius metus, einančius iki metų, kuriais pateikta paramos paraiška, ne mažiau kaip 120 dienų dirbo jūroje Sąjungos žvejybos laive, kurio veikla laikinai nutraukiama; </a:t>
            </a:r>
            <a:endParaRPr lang="en-AI"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50000"/>
              </a:lnSpc>
              <a:spcBef>
                <a:spcPts val="600"/>
              </a:spcBef>
              <a:spcAft>
                <a:spcPts val="600"/>
              </a:spcAft>
              <a:buFont typeface="Arial" panose="020B0604020202020204" pitchFamily="34" charset="0"/>
              <a:buChar char="•"/>
            </a:pPr>
            <a:r>
              <a:rPr lang="lt-LT" sz="1600" dirty="0">
                <a:effectLst/>
                <a:latin typeface="Times New Roman" panose="02020603050405020304" pitchFamily="18" charset="0"/>
                <a:ea typeface="Times New Roman" panose="02020603050405020304" pitchFamily="18" charset="0"/>
                <a:cs typeface="Times New Roman" panose="02020603050405020304" pitchFamily="18" charset="0"/>
              </a:rPr>
              <a:t> P</a:t>
            </a:r>
            <a:r>
              <a:rPr lang="lt-LT" sz="1600" dirty="0">
                <a:effectLst/>
                <a:latin typeface="Times New Roman" panose="02020603050405020304" pitchFamily="18" charset="0"/>
                <a:ea typeface="Calibri" panose="020F0502020204030204" pitchFamily="34" charset="0"/>
                <a:cs typeface="Times New Roman" panose="02020603050405020304" pitchFamily="18" charset="0"/>
              </a:rPr>
              <a:t>arama programavimo laikotarpiu gali būti skiriama ne ilgesnį kaip 12 mėnesių laikotarpį už laivą ar žvejui.</a:t>
            </a:r>
            <a:endParaRPr lang="en-AI" sz="16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a:p>
            <a:pPr marL="540385" indent="-311785" algn="just">
              <a:lnSpc>
                <a:spcPct val="150000"/>
              </a:lnSpc>
              <a:spcBef>
                <a:spcPts val="600"/>
              </a:spcBef>
              <a:spcAft>
                <a:spcPts val="600"/>
              </a:spcAft>
            </a:pPr>
            <a:endParaRPr lang="lt-LT" sz="1200" i="1" dirty="0">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lt-LT" sz="1200" i="1" dirty="0">
              <a:effectLst/>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612313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024862" y="909216"/>
            <a:ext cx="8119138" cy="863600"/>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1.4. konkretaus tikslo „</a:t>
            </a:r>
            <a:r>
              <a:rPr lang="lt-LT" sz="2800" b="1" dirty="0">
                <a:solidFill>
                  <a:srgbClr val="0070C0"/>
                </a:solidFill>
                <a:latin typeface="Calibri Light" panose="020F0302020204030204" pitchFamily="34" charset="0"/>
                <a:cs typeface="Calibri Light" panose="020F0302020204030204" pitchFamily="34" charset="0"/>
              </a:rPr>
              <a:t>Veiksmingos žuvininkystės kontrolės ir patikimų duomenų,  žiniomis pagrįstiems  sprendimams priimti, skatinimas “ remtini veiksmai (</a:t>
            </a:r>
            <a:r>
              <a:rPr lang="lt-LT" sz="2800" b="1" dirty="0" err="1">
                <a:solidFill>
                  <a:srgbClr val="0070C0"/>
                </a:solidFill>
                <a:latin typeface="Calibri Light" panose="020F0302020204030204" pitchFamily="34" charset="0"/>
                <a:cs typeface="Calibri Light" panose="020F0302020204030204" pitchFamily="34" charset="0"/>
              </a:rPr>
              <a:t>types</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of</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actions</a:t>
            </a:r>
            <a:r>
              <a:rPr lang="lt-LT" sz="2800" b="1" dirty="0">
                <a:solidFill>
                  <a:srgbClr val="0070C0"/>
                </a:solidFill>
                <a:latin typeface="Calibri Light" panose="020F0302020204030204" pitchFamily="34" charset="0"/>
                <a:cs typeface="Calibri Light" panose="020F0302020204030204" pitchFamily="34" charset="0"/>
              </a:rPr>
              <a:t>)</a:t>
            </a:r>
            <a:br>
              <a:rPr lang="lt-LT" sz="2800" b="1" dirty="0">
                <a:solidFill>
                  <a:srgbClr val="0070C0"/>
                </a:solidFill>
                <a:latin typeface="Calibri" panose="020F0502020204030204" pitchFamily="34" charset="0"/>
                <a:cs typeface="Calibri" panose="020F0502020204030204" pitchFamily="34" charset="0"/>
              </a:rPr>
            </a:br>
            <a:endParaRPr lang="lt-LT" sz="2800" b="1" kern="1200" dirty="0">
              <a:solidFill>
                <a:srgbClr val="0070C0"/>
              </a:solidFill>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07504" y="1772816"/>
            <a:ext cx="9036495" cy="4362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Duomenų rinkimas.</a:t>
            </a:r>
          </a:p>
          <a:p>
            <a:pPr marL="285750" indent="-285750" algn="just">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Kontrolė ir vykdymo užtikrinimas.</a:t>
            </a:r>
          </a:p>
          <a:p>
            <a:pPr marL="285750" indent="-285750" algn="just">
              <a:spcBef>
                <a:spcPts val="0"/>
              </a:spcBef>
              <a:spcAft>
                <a:spcPts val="0"/>
              </a:spcAft>
              <a:buFont typeface="Wingdings" panose="05000000000000000000" pitchFamily="2" charset="2"/>
              <a:buChar char="q"/>
            </a:pPr>
            <a:r>
              <a:rPr lang="lt-LT" sz="1800" b="1" kern="0" dirty="0">
                <a:solidFill>
                  <a:schemeClr val="tx1"/>
                </a:solidFill>
                <a:latin typeface="Times New Roman" panose="02020603050405020304" pitchFamily="18" charset="0"/>
                <a:cs typeface="Times New Roman" panose="02020603050405020304" pitchFamily="18" charset="0"/>
              </a:rPr>
              <a:t>Būtinų privalomų laivo buvimo vietos nustatymo ir elektroninio duomenų perdavimo sistemų, naudojamų kontrolės tikslais, būtinų privalomų nuotolinio elektroninio stebėjimo sistemų, privalomų nuolatinio varomojo variklio galios matavimo ir įrašymo prietaisų įsigijimas ir įrengimas laivuose.</a:t>
            </a:r>
          </a:p>
          <a:p>
            <a:pPr algn="just">
              <a:spcBef>
                <a:spcPts val="0"/>
              </a:spcBef>
              <a:spcAft>
                <a:spcPts val="0"/>
              </a:spcAft>
            </a:pPr>
            <a:endParaRPr lang="lt-LT" sz="1800" b="1" kern="0" dirty="0">
              <a:solidFill>
                <a:schemeClr val="tx1"/>
              </a:solidFill>
              <a:latin typeface="Times New Roman" panose="02020603050405020304" pitchFamily="18" charset="0"/>
              <a:cs typeface="Times New Roman" panose="02020603050405020304" pitchFamily="18" charset="0"/>
            </a:endParaRP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Pagrindinės tikslinės grupės: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deleguotas funkcijas įgyvendinančios valstybės institucijos,</a:t>
            </a:r>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v</a:t>
            </a:r>
            <a:r>
              <a:rPr lang="lt-LT" sz="1800" dirty="0" err="1">
                <a:effectLst/>
                <a:latin typeface="Times New Roman" panose="02020603050405020304" pitchFamily="18" charset="0"/>
                <a:ea typeface="Times New Roman" panose="02020603050405020304" pitchFamily="18" charset="0"/>
                <a:cs typeface="Times New Roman" panose="02020603050405020304" pitchFamily="18" charset="0"/>
              </a:rPr>
              <a:t>erslinės</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 žvejybos įmonės (jūrų vandenyse).  </a:t>
            </a:r>
            <a:endParaRPr lang="lt-L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Veiksmai, užtikrinantys lygybę, </a:t>
            </a:r>
            <a:r>
              <a:rPr lang="lt-LT" sz="1800" b="1" dirty="0" err="1">
                <a:effectLst/>
                <a:latin typeface="Times New Roman" panose="02020603050405020304" pitchFamily="18" charset="0"/>
                <a:ea typeface="Calibri" panose="020F0502020204030204" pitchFamily="34" charset="0"/>
                <a:cs typeface="Times New Roman" panose="02020603050405020304" pitchFamily="18" charset="0"/>
              </a:rPr>
              <a:t>įtrauktį</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ir nediskriminavimą: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vykdant numatytas veiklas bus siekiama užtikrinti lygybės,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įtraukties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ir nediskriminavimo principus. </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Konkrečios tikslinės teritorijos, įskaitant planuojamą teritorinių priemonių naudojimą: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vi</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sa Lietuva.</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Tarpregioniniai, tarp sienų  ir tarpvalstybiniai veiksmai: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numatoma sudaryti visas galimybes juos atlikti esant poreikiui.</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Planuojamas finansinių priemonių naudojimas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netaikoma.</a:t>
            </a:r>
            <a:r>
              <a:rPr lang="lt-LT" sz="1800" kern="0" dirty="0">
                <a:solidFill>
                  <a:schemeClr val="tx1"/>
                </a:solidFill>
                <a:latin typeface="Times New Roman" panose="02020603050405020304" pitchFamily="18" charset="0"/>
                <a:cs typeface="Times New Roman" panose="02020603050405020304" pitchFamily="18" charset="0"/>
              </a:rPr>
              <a:t>	</a:t>
            </a:r>
            <a:endParaRPr lang="lt-LT" sz="1600" kern="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96618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115616" y="476672"/>
            <a:ext cx="8244408" cy="455003"/>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1.4. „</a:t>
            </a:r>
            <a:r>
              <a:rPr lang="lt-LT" sz="2800" b="1" dirty="0">
                <a:solidFill>
                  <a:srgbClr val="0070C0"/>
                </a:solidFill>
                <a:latin typeface="Calibri Light" panose="020F0302020204030204" pitchFamily="34" charset="0"/>
                <a:cs typeface="Calibri Light" panose="020F0302020204030204" pitchFamily="34" charset="0"/>
              </a:rPr>
              <a:t>Veiksmingos žuvininkystės kontrolės ir patikimų duomenų,  žiniomis pagrįstiems  sprendimams priimti, skatinimas “</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graphicFrame>
        <p:nvGraphicFramePr>
          <p:cNvPr id="3" name="Lentelė 2">
            <a:extLst>
              <a:ext uri="{FF2B5EF4-FFF2-40B4-BE49-F238E27FC236}">
                <a16:creationId xmlns:a16="http://schemas.microsoft.com/office/drawing/2014/main" id="{155C288F-2179-4EE3-8DF1-30EA13E9BC8B}"/>
              </a:ext>
            </a:extLst>
          </p:cNvPr>
          <p:cNvGraphicFramePr>
            <a:graphicFrameLocks noGrp="1"/>
          </p:cNvGraphicFramePr>
          <p:nvPr>
            <p:extLst>
              <p:ext uri="{D42A27DB-BD31-4B8C-83A1-F6EECF244321}">
                <p14:modId xmlns:p14="http://schemas.microsoft.com/office/powerpoint/2010/main" val="1818121162"/>
              </p:ext>
            </p:extLst>
          </p:nvPr>
        </p:nvGraphicFramePr>
        <p:xfrm>
          <a:off x="68069" y="1412776"/>
          <a:ext cx="8964489" cy="2567940"/>
        </p:xfrm>
        <a:graphic>
          <a:graphicData uri="http://schemas.openxmlformats.org/drawingml/2006/table">
            <a:tbl>
              <a:tblPr>
                <a:tableStyleId>{3C2FFA5D-87B4-456A-9821-1D502468CF0F}</a:tableStyleId>
              </a:tblPr>
              <a:tblGrid>
                <a:gridCol w="3727326">
                  <a:extLst>
                    <a:ext uri="{9D8B030D-6E8A-4147-A177-3AD203B41FA5}">
                      <a16:colId xmlns:a16="http://schemas.microsoft.com/office/drawing/2014/main" val="169595855"/>
                    </a:ext>
                  </a:extLst>
                </a:gridCol>
                <a:gridCol w="936104">
                  <a:extLst>
                    <a:ext uri="{9D8B030D-6E8A-4147-A177-3AD203B41FA5}">
                      <a16:colId xmlns:a16="http://schemas.microsoft.com/office/drawing/2014/main" val="2485060940"/>
                    </a:ext>
                  </a:extLst>
                </a:gridCol>
                <a:gridCol w="2195078">
                  <a:extLst>
                    <a:ext uri="{9D8B030D-6E8A-4147-A177-3AD203B41FA5}">
                      <a16:colId xmlns:a16="http://schemas.microsoft.com/office/drawing/2014/main" val="3923905556"/>
                    </a:ext>
                  </a:extLst>
                </a:gridCol>
                <a:gridCol w="864096">
                  <a:extLst>
                    <a:ext uri="{9D8B030D-6E8A-4147-A177-3AD203B41FA5}">
                      <a16:colId xmlns:a16="http://schemas.microsoft.com/office/drawing/2014/main" val="304756552"/>
                    </a:ext>
                  </a:extLst>
                </a:gridCol>
                <a:gridCol w="325202">
                  <a:extLst>
                    <a:ext uri="{9D8B030D-6E8A-4147-A177-3AD203B41FA5}">
                      <a16:colId xmlns:a16="http://schemas.microsoft.com/office/drawing/2014/main" val="4130473002"/>
                    </a:ext>
                  </a:extLst>
                </a:gridCol>
                <a:gridCol w="916683">
                  <a:extLst>
                    <a:ext uri="{9D8B030D-6E8A-4147-A177-3AD203B41FA5}">
                      <a16:colId xmlns:a16="http://schemas.microsoft.com/office/drawing/2014/main" val="3485293968"/>
                    </a:ext>
                  </a:extLst>
                </a:gridCol>
              </a:tblGrid>
              <a:tr h="414802">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Remtini veiksmai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Types</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of</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action</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Eur</a:t>
                      </a:r>
                    </a:p>
                  </a:txBody>
                  <a:tcPr marL="9525" marR="9525" marT="9525" marB="0" anchor="ctr"/>
                </a:tc>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Intervencijų rūšys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Tipes</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of</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 </a:t>
                      </a:r>
                      <a:r>
                        <a:rPr lang="lt-LT" sz="1600" b="1" i="0" u="none" strike="noStrike" dirty="0" err="1">
                          <a:solidFill>
                            <a:srgbClr val="000000"/>
                          </a:solidFill>
                          <a:effectLst/>
                          <a:latin typeface="Times New Roman" panose="02020603050405020304" pitchFamily="18" charset="0"/>
                          <a:cs typeface="Times New Roman" panose="02020603050405020304" pitchFamily="18" charset="0"/>
                        </a:rPr>
                        <a:t>intervention</a:t>
                      </a:r>
                      <a:r>
                        <a:rPr lang="lt-LT" sz="1600" b="1" i="0" u="none" strike="noStrike" dirty="0">
                          <a:solidFill>
                            <a:srgbClr val="000000"/>
                          </a:solidFill>
                          <a:effectLst/>
                          <a:latin typeface="Times New Roman" panose="02020603050405020304" pitchFamily="18" charset="0"/>
                          <a:cs typeface="Times New Roman" panose="02020603050405020304" pitchFamily="18" charset="0"/>
                        </a:rPr>
                        <a:t>)</a:t>
                      </a:r>
                    </a:p>
                  </a:txBody>
                  <a:tcPr marL="9525" marR="9525" marT="9525" marB="0" anchor="ctr"/>
                </a:tc>
                <a:tc>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Eur</a:t>
                      </a:r>
                    </a:p>
                  </a:txBody>
                  <a:tcPr marL="9525" marR="9525" marT="9525" marB="0" anchor="ctr"/>
                </a:tc>
                <a:tc gridSpan="2">
                  <a:txBody>
                    <a:bodyPr/>
                    <a:lstStyle/>
                    <a:p>
                      <a:pPr algn="ctr" fontAlgn="b"/>
                      <a:r>
                        <a:rPr lang="lt-LT" sz="1600" b="1" i="0" u="none" strike="noStrike" dirty="0">
                          <a:solidFill>
                            <a:srgbClr val="000000"/>
                          </a:solidFill>
                          <a:effectLst/>
                          <a:latin typeface="Times New Roman" panose="02020603050405020304" pitchFamily="18" charset="0"/>
                          <a:cs typeface="Times New Roman" panose="02020603050405020304" pitchFamily="18" charset="0"/>
                        </a:rPr>
                        <a:t>Indėlis į klimato tikslus</a:t>
                      </a:r>
                      <a:r>
                        <a:rPr lang="lt-LT" sz="16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9525" marR="9525" marT="9525" marB="0" anchor="ctr"/>
                </a:tc>
                <a:tc hMerge="1">
                  <a:txBody>
                    <a:bodyPr/>
                    <a:lstStyle/>
                    <a:p>
                      <a:pPr algn="l" fontAlgn="b"/>
                      <a:r>
                        <a:rPr lang="lt-LT" sz="11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823057878"/>
                  </a:ext>
                </a:extLst>
              </a:tr>
              <a:tr h="550710">
                <a:tc>
                  <a:txBody>
                    <a:bodyPr/>
                    <a:lstStyle/>
                    <a:p>
                      <a:pPr algn="l" fontAlgn="t"/>
                      <a:r>
                        <a:rPr lang="lt-LT" sz="1600" b="0" i="0" u="none" strike="noStrike" dirty="0">
                          <a:solidFill>
                            <a:srgbClr val="000000"/>
                          </a:solidFill>
                          <a:effectLst/>
                          <a:latin typeface="Times New Roman" panose="02020603050405020304" pitchFamily="18" charset="0"/>
                          <a:cs typeface="Times New Roman" panose="02020603050405020304" pitchFamily="18" charset="0"/>
                        </a:rPr>
                        <a:t> Duomenų rinkimas </a:t>
                      </a:r>
                    </a:p>
                  </a:txBody>
                  <a:tcPr marL="9525" marR="9525" marT="9525" marB="0" anchor="ctr"/>
                </a:tc>
                <a:tc>
                  <a:txBody>
                    <a:bodyPr/>
                    <a:lstStyle/>
                    <a:p>
                      <a:pPr algn="l"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6 658 869   </a:t>
                      </a:r>
                    </a:p>
                  </a:txBody>
                  <a:tcPr marL="9525" marR="9525" marT="9525" marB="0" anchor="ctr"/>
                </a:tc>
                <a:tc>
                  <a:txBody>
                    <a:bodyPr/>
                    <a:lstStyle/>
                    <a:p>
                      <a:pPr algn="l"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Duomenų rinkimas, analizė ir žinių apie jūrą skatinimas</a:t>
                      </a:r>
                    </a:p>
                  </a:txBody>
                  <a:tcPr marL="9525" marR="9525" marT="9525" marB="0" anchor="ctr"/>
                </a:tc>
                <a:tc>
                  <a:txBody>
                    <a:bodyPr/>
                    <a:lstStyle/>
                    <a:p>
                      <a:pPr algn="l"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6 658 869   </a:t>
                      </a:r>
                    </a:p>
                  </a:txBody>
                  <a:tcPr marL="9525" marR="9525" marT="9525" marB="0" anchor="ctr"/>
                </a:tc>
                <a:tc>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9525" marR="9525" marT="9525" marB="0" anchor="ctr"/>
                </a:tc>
                <a:tc>
                  <a:txBody>
                    <a:bodyPr/>
                    <a:lstStyle/>
                    <a:p>
                      <a:pPr algn="l"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6 658 869   </a:t>
                      </a:r>
                    </a:p>
                  </a:txBody>
                  <a:tcPr marL="9525" marR="9525" marT="9525" marB="0" anchor="ctr"/>
                </a:tc>
                <a:extLst>
                  <a:ext uri="{0D108BD9-81ED-4DB2-BD59-A6C34878D82A}">
                    <a16:rowId xmlns:a16="http://schemas.microsoft.com/office/drawing/2014/main" val="776658327"/>
                  </a:ext>
                </a:extLst>
              </a:tr>
              <a:tr h="142986">
                <a:tc>
                  <a:txBody>
                    <a:bodyPr/>
                    <a:lstStyle/>
                    <a:p>
                      <a:pPr algn="l" fontAlgn="t"/>
                      <a:r>
                        <a:rPr lang="lt-LT" sz="1600" b="0" i="0" u="none" strike="noStrike" dirty="0">
                          <a:solidFill>
                            <a:srgbClr val="000000"/>
                          </a:solidFill>
                          <a:effectLst/>
                          <a:latin typeface="Times New Roman" panose="02020603050405020304" pitchFamily="18" charset="0"/>
                          <a:cs typeface="Times New Roman" panose="02020603050405020304" pitchFamily="18" charset="0"/>
                        </a:rPr>
                        <a:t> Kontrolė ir vykdymo užtikrinimas </a:t>
                      </a:r>
                    </a:p>
                  </a:txBody>
                  <a:tcPr marL="9525" marR="9525" marT="9525" marB="0" anchor="ctr"/>
                </a:tc>
                <a:tc>
                  <a:txBody>
                    <a:bodyPr/>
                    <a:lstStyle/>
                    <a:p>
                      <a:pPr algn="l"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7 200 000   </a:t>
                      </a:r>
                    </a:p>
                  </a:txBody>
                  <a:tcPr marL="9525" marR="9525" marT="9525" marB="0" anchor="ctr"/>
                </a:tc>
                <a:tc rowSpan="2">
                  <a:txBody>
                    <a:bodyPr/>
                    <a:lstStyle/>
                    <a:p>
                      <a:pPr algn="l"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Kontrolė ir vykdymo užtikrinimas</a:t>
                      </a:r>
                    </a:p>
                  </a:txBody>
                  <a:tcPr marL="9525" marR="9525" marT="9525" marB="0" anchor="ctr"/>
                </a:tc>
                <a:tc rowSpan="2">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8 200 000   </a:t>
                      </a:r>
                    </a:p>
                  </a:txBody>
                  <a:tcPr marL="9525" marR="9525" marT="9525" marB="0" anchor="ctr"/>
                </a:tc>
                <a:tc rowSpan="2">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0,4</a:t>
                      </a:r>
                    </a:p>
                  </a:txBody>
                  <a:tcPr marL="9525" marR="9525" marT="9525" marB="0" anchor="ctr"/>
                </a:tc>
                <a:tc rowSpan="2">
                  <a:txBody>
                    <a:bodyPr/>
                    <a:lstStyle/>
                    <a:p>
                      <a:pPr algn="ctr"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3 280 000   </a:t>
                      </a:r>
                    </a:p>
                  </a:txBody>
                  <a:tcPr marL="9525" marR="9525" marT="9525" marB="0" anchor="ctr"/>
                </a:tc>
                <a:extLst>
                  <a:ext uri="{0D108BD9-81ED-4DB2-BD59-A6C34878D82A}">
                    <a16:rowId xmlns:a16="http://schemas.microsoft.com/office/drawing/2014/main" val="4112347458"/>
                  </a:ext>
                </a:extLst>
              </a:tr>
              <a:tr h="271816">
                <a:tc>
                  <a:txBody>
                    <a:bodyPr/>
                    <a:lstStyle/>
                    <a:p>
                      <a:pPr algn="l" fontAlgn="t"/>
                      <a:r>
                        <a:rPr lang="lt-LT" sz="1600" b="0" i="0" u="none" strike="noStrike" dirty="0">
                          <a:solidFill>
                            <a:srgbClr val="000000"/>
                          </a:solidFill>
                          <a:effectLst/>
                          <a:latin typeface="Times New Roman" panose="02020603050405020304" pitchFamily="18" charset="0"/>
                          <a:cs typeface="Times New Roman" panose="02020603050405020304" pitchFamily="18" charset="0"/>
                        </a:rPr>
                        <a:t> Būtinų privalomų laivo &lt;…&gt; prietaisų įsigijimas ir įrengimas laivuose </a:t>
                      </a:r>
                    </a:p>
                  </a:txBody>
                  <a:tcPr marL="9525" marR="9525" marT="9525" marB="0" anchor="ctr"/>
                </a:tc>
                <a:tc>
                  <a:txBody>
                    <a:bodyPr/>
                    <a:lstStyle/>
                    <a:p>
                      <a:pPr algn="l" fontAlgn="b"/>
                      <a:r>
                        <a:rPr lang="lt-LT" sz="1600" b="0" i="0" u="none" strike="noStrike" dirty="0">
                          <a:solidFill>
                            <a:srgbClr val="000000"/>
                          </a:solidFill>
                          <a:effectLst/>
                          <a:latin typeface="Times New Roman" panose="02020603050405020304" pitchFamily="18" charset="0"/>
                          <a:cs typeface="Times New Roman" panose="02020603050405020304" pitchFamily="18" charset="0"/>
                        </a:rPr>
                        <a:t>1 000 000   </a:t>
                      </a:r>
                    </a:p>
                  </a:txBody>
                  <a:tcPr marL="9525" marR="9525" marT="9525" marB="0" anchor="ctr"/>
                </a:tc>
                <a:tc vMerge="1">
                  <a:txBody>
                    <a:bodyPr/>
                    <a:lstStyle/>
                    <a:p>
                      <a:endParaRPr lang="lt-LT"/>
                    </a:p>
                  </a:txBody>
                  <a:tcPr/>
                </a:tc>
                <a:tc vMerge="1">
                  <a:txBody>
                    <a:bodyPr/>
                    <a:lstStyle/>
                    <a:p>
                      <a:endParaRPr lang="lt-LT"/>
                    </a:p>
                  </a:txBody>
                  <a:tcPr/>
                </a:tc>
                <a:tc vMerge="1">
                  <a:txBody>
                    <a:bodyPr/>
                    <a:lstStyle/>
                    <a:p>
                      <a:endParaRPr lang="lt-LT"/>
                    </a:p>
                  </a:txBody>
                  <a:tcPr/>
                </a:tc>
                <a:tc vMerge="1">
                  <a:txBody>
                    <a:bodyPr/>
                    <a:lstStyle/>
                    <a:p>
                      <a:endParaRPr lang="lt-LT"/>
                    </a:p>
                  </a:txBody>
                  <a:tcPr/>
                </a:tc>
                <a:extLst>
                  <a:ext uri="{0D108BD9-81ED-4DB2-BD59-A6C34878D82A}">
                    <a16:rowId xmlns:a16="http://schemas.microsoft.com/office/drawing/2014/main" val="1712124648"/>
                  </a:ext>
                </a:extLst>
              </a:tr>
              <a:tr h="203862">
                <a:tc>
                  <a:txBody>
                    <a:bodyPr/>
                    <a:lstStyle/>
                    <a:p>
                      <a:pPr algn="l" fontAlgn="t"/>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fontAlgn="t"/>
                      <a:endParaRPr lang="lt-LT"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tc>
                <a:tc>
                  <a:txBody>
                    <a:bodyPr/>
                    <a:lstStyle/>
                    <a:p>
                      <a:endParaRPr lang="lt-LT" sz="1600" dirty="0">
                        <a:latin typeface="Times New Roman" panose="02020603050405020304" pitchFamily="18" charset="0"/>
                        <a:cs typeface="Times New Roman" panose="02020603050405020304" pitchFamily="18" charset="0"/>
                      </a:endParaRPr>
                    </a:p>
                  </a:txBody>
                  <a:tcPr/>
                </a:tc>
                <a:tc>
                  <a:txBody>
                    <a:bodyPr/>
                    <a:lstStyle/>
                    <a:p>
                      <a:endParaRPr lang="lt-LT" sz="1600" dirty="0">
                        <a:latin typeface="Times New Roman" panose="02020603050405020304" pitchFamily="18" charset="0"/>
                        <a:cs typeface="Times New Roman" panose="02020603050405020304" pitchFamily="18" charset="0"/>
                      </a:endParaRPr>
                    </a:p>
                  </a:txBody>
                  <a:tcPr/>
                </a:tc>
                <a:tc>
                  <a:txBody>
                    <a:bodyPr/>
                    <a:lstStyle/>
                    <a:p>
                      <a:endParaRPr lang="lt-LT" sz="1600" dirty="0">
                        <a:latin typeface="Times New Roman" panose="02020603050405020304" pitchFamily="18" charset="0"/>
                        <a:cs typeface="Times New Roman" panose="02020603050405020304" pitchFamily="18" charset="0"/>
                      </a:endParaRPr>
                    </a:p>
                  </a:txBody>
                  <a:tcPr/>
                </a:tc>
                <a:tc>
                  <a:txBody>
                    <a:bodyPr/>
                    <a:lstStyle/>
                    <a:p>
                      <a:endParaRPr lang="lt-LT"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2870115"/>
                  </a:ext>
                </a:extLst>
              </a:tr>
            </a:tbl>
          </a:graphicData>
        </a:graphic>
      </p:graphicFrame>
      <p:graphicFrame>
        <p:nvGraphicFramePr>
          <p:cNvPr id="6" name="Diagrama 5">
            <a:extLst>
              <a:ext uri="{FF2B5EF4-FFF2-40B4-BE49-F238E27FC236}">
                <a16:creationId xmlns:a16="http://schemas.microsoft.com/office/drawing/2014/main" id="{C09D5BE2-3A48-4FF8-9D1B-BD1EA8A9F9A9}"/>
              </a:ext>
            </a:extLst>
          </p:cNvPr>
          <p:cNvGraphicFramePr>
            <a:graphicFrameLocks/>
          </p:cNvGraphicFramePr>
          <p:nvPr>
            <p:extLst>
              <p:ext uri="{D42A27DB-BD31-4B8C-83A1-F6EECF244321}">
                <p14:modId xmlns:p14="http://schemas.microsoft.com/office/powerpoint/2010/main" val="2989025161"/>
              </p:ext>
            </p:extLst>
          </p:nvPr>
        </p:nvGraphicFramePr>
        <p:xfrm>
          <a:off x="34398" y="3818013"/>
          <a:ext cx="8964488" cy="26353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880549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chemeClr val="tx1"/>
                </a:solidFill>
                <a:effectLst/>
                <a:uLnTx/>
                <a:uFillTx/>
                <a:latin typeface="Calibri Light" panose="020F0302020204030204"/>
                <a:ea typeface="+mj-ea"/>
                <a:cs typeface="Times New Roman" panose="02020603050405020304" pitchFamily="18" charset="0"/>
              </a:rPr>
              <a:t>1 prioriteto SSGG </a:t>
            </a:r>
            <a:r>
              <a:rPr lang="lt-LT" sz="4000" b="1" kern="1200" dirty="0">
                <a:solidFill>
                  <a:schemeClr val="tx1"/>
                </a:solidFill>
                <a:latin typeface="Calibri Light" panose="020F0302020204030204"/>
                <a:cs typeface="Times New Roman" panose="02020603050405020304" pitchFamily="18" charset="0"/>
              </a:rPr>
              <a:t>analizė</a:t>
            </a:r>
            <a:endParaRPr kumimoji="0" lang="lt-LT" sz="4000" b="1" i="0" u="none" strike="noStrike" kern="1200" cap="none" spc="0" normalizeH="0" baseline="0" noProof="0" dirty="0">
              <a:ln>
                <a:noFill/>
              </a:ln>
              <a:solidFill>
                <a:schemeClr val="tx1"/>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buFont typeface="Wingdings" panose="05000000000000000000" pitchFamily="2" charset="2"/>
              <a:buChar char="q"/>
            </a:pPr>
            <a:r>
              <a:rPr lang="lt-LT" sz="1800" kern="0" dirty="0">
                <a:latin typeface="Calibri" panose="020F0502020204030204" pitchFamily="34" charset="0"/>
                <a:cs typeface="Calibri" panose="020F0502020204030204" pitchFamily="34" charset="0"/>
              </a:rPr>
              <a:t>Programos projekto 1 prioriteto „Stiprybių, silpnybių, galimybių ir grėsmių“ (SSGG) analizė parengta vadovaujantis 2019 m. sausio–balandžio mėn. atliktu vertinimu „Lietuvos žuvininkystės sektoriaus 2014–2020 m. veiksmų programos įgyvendinimo iki 2019 m. veiksmingumas, efektyvumas ir poveikis“ (ataskaita pateikiama: </a:t>
            </a:r>
            <a:r>
              <a:rPr lang="lt-LT" sz="1800" kern="0" dirty="0">
                <a:latin typeface="Calibri" panose="020F0502020204030204" pitchFamily="34" charset="0"/>
                <a:cs typeface="Calibri" panose="020F0502020204030204" pitchFamily="34" charset="0"/>
                <a:hlinkClick r:id="rId2"/>
              </a:rPr>
              <a:t>http://zum.lrv.lt/lt/veiklos-sritys/zuvininkyste/es-parama/2014-2020-m-parama-zuvininkystes-sektoriui/kiti-dokumentai-1</a:t>
            </a:r>
            <a:r>
              <a:rPr lang="lt-LT" sz="1800" kern="0" dirty="0">
                <a:latin typeface="Calibri" panose="020F0502020204030204" pitchFamily="34" charset="0"/>
                <a:cs typeface="Calibri" panose="020F0502020204030204" pitchFamily="34" charset="0"/>
              </a:rPr>
              <a:t>), taip pat Duomenų rinkimo programos ir Žuvininkystės kontrolės  programos dalyvių duomenimis</a:t>
            </a:r>
          </a:p>
          <a:p>
            <a:pPr algn="just"/>
            <a:endParaRPr lang="lt-LT" sz="1800" kern="0" dirty="0">
              <a:latin typeface="Calibri" panose="020F0502020204030204" pitchFamily="34" charset="0"/>
              <a:cs typeface="Calibri" panose="020F0502020204030204" pitchFamily="34" charset="0"/>
            </a:endParaRPr>
          </a:p>
          <a:p>
            <a:pPr algn="just"/>
            <a:endParaRPr lang="lt-LT" sz="1800" kern="0" dirty="0">
              <a:latin typeface="Calibri" panose="020F0502020204030204" pitchFamily="34" charset="0"/>
              <a:cs typeface="Calibri" panose="020F0502020204030204" pitchFamily="34" charset="0"/>
            </a:endParaRPr>
          </a:p>
          <a:p>
            <a:pPr algn="just"/>
            <a:endParaRPr lang="lt-LT" sz="1800" b="1" kern="0" dirty="0">
              <a:latin typeface="+mn-lt"/>
              <a:cs typeface="Times New Roman" panose="02020603050405020304" pitchFamily="18" charset="0"/>
            </a:endParaRPr>
          </a:p>
        </p:txBody>
      </p:sp>
    </p:spTree>
    <p:extLst>
      <p:ext uri="{BB962C8B-B14F-4D97-AF65-F5344CB8AC3E}">
        <p14:creationId xmlns:p14="http://schemas.microsoft.com/office/powerpoint/2010/main" val="25306769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95088" y="620688"/>
            <a:ext cx="8244408" cy="455003"/>
          </a:xfrm>
        </p:spPr>
        <p:txBody>
          <a:bodyPr/>
          <a:lstStyle/>
          <a:p>
            <a:br>
              <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rPr>
            </a:br>
            <a:r>
              <a:rPr lang="lt-LT" sz="2800" b="1" kern="1200" dirty="0">
                <a:solidFill>
                  <a:srgbClr val="0070C0"/>
                </a:solidFill>
                <a:latin typeface="Calibri Light" panose="020F0302020204030204" pitchFamily="34" charset="0"/>
                <a:ea typeface="+mn-ea"/>
                <a:cs typeface="Calibri Light" panose="020F0302020204030204" pitchFamily="34" charset="0"/>
              </a:rPr>
              <a:t>1.4. „</a:t>
            </a:r>
            <a:r>
              <a:rPr lang="lt-LT" sz="2800" b="1" dirty="0">
                <a:solidFill>
                  <a:srgbClr val="0070C0"/>
                </a:solidFill>
                <a:latin typeface="Calibri Light" panose="020F0302020204030204" pitchFamily="34" charset="0"/>
                <a:cs typeface="Calibri Light" panose="020F0302020204030204" pitchFamily="34" charset="0"/>
              </a:rPr>
              <a:t>Veiksmingos žuvininkystės kontrolės ir patikimų duomenų,  žiniomis pagrįstiems  sprendimams priimti, skatinimas“ įgyvendinimo reikalavimai (1)</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sp>
        <p:nvSpPr>
          <p:cNvPr id="6" name="TextBox 5">
            <a:extLst>
              <a:ext uri="{FF2B5EF4-FFF2-40B4-BE49-F238E27FC236}">
                <a16:creationId xmlns:a16="http://schemas.microsoft.com/office/drawing/2014/main" id="{3CB82332-2F95-4060-9038-6F4AA49ADD3E}"/>
              </a:ext>
            </a:extLst>
          </p:cNvPr>
          <p:cNvSpPr txBox="1"/>
          <p:nvPr/>
        </p:nvSpPr>
        <p:spPr>
          <a:xfrm>
            <a:off x="377534" y="1628800"/>
            <a:ext cx="8388932" cy="5906873"/>
          </a:xfrm>
          <a:prstGeom prst="rect">
            <a:avLst/>
          </a:prstGeom>
          <a:noFill/>
        </p:spPr>
        <p:txBody>
          <a:bodyPr wrap="square">
            <a:spAutoFit/>
          </a:bodyPr>
          <a:lstStyle/>
          <a:p>
            <a:pPr algn="ctr">
              <a:lnSpc>
                <a:spcPct val="150000"/>
              </a:lnSpc>
              <a:spcBef>
                <a:spcPts val="600"/>
              </a:spcBef>
              <a:spcAft>
                <a:spcPts val="600"/>
              </a:spcAft>
            </a:pPr>
            <a:r>
              <a:rPr lang="lt-LT" sz="1600" b="1" i="1" dirty="0">
                <a:effectLst/>
                <a:latin typeface="Calibri" panose="020F0502020204030204" pitchFamily="34" charset="0"/>
                <a:ea typeface="Calibri" panose="020F0502020204030204" pitchFamily="34" charset="0"/>
                <a:cs typeface="Calibri" panose="020F0502020204030204" pitchFamily="34" charset="0"/>
              </a:rPr>
              <a:t>Kontrolė ir vykdymo užtikrinimas</a:t>
            </a:r>
          </a:p>
          <a:p>
            <a:pPr marL="285750" indent="-285750" algn="just">
              <a:spcBef>
                <a:spcPts val="0"/>
              </a:spcBef>
              <a:spcAft>
                <a:spcPts val="0"/>
              </a:spcAft>
              <a:buFont typeface="Wingdings" panose="05000000000000000000" pitchFamily="2" charset="2"/>
              <a:buChar char="§"/>
            </a:pPr>
            <a:r>
              <a:rPr lang="lt-LT" sz="1600" dirty="0">
                <a:effectLst/>
                <a:latin typeface="Calibri" panose="020F0502020204030204" pitchFamily="34" charset="0"/>
                <a:ea typeface="Times New Roman" panose="02020603050405020304" pitchFamily="18" charset="0"/>
                <a:cs typeface="Calibri" panose="020F0502020204030204" pitchFamily="34" charset="0"/>
              </a:rPr>
              <a:t> EJRŽAF lėšomis gali būti remiamas Sąjungos žuvininkystės kontrolės sistemos, numatytos Reglamento (ES) Nr. 1380/2013 36 straipsnyje ir konkrečiau nurodytos Tarybos reglamentuose (EB) Nr. 1224/2009 ir (EB) Nr. 1005/2008, plėtojimas ir įgyvendinimas, taip pat param</a:t>
            </a:r>
            <a:r>
              <a:rPr lang="lt-LT" sz="1600" dirty="0">
                <a:latin typeface="Calibri" panose="020F0502020204030204" pitchFamily="34" charset="0"/>
                <a:ea typeface="Times New Roman" panose="02020603050405020304" pitchFamily="18" charset="0"/>
                <a:cs typeface="Calibri" panose="020F0502020204030204" pitchFamily="34" charset="0"/>
              </a:rPr>
              <a:t>a gali apimti: </a:t>
            </a:r>
          </a:p>
          <a:p>
            <a:pPr marL="228600" indent="-228600" algn="just">
              <a:spcBef>
                <a:spcPts val="0"/>
              </a:spcBef>
              <a:spcAft>
                <a:spcPts val="0"/>
              </a:spcAft>
            </a:pPr>
            <a:r>
              <a:rPr lang="lt-LT" sz="1600" dirty="0">
                <a:effectLst/>
                <a:latin typeface="Calibri" panose="020F0502020204030204" pitchFamily="34" charset="0"/>
                <a:ea typeface="Times New Roman" panose="02020603050405020304" pitchFamily="18" charset="0"/>
                <a:cs typeface="Calibri" panose="020F0502020204030204" pitchFamily="34" charset="0"/>
              </a:rPr>
              <a:t>a) </a:t>
            </a:r>
            <a:r>
              <a:rPr lang="lt-LT" sz="1600" dirty="0">
                <a:effectLst/>
                <a:latin typeface="Calibri" panose="020F0502020204030204" pitchFamily="34" charset="0"/>
                <a:ea typeface="Calibri" panose="020F0502020204030204" pitchFamily="34" charset="0"/>
                <a:cs typeface="Calibri" panose="020F0502020204030204" pitchFamily="34" charset="0"/>
              </a:rPr>
              <a:t>būtinų privalomų laivo buvimo vietos nustatymo ir elektroninio duomenų perdavimo sistemų, naudojamų kontrolės tikslais, sudedamųjų dalių pirkimą, įrengimą ir valdymą laivuose;                            </a:t>
            </a:r>
          </a:p>
          <a:p>
            <a:pPr marL="228600" indent="-228600" algn="just">
              <a:spcBef>
                <a:spcPts val="0"/>
              </a:spcBef>
              <a:spcAft>
                <a:spcPts val="0"/>
              </a:spcAft>
            </a:pPr>
            <a:r>
              <a:rPr lang="lt-LT" sz="1600" dirty="0">
                <a:effectLst/>
                <a:latin typeface="Calibri" panose="020F0502020204030204" pitchFamily="34" charset="0"/>
                <a:ea typeface="Calibri" panose="020F0502020204030204" pitchFamily="34" charset="0"/>
                <a:cs typeface="Calibri" panose="020F0502020204030204" pitchFamily="34" charset="0"/>
              </a:rPr>
              <a:t>b) būtinų privalomų nuotolinio elektroninio stebėjimo sistemų, naudojamų siekiant kontroliuoti Reglamento (ES) Nr. 1380/2013 15 straipsnyje nurodyto įpareigojimo iškrauti laimikį įgyvendinimą, sudedamųjų dalių pirkimą, įrengimą ir valdymą laivuose;</a:t>
            </a:r>
          </a:p>
          <a:p>
            <a:pPr marL="228600" indent="-228600" algn="just">
              <a:spcBef>
                <a:spcPts val="0"/>
              </a:spcBef>
              <a:spcAft>
                <a:spcPts val="0"/>
              </a:spcAft>
            </a:pPr>
            <a:r>
              <a:rPr lang="lt-LT" sz="1600" dirty="0">
                <a:effectLst/>
                <a:latin typeface="Calibri" panose="020F0502020204030204" pitchFamily="34" charset="0"/>
                <a:ea typeface="Calibri" panose="020F0502020204030204" pitchFamily="34" charset="0"/>
                <a:cs typeface="Calibri" panose="020F0502020204030204" pitchFamily="34" charset="0"/>
              </a:rPr>
              <a:t>c) privalomų varomojo variklio galios nuolatinio matavimo ir įrašymo prietaisų pirkimą, įrengimą ir valdymą laivuose.</a:t>
            </a:r>
            <a:endParaRPr lang="lt-LT" sz="1600" dirty="0">
              <a:latin typeface="Calibri" panose="020F0502020204030204" pitchFamily="34" charset="0"/>
              <a:ea typeface="Calibri" panose="020F0502020204030204" pitchFamily="34" charset="0"/>
              <a:cs typeface="Calibri" panose="020F0502020204030204" pitchFamily="34" charset="0"/>
            </a:endParaRPr>
          </a:p>
          <a:p>
            <a:pPr marL="285750" indent="-285750" algn="just">
              <a:spcBef>
                <a:spcPts val="0"/>
              </a:spcBef>
              <a:spcAft>
                <a:spcPts val="0"/>
              </a:spcAft>
              <a:buFont typeface="Wingdings" panose="05000000000000000000" pitchFamily="2" charset="2"/>
              <a:buChar char="§"/>
            </a:pPr>
            <a:r>
              <a:rPr lang="lt-LT" sz="1600" dirty="0">
                <a:latin typeface="Calibri" panose="020F0502020204030204" pitchFamily="34" charset="0"/>
                <a:cs typeface="Calibri" panose="020F0502020204030204" pitchFamily="34" charset="0"/>
              </a:rPr>
              <a:t>Parama taip pat gali būti prisidedama prie &lt;33 straipsnyje&gt; nurodyto jūrų stebėjimo ir &lt;34 straipsnyje nurodyto&gt;  bendradarbiavimo vykdant pakrančių apsaugos funkcijas.</a:t>
            </a:r>
          </a:p>
          <a:p>
            <a:pPr marL="285750" indent="-285750" algn="just">
              <a:spcBef>
                <a:spcPts val="0"/>
              </a:spcBef>
              <a:spcAft>
                <a:spcPts val="0"/>
              </a:spcAft>
              <a:buFont typeface="Wingdings" panose="05000000000000000000" pitchFamily="2" charset="2"/>
              <a:buChar char="§"/>
            </a:pPr>
            <a:r>
              <a:rPr lang="lt-LT" sz="1600" dirty="0">
                <a:solidFill>
                  <a:srgbClr val="FF0000"/>
                </a:solidFill>
                <a:latin typeface="Calibri" panose="020F0502020204030204" pitchFamily="34" charset="0"/>
                <a:cs typeface="Calibri" panose="020F0502020204030204" pitchFamily="34" charset="0"/>
              </a:rPr>
              <a:t>Remiamų veiksmų </a:t>
            </a:r>
            <a:r>
              <a:rPr lang="pt-BR" sz="1600" dirty="0">
                <a:solidFill>
                  <a:srgbClr val="FF0000"/>
                </a:solidFill>
                <a:latin typeface="Calibri" panose="020F0502020204030204" pitchFamily="34" charset="0"/>
                <a:cs typeface="Calibri" panose="020F0502020204030204" pitchFamily="34" charset="0"/>
              </a:rPr>
              <a:t>paramos didžiausias intensyvumas – </a:t>
            </a:r>
            <a:r>
              <a:rPr lang="lt-LT" sz="1600" dirty="0">
                <a:solidFill>
                  <a:srgbClr val="FF0000"/>
                </a:solidFill>
                <a:latin typeface="Calibri" panose="020F0502020204030204" pitchFamily="34" charset="0"/>
                <a:cs typeface="Calibri" panose="020F0502020204030204" pitchFamily="34" charset="0"/>
              </a:rPr>
              <a:t>85</a:t>
            </a:r>
            <a:r>
              <a:rPr lang="pt-BR" sz="1600" dirty="0">
                <a:solidFill>
                  <a:srgbClr val="FF0000"/>
                </a:solidFill>
                <a:latin typeface="Calibri" panose="020F0502020204030204" pitchFamily="34" charset="0"/>
                <a:cs typeface="Calibri" panose="020F0502020204030204" pitchFamily="34" charset="0"/>
              </a:rPr>
              <a:t> proc.</a:t>
            </a:r>
            <a:endParaRPr lang="lt-LT" sz="1600" dirty="0">
              <a:solidFill>
                <a:srgbClr val="FF0000"/>
              </a:solidFill>
              <a:latin typeface="Calibri" panose="020F0502020204030204" pitchFamily="34" charset="0"/>
              <a:cs typeface="Calibri" panose="020F0502020204030204" pitchFamily="34" charset="0"/>
            </a:endParaRPr>
          </a:p>
          <a:p>
            <a:pPr marL="285750" indent="-285750" algn="just">
              <a:spcBef>
                <a:spcPts val="0"/>
              </a:spcBef>
              <a:spcAft>
                <a:spcPts val="0"/>
              </a:spcAft>
              <a:buFont typeface="Wingdings" panose="05000000000000000000" pitchFamily="2" charset="2"/>
              <a:buChar char="§"/>
            </a:pPr>
            <a:r>
              <a:rPr kumimoji="0" lang="lt-LT" sz="1600" b="0" i="1"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Veiksmų, kurių atveju paramos gavėjas yra viešoji įstaiga arba įmonė, kuriai yra patikėta teikti visuotinės ekonominės svarbos paslaugas, kaip nurodyta Sutarties SESV 106 straipsnio 2 dalyje, kai parama teikiama tokių paslaugų teikimui, didžiausias – 100 proc.</a:t>
            </a:r>
          </a:p>
          <a:p>
            <a:pPr marL="540385" indent="-311785" algn="just">
              <a:lnSpc>
                <a:spcPct val="150000"/>
              </a:lnSpc>
              <a:spcBef>
                <a:spcPts val="600"/>
              </a:spcBef>
              <a:spcAft>
                <a:spcPts val="600"/>
              </a:spcAft>
            </a:pPr>
            <a:endParaRPr lang="lt-LT" sz="1200" i="1" dirty="0">
              <a:solidFill>
                <a:srgbClr val="FF0000"/>
              </a:solidFill>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lt-LT" sz="1200" i="1" dirty="0">
              <a:effectLst/>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520781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95088" y="620688"/>
            <a:ext cx="8244408" cy="455003"/>
          </a:xfrm>
        </p:spPr>
        <p:txBody>
          <a:bodyPr/>
          <a:lstStyle/>
          <a:p>
            <a:br>
              <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rPr>
            </a:br>
            <a:r>
              <a:rPr lang="lt-LT" sz="2800" b="1" kern="1200" dirty="0">
                <a:solidFill>
                  <a:srgbClr val="0070C0"/>
                </a:solidFill>
                <a:latin typeface="Calibri Light" panose="020F0302020204030204" pitchFamily="34" charset="0"/>
                <a:ea typeface="+mn-ea"/>
                <a:cs typeface="Calibri Light" panose="020F0302020204030204" pitchFamily="34" charset="0"/>
              </a:rPr>
              <a:t>1.4. „</a:t>
            </a:r>
            <a:r>
              <a:rPr lang="lt-LT" sz="2800" b="1" dirty="0">
                <a:solidFill>
                  <a:srgbClr val="0070C0"/>
                </a:solidFill>
                <a:latin typeface="Calibri Light" panose="020F0302020204030204" pitchFamily="34" charset="0"/>
                <a:cs typeface="Calibri Light" panose="020F0302020204030204" pitchFamily="34" charset="0"/>
              </a:rPr>
              <a:t>Veiksmingos žuvininkystės kontrolės ir patikimų duomenų,  žiniomis pagrįstiems  sprendimams priimti, skatinimas“ įgyvendinimo reikalavimai (2)</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sp>
        <p:nvSpPr>
          <p:cNvPr id="6" name="TextBox 5">
            <a:extLst>
              <a:ext uri="{FF2B5EF4-FFF2-40B4-BE49-F238E27FC236}">
                <a16:creationId xmlns:a16="http://schemas.microsoft.com/office/drawing/2014/main" id="{3CB82332-2F95-4060-9038-6F4AA49ADD3E}"/>
              </a:ext>
            </a:extLst>
          </p:cNvPr>
          <p:cNvSpPr txBox="1"/>
          <p:nvPr/>
        </p:nvSpPr>
        <p:spPr>
          <a:xfrm>
            <a:off x="377534" y="1916832"/>
            <a:ext cx="8388932" cy="3752437"/>
          </a:xfrm>
          <a:prstGeom prst="rect">
            <a:avLst/>
          </a:prstGeom>
          <a:noFill/>
        </p:spPr>
        <p:txBody>
          <a:bodyPr wrap="square">
            <a:spAutoFit/>
          </a:bodyPr>
          <a:lstStyle/>
          <a:p>
            <a:pPr algn="ctr">
              <a:lnSpc>
                <a:spcPct val="150000"/>
              </a:lnSpc>
              <a:spcBef>
                <a:spcPts val="600"/>
              </a:spcBef>
              <a:spcAft>
                <a:spcPts val="600"/>
              </a:spcAft>
            </a:pPr>
            <a:r>
              <a:rPr lang="lt-LT" sz="1600" b="1" i="1" dirty="0">
                <a:effectLst/>
                <a:latin typeface="Calibri" panose="020F0502020204030204" pitchFamily="34" charset="0"/>
                <a:ea typeface="Calibri" panose="020F0502020204030204" pitchFamily="34" charset="0"/>
                <a:cs typeface="Calibri" panose="020F0502020204030204" pitchFamily="34" charset="0"/>
              </a:rPr>
              <a:t>Biologinių, aplinkosaugos, techninių ir </a:t>
            </a:r>
            <a:r>
              <a:rPr lang="lt-LT" sz="1600" b="1" i="1" dirty="0" err="1">
                <a:effectLst/>
                <a:latin typeface="Calibri" panose="020F0502020204030204" pitchFamily="34" charset="0"/>
                <a:ea typeface="Calibri" panose="020F0502020204030204" pitchFamily="34" charset="0"/>
                <a:cs typeface="Calibri" panose="020F0502020204030204" pitchFamily="34" charset="0"/>
              </a:rPr>
              <a:t>socioekonominių</a:t>
            </a:r>
            <a:r>
              <a:rPr lang="lt-LT" sz="1600" b="1" i="1" dirty="0">
                <a:effectLst/>
                <a:latin typeface="Calibri" panose="020F0502020204030204" pitchFamily="34" charset="0"/>
                <a:ea typeface="Calibri" panose="020F0502020204030204" pitchFamily="34" charset="0"/>
                <a:cs typeface="Calibri" panose="020F0502020204030204" pitchFamily="34" charset="0"/>
              </a:rPr>
              <a:t> duomenų rinkimas, valdymas, naudojimas ir tvarkymas žuvininkystės sektoriuje</a:t>
            </a:r>
            <a:endParaRPr lang="en-AI" sz="1600" b="1" dirty="0">
              <a:effectLst/>
              <a:latin typeface="Calibri" panose="020F0502020204030204" pitchFamily="34" charset="0"/>
              <a:ea typeface="Calibri" panose="020F0502020204030204" pitchFamily="34" charset="0"/>
              <a:cs typeface="Calibri" panose="020F0502020204030204" pitchFamily="34" charset="0"/>
            </a:endParaRPr>
          </a:p>
          <a:p>
            <a:pPr algn="just">
              <a:lnSpc>
                <a:spcPct val="150000"/>
              </a:lnSpc>
              <a:spcBef>
                <a:spcPts val="600"/>
              </a:spcBef>
              <a:spcAft>
                <a:spcPts val="600"/>
              </a:spcAft>
            </a:pPr>
            <a:r>
              <a:rPr lang="lt-LT" sz="1600" dirty="0">
                <a:effectLst/>
                <a:latin typeface="Calibri" panose="020F0502020204030204" pitchFamily="34" charset="0"/>
                <a:ea typeface="Times New Roman" panose="02020603050405020304" pitchFamily="18" charset="0"/>
                <a:cs typeface="Calibri" panose="020F0502020204030204" pitchFamily="34" charset="0"/>
              </a:rPr>
              <a:t> </a:t>
            </a:r>
            <a:r>
              <a:rPr lang="lt-LT" sz="1600" dirty="0">
                <a:effectLst/>
                <a:latin typeface="Calibri" panose="020F0502020204030204" pitchFamily="34" charset="0"/>
                <a:ea typeface="Calibri" panose="020F0502020204030204" pitchFamily="34" charset="0"/>
                <a:cs typeface="Calibri" panose="020F0502020204030204" pitchFamily="34" charset="0"/>
              </a:rPr>
              <a:t>EJRŽAF lėšomis gali būti remiamas biologinių, aplinkosaugos, techninių ir </a:t>
            </a:r>
            <a:r>
              <a:rPr lang="lt-LT" sz="1600" dirty="0" err="1">
                <a:effectLst/>
                <a:latin typeface="Calibri" panose="020F0502020204030204" pitchFamily="34" charset="0"/>
                <a:ea typeface="Calibri" panose="020F0502020204030204" pitchFamily="34" charset="0"/>
                <a:cs typeface="Calibri" panose="020F0502020204030204" pitchFamily="34" charset="0"/>
              </a:rPr>
              <a:t>socioekonominių</a:t>
            </a:r>
            <a:r>
              <a:rPr lang="lt-LT" sz="1600" dirty="0">
                <a:effectLst/>
                <a:latin typeface="Calibri" panose="020F0502020204030204" pitchFamily="34" charset="0"/>
                <a:ea typeface="Calibri" panose="020F0502020204030204" pitchFamily="34" charset="0"/>
                <a:cs typeface="Calibri" panose="020F0502020204030204" pitchFamily="34" charset="0"/>
              </a:rPr>
              <a:t> duomenų rinkimas, valdymas, naudojimas ir tvarkymas žuvininkystės sektoriuje, kaip numatyta Reglamento (ES) Nr. 1380/2013 25 straipsnio 1 ir 2 dalyse ir 27 straipsnyje ir konkrečiau nurodyta Reglamente (ES) Nr. 2017/1004, remiantis Reglamento (ES) Nr. 2017/1004 6 straipsnyje nurodytais nacionaliniais darbo planais.</a:t>
            </a:r>
            <a:endParaRPr lang="lt-LT" sz="1200" i="1" dirty="0">
              <a:latin typeface="Times New Roman" panose="02020603050405020304" pitchFamily="18" charset="0"/>
              <a:ea typeface="Calibri" panose="020F0502020204030204" pitchFamily="34" charset="0"/>
            </a:endParaRPr>
          </a:p>
          <a:p>
            <a:pPr marL="540385" marR="0" lvl="0" indent="-311785" algn="just" defTabSz="914400" rtl="0" eaLnBrk="1" fontAlgn="base" latinLnBrk="0" hangingPunct="1">
              <a:lnSpc>
                <a:spcPct val="150000"/>
              </a:lnSpc>
              <a:spcBef>
                <a:spcPts val="600"/>
              </a:spcBef>
              <a:spcAft>
                <a:spcPts val="600"/>
              </a:spcAft>
              <a:buClrTx/>
              <a:buSzTx/>
              <a:buFont typeface="Wingdings" panose="05000000000000000000" pitchFamily="2" charset="2"/>
              <a:buChar char="§"/>
              <a:tabLst/>
              <a:defRPr/>
            </a:pPr>
            <a:r>
              <a:rPr kumimoji="0" lang="lt-LT" sz="1600" b="0"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Remiamų veiksmų paramos didžiausias intensyvumas – 100 proc</a:t>
            </a:r>
            <a:r>
              <a:rPr kumimoji="0" lang="lt-LT" sz="1600" b="0" i="1" u="none" strike="noStrike" kern="1200" cap="none" spc="0" normalizeH="0" baseline="0" noProof="0" dirty="0">
                <a:ln>
                  <a:noFill/>
                </a:ln>
                <a:solidFill>
                  <a:srgbClr val="FF0000"/>
                </a:solidFill>
                <a:effectLst/>
                <a:uLnTx/>
                <a:uFillTx/>
                <a:latin typeface="Calibri" panose="020F0502020204030204" pitchFamily="34" charset="0"/>
                <a:ea typeface="Calibri" panose="020F0502020204030204" pitchFamily="34" charset="0"/>
                <a:cs typeface="Calibri" panose="020F0502020204030204" pitchFamily="34" charset="0"/>
              </a:rPr>
              <a:t>.</a:t>
            </a:r>
            <a:endParaRPr lang="lt-LT" sz="1200" i="1" dirty="0">
              <a:effectLst/>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684086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040705" y="722310"/>
            <a:ext cx="8119138" cy="863600"/>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1.6. konkretaus tikslo „</a:t>
            </a:r>
            <a:r>
              <a:rPr lang="pt-BR" sz="2800" b="1" dirty="0">
                <a:solidFill>
                  <a:srgbClr val="0070C0"/>
                </a:solidFill>
                <a:latin typeface="Calibri Light" panose="020F0302020204030204" pitchFamily="34" charset="0"/>
                <a:cs typeface="Calibri Light" panose="020F0302020204030204" pitchFamily="34" charset="0"/>
              </a:rPr>
              <a:t>Prisidėjimas prie  vandenų ekosistemos apsaugos ir atkūrimo</a:t>
            </a:r>
            <a:r>
              <a:rPr lang="lt-LT" sz="2800" b="1" dirty="0">
                <a:solidFill>
                  <a:srgbClr val="0070C0"/>
                </a:solidFill>
                <a:latin typeface="Calibri Light" panose="020F0302020204030204" pitchFamily="34" charset="0"/>
                <a:cs typeface="Calibri Light" panose="020F0302020204030204" pitchFamily="34" charset="0"/>
              </a:rPr>
              <a:t>“ remtini veiksmai (</a:t>
            </a:r>
            <a:r>
              <a:rPr lang="lt-LT" sz="2800" b="1" dirty="0" err="1">
                <a:solidFill>
                  <a:srgbClr val="0070C0"/>
                </a:solidFill>
                <a:latin typeface="Calibri Light" panose="020F0302020204030204" pitchFamily="34" charset="0"/>
                <a:cs typeface="Calibri Light" panose="020F0302020204030204" pitchFamily="34" charset="0"/>
              </a:rPr>
              <a:t>types</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of</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actions</a:t>
            </a:r>
            <a:r>
              <a:rPr lang="lt-LT" sz="2800" b="1" dirty="0">
                <a:solidFill>
                  <a:srgbClr val="0070C0"/>
                </a:solidFill>
                <a:latin typeface="Calibri Light" panose="020F0302020204030204" pitchFamily="34" charset="0"/>
                <a:cs typeface="Calibri Light" panose="020F0302020204030204" pitchFamily="34" charset="0"/>
              </a:rPr>
              <a:t>)</a:t>
            </a:r>
            <a:br>
              <a:rPr lang="lt-LT" sz="2800" b="1" dirty="0">
                <a:solidFill>
                  <a:srgbClr val="0070C0"/>
                </a:solidFill>
                <a:latin typeface="Calibri" panose="020F0502020204030204" pitchFamily="34" charset="0"/>
                <a:cs typeface="Calibri" panose="020F0502020204030204" pitchFamily="34" charset="0"/>
              </a:rPr>
            </a:br>
            <a:endParaRPr lang="lt-LT" sz="2800" b="1" kern="1200" dirty="0">
              <a:solidFill>
                <a:srgbClr val="0070C0"/>
              </a:solidFill>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07504" y="1772816"/>
            <a:ext cx="9036495" cy="4362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lnSpc>
                <a:spcPct val="115000"/>
              </a:lnSpc>
              <a:spcBef>
                <a:spcPts val="0"/>
              </a:spcBef>
              <a:spcAft>
                <a:spcPts val="0"/>
              </a:spcAft>
              <a:buFont typeface="Wingdings" panose="05000000000000000000" pitchFamily="2" charset="2"/>
              <a:buChar char="q"/>
            </a:pPr>
            <a:r>
              <a:rPr lang="lt-LT" sz="1800" b="1" dirty="0">
                <a:solidFill>
                  <a:srgbClr val="000000"/>
                </a:solidFill>
                <a:effectLst/>
                <a:latin typeface="Times New Roman" panose="02020603050405020304" pitchFamily="18" charset="0"/>
                <a:ea typeface="Times New Roman" panose="02020603050405020304" pitchFamily="18" charset="0"/>
              </a:rPr>
              <a:t>Išsaugojimo priemonių, skirtų ilgalaikiam išteklių atkūrimui, įgyvendinimas.</a:t>
            </a:r>
            <a:endParaRPr lang="lt-LT" sz="1800" dirty="0">
              <a:latin typeface="Times New Roman" panose="02020603050405020304" pitchFamily="18" charset="0"/>
              <a:ea typeface="Times New Roman" panose="02020603050405020304" pitchFamily="18" charset="0"/>
            </a:endParaRPr>
          </a:p>
          <a:p>
            <a:pPr marL="285750" indent="-285750" algn="just">
              <a:lnSpc>
                <a:spcPct val="115000"/>
              </a:lnSpc>
              <a:spcBef>
                <a:spcPts val="0"/>
              </a:spcBef>
              <a:spcAft>
                <a:spcPts val="0"/>
              </a:spcAft>
              <a:buFont typeface="Wingdings" panose="05000000000000000000" pitchFamily="2" charset="2"/>
              <a:buChar char="q"/>
            </a:pPr>
            <a:r>
              <a:rPr lang="lt-LT" sz="1800" b="1" dirty="0">
                <a:solidFill>
                  <a:srgbClr val="000000"/>
                </a:solidFill>
                <a:effectLst/>
                <a:latin typeface="Times New Roman" panose="02020603050405020304" pitchFamily="18" charset="0"/>
                <a:ea typeface="Times New Roman" panose="02020603050405020304" pitchFamily="18" charset="0"/>
              </a:rPr>
              <a:t> Jūros šiukšlių ir nepageidaujamos priegaudos tvarkymas.</a:t>
            </a:r>
            <a:r>
              <a:rPr lang="lt-LT" sz="1800" dirty="0">
                <a:solidFill>
                  <a:srgbClr val="000000"/>
                </a:solidFill>
                <a:effectLst/>
                <a:latin typeface="Times New Roman" panose="02020603050405020304" pitchFamily="18" charset="0"/>
                <a:ea typeface="Times New Roman" panose="02020603050405020304" pitchFamily="18" charset="0"/>
              </a:rPr>
              <a:t> Į jūrą išmestų šiukšlių ir pamestų tinklų pašalinimą iš jūros, uostų ir iškrovimo vietų infrastruktūros, naudojamos jūrų šiukšlių ir nepageidaujamos priegaudos tvarkymui (išskyrus naujų uostų statymą), gerinimas, pritaikant ją žvejybos veikloje susidarančių žuvų atliekų, nepageidaujamos priegaudos ir iš jūros pašalintų šiukšlių (įskaitant žvejybos įrankius) tvarkymo poreikiams. </a:t>
            </a:r>
          </a:p>
          <a:p>
            <a:pPr algn="just">
              <a:lnSpc>
                <a:spcPct val="115000"/>
              </a:lnSpc>
              <a:spcBef>
                <a:spcPts val="0"/>
              </a:spcBef>
              <a:spcAft>
                <a:spcPts val="0"/>
              </a:spcAft>
            </a:pPr>
            <a:endParaRPr lang="lt-LT" sz="1800" b="1" kern="0" dirty="0">
              <a:solidFill>
                <a:schemeClr val="tx1"/>
              </a:solidFill>
              <a:latin typeface="Times New Roman" panose="02020603050405020304" pitchFamily="18" charset="0"/>
              <a:cs typeface="Times New Roman" panose="02020603050405020304" pitchFamily="18" charset="0"/>
            </a:endParaRP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Pagrindinės tikslinės grupės: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Verslinės žvejybos įmonių asociacijos. Viešojo sektoriaus subjektai. Nevyriausybinės organizacijos.</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Veiksmai, užtikrinantys lygybę, </a:t>
            </a:r>
            <a:r>
              <a:rPr lang="lt-LT" sz="1800" b="1" dirty="0" err="1">
                <a:effectLst/>
                <a:latin typeface="Times New Roman" panose="02020603050405020304" pitchFamily="18" charset="0"/>
                <a:ea typeface="Calibri" panose="020F0502020204030204" pitchFamily="34" charset="0"/>
                <a:cs typeface="Times New Roman" panose="02020603050405020304" pitchFamily="18" charset="0"/>
              </a:rPr>
              <a:t>įtrauktį</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ir nediskriminavimą: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vykdant numatytas veiklas bus siekiama užtikrinti lygybės,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įtraukties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ir nediskriminavimo principus. </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Konkrečios tikslinės teritorijos, įskaitant planuojamą teritorinių priemonių naudojimą: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vi</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sa Lietuva.</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Tarpregioniniai, tarp sienų  ir tarpvalstybiniai veiksmai: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numatoma sudaryti visas galimybes juos atlikti esant poreikiui.</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Planuojamas finansinių priemonių naudojimas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netaikoma.</a:t>
            </a:r>
            <a:r>
              <a:rPr lang="lt-LT" sz="1800" kern="0" dirty="0">
                <a:solidFill>
                  <a:schemeClr val="tx1"/>
                </a:solidFill>
                <a:latin typeface="Times New Roman" panose="02020603050405020304" pitchFamily="18" charset="0"/>
                <a:cs typeface="Times New Roman" panose="02020603050405020304" pitchFamily="18" charset="0"/>
              </a:rPr>
              <a:t>	</a:t>
            </a:r>
            <a:endParaRPr lang="lt-LT" sz="1600" kern="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60263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971600" y="599633"/>
            <a:ext cx="8244408" cy="455003"/>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1.6. „</a:t>
            </a:r>
            <a:r>
              <a:rPr lang="pt-BR" sz="2800" b="1" dirty="0">
                <a:solidFill>
                  <a:srgbClr val="0070C0"/>
                </a:solidFill>
                <a:latin typeface="Calibri Light" panose="020F0302020204030204" pitchFamily="34" charset="0"/>
                <a:cs typeface="Calibri Light" panose="020F0302020204030204" pitchFamily="34" charset="0"/>
              </a:rPr>
              <a:t>Prisidėjimas prie  vandenų ekosistemos apsaugos ir atkūrimo</a:t>
            </a:r>
            <a:r>
              <a:rPr lang="lt-LT" sz="2800" b="1" dirty="0">
                <a:solidFill>
                  <a:srgbClr val="0070C0"/>
                </a:solidFill>
                <a:latin typeface="Calibri Light" panose="020F0302020204030204" pitchFamily="34" charset="0"/>
                <a:cs typeface="Calibri Light" panose="020F0302020204030204" pitchFamily="34" charset="0"/>
              </a:rPr>
              <a:t>“ remtini veiksmai</a:t>
            </a:r>
            <a:br>
              <a:rPr lang="lt-LT" sz="2800" b="1" dirty="0">
                <a:solidFill>
                  <a:srgbClr val="0070C0"/>
                </a:solidFill>
                <a:latin typeface="Calibri" panose="020F0502020204030204" pitchFamily="34" charset="0"/>
                <a:cs typeface="Calibri" panose="020F0502020204030204" pitchFamily="34" charset="0"/>
              </a:rPr>
            </a:br>
            <a:endParaRPr lang="pt-BR"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graphicFrame>
        <p:nvGraphicFramePr>
          <p:cNvPr id="2" name="Lentelė 1">
            <a:extLst>
              <a:ext uri="{FF2B5EF4-FFF2-40B4-BE49-F238E27FC236}">
                <a16:creationId xmlns:a16="http://schemas.microsoft.com/office/drawing/2014/main" id="{D884D96B-D4F5-4ED8-91BC-302D062FC77C}"/>
              </a:ext>
            </a:extLst>
          </p:cNvPr>
          <p:cNvGraphicFramePr>
            <a:graphicFrameLocks noGrp="1"/>
          </p:cNvGraphicFramePr>
          <p:nvPr>
            <p:extLst>
              <p:ext uri="{D42A27DB-BD31-4B8C-83A1-F6EECF244321}">
                <p14:modId xmlns:p14="http://schemas.microsoft.com/office/powerpoint/2010/main" val="2835619650"/>
              </p:ext>
            </p:extLst>
          </p:nvPr>
        </p:nvGraphicFramePr>
        <p:xfrm>
          <a:off x="89755" y="1161698"/>
          <a:ext cx="8964489" cy="3015615"/>
        </p:xfrm>
        <a:graphic>
          <a:graphicData uri="http://schemas.openxmlformats.org/drawingml/2006/table">
            <a:tbl>
              <a:tblPr>
                <a:tableStyleId>{3C2FFA5D-87B4-456A-9821-1D502468CF0F}</a:tableStyleId>
              </a:tblPr>
              <a:tblGrid>
                <a:gridCol w="4626260">
                  <a:extLst>
                    <a:ext uri="{9D8B030D-6E8A-4147-A177-3AD203B41FA5}">
                      <a16:colId xmlns:a16="http://schemas.microsoft.com/office/drawing/2014/main" val="3518956522"/>
                    </a:ext>
                  </a:extLst>
                </a:gridCol>
                <a:gridCol w="864097">
                  <a:extLst>
                    <a:ext uri="{9D8B030D-6E8A-4147-A177-3AD203B41FA5}">
                      <a16:colId xmlns:a16="http://schemas.microsoft.com/office/drawing/2014/main" val="3970217338"/>
                    </a:ext>
                  </a:extLst>
                </a:gridCol>
                <a:gridCol w="1368151">
                  <a:extLst>
                    <a:ext uri="{9D8B030D-6E8A-4147-A177-3AD203B41FA5}">
                      <a16:colId xmlns:a16="http://schemas.microsoft.com/office/drawing/2014/main" val="1438747759"/>
                    </a:ext>
                  </a:extLst>
                </a:gridCol>
                <a:gridCol w="864096">
                  <a:extLst>
                    <a:ext uri="{9D8B030D-6E8A-4147-A177-3AD203B41FA5}">
                      <a16:colId xmlns:a16="http://schemas.microsoft.com/office/drawing/2014/main" val="33721776"/>
                    </a:ext>
                  </a:extLst>
                </a:gridCol>
                <a:gridCol w="144017">
                  <a:extLst>
                    <a:ext uri="{9D8B030D-6E8A-4147-A177-3AD203B41FA5}">
                      <a16:colId xmlns:a16="http://schemas.microsoft.com/office/drawing/2014/main" val="2476601319"/>
                    </a:ext>
                  </a:extLst>
                </a:gridCol>
                <a:gridCol w="1097868">
                  <a:extLst>
                    <a:ext uri="{9D8B030D-6E8A-4147-A177-3AD203B41FA5}">
                      <a16:colId xmlns:a16="http://schemas.microsoft.com/office/drawing/2014/main" val="1201402656"/>
                    </a:ext>
                  </a:extLst>
                </a:gridCol>
              </a:tblGrid>
              <a:tr h="426006">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Remtini veiksmai (</a:t>
                      </a:r>
                      <a:r>
                        <a:rPr lang="lt-LT" sz="1600" b="1" i="0" u="none" strike="noStrike" dirty="0" err="1">
                          <a:solidFill>
                            <a:srgbClr val="000000"/>
                          </a:solidFill>
                          <a:effectLst/>
                          <a:latin typeface="Calibri" panose="020F0502020204030204" pitchFamily="34" charset="0"/>
                          <a:cs typeface="Calibri" panose="020F0502020204030204" pitchFamily="34" charset="0"/>
                        </a:rPr>
                        <a:t>Types</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of</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action</a:t>
                      </a:r>
                      <a:r>
                        <a:rPr lang="lt-LT" sz="1600" b="1" i="0" u="none" strike="noStrike" dirty="0">
                          <a:solidFill>
                            <a:srgbClr val="000000"/>
                          </a:solidFill>
                          <a:effectLst/>
                          <a:latin typeface="Calibri" panose="020F0502020204030204" pitchFamily="34" charset="0"/>
                          <a:cs typeface="Calibri" panose="020F0502020204030204" pitchFamily="34" charset="0"/>
                        </a:rPr>
                        <a:t>) </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Eur</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Intervencijų rūšys (</a:t>
                      </a:r>
                      <a:r>
                        <a:rPr lang="lt-LT" sz="1600" b="1" i="0" u="none" strike="noStrike" dirty="0" err="1">
                          <a:solidFill>
                            <a:srgbClr val="000000"/>
                          </a:solidFill>
                          <a:effectLst/>
                          <a:latin typeface="Calibri" panose="020F0502020204030204" pitchFamily="34" charset="0"/>
                          <a:cs typeface="Calibri" panose="020F0502020204030204" pitchFamily="34" charset="0"/>
                        </a:rPr>
                        <a:t>Tipes</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of</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intervention</a:t>
                      </a:r>
                      <a:r>
                        <a:rPr lang="lt-LT" sz="16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Eur</a:t>
                      </a:r>
                    </a:p>
                  </a:txBody>
                  <a:tcPr marL="9525" marR="9525" marT="9525" marB="0" anchor="ctr"/>
                </a:tc>
                <a:tc gridSpan="2">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Indėlis į klimato tikslus </a:t>
                      </a:r>
                      <a:r>
                        <a:rPr lang="lt-LT" sz="1600" b="0" i="0" u="none" strike="noStrike" dirty="0">
                          <a:solidFill>
                            <a:srgbClr val="000000"/>
                          </a:solidFill>
                          <a:effectLst/>
                          <a:latin typeface="Calibri" panose="020F0502020204030204" pitchFamily="34" charset="0"/>
                          <a:cs typeface="Calibri" panose="020F0502020204030204" pitchFamily="34" charset="0"/>
                        </a:rPr>
                        <a:t> </a:t>
                      </a:r>
                    </a:p>
                  </a:txBody>
                  <a:tcPr marL="9525" marR="9525" marT="9525" marB="0" anchor="ctr"/>
                </a:tc>
                <a:tc hMerge="1">
                  <a:txBody>
                    <a:bodyPr/>
                    <a:lstStyle/>
                    <a:p>
                      <a:pPr algn="l" fontAlgn="b"/>
                      <a:r>
                        <a:rPr lang="lt-LT" sz="11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187761584"/>
                  </a:ext>
                </a:extLst>
              </a:tr>
              <a:tr h="451106">
                <a:tc>
                  <a:txBody>
                    <a:bodyPr/>
                    <a:lstStyle/>
                    <a:p>
                      <a:pPr algn="l" fontAlgn="t"/>
                      <a:r>
                        <a:rPr lang="lt-LT" sz="1600" b="1" i="0" u="none" strike="noStrike" dirty="0">
                          <a:solidFill>
                            <a:srgbClr val="000000"/>
                          </a:solidFill>
                          <a:effectLst/>
                          <a:latin typeface="Calibri" panose="020F0502020204030204" pitchFamily="34" charset="0"/>
                          <a:cs typeface="Calibri" panose="020F0502020204030204" pitchFamily="34" charset="0"/>
                        </a:rPr>
                        <a:t>Išsaugojimo priemonių, skirtų ilgalaikiam išteklių atkūrimui, įgyvendinimas </a:t>
                      </a:r>
                    </a:p>
                  </a:txBody>
                  <a:tcPr marL="9525" marR="9525" marT="9525" marB="0" anchor="ctr"/>
                </a:tc>
                <a:tc>
                  <a:txBody>
                    <a:bodyPr/>
                    <a:lstStyle/>
                    <a:p>
                      <a:pPr algn="l" fontAlgn="t"/>
                      <a:r>
                        <a:rPr lang="lt-LT" sz="1600" b="0" i="0" u="none" strike="noStrike" dirty="0">
                          <a:solidFill>
                            <a:srgbClr val="000000"/>
                          </a:solidFill>
                          <a:effectLst/>
                          <a:latin typeface="Calibri" panose="020F0502020204030204" pitchFamily="34" charset="0"/>
                          <a:cs typeface="Calibri" panose="020F0502020204030204" pitchFamily="34" charset="0"/>
                        </a:rPr>
                        <a:t>3 976 933   </a:t>
                      </a:r>
                    </a:p>
                  </a:txBody>
                  <a:tcPr marL="9525" marR="9525" marT="9525" marB="0" anchor="ctr"/>
                </a:tc>
                <a:tc rowSpan="2">
                  <a:txBody>
                    <a:bodyPr/>
                    <a:lstStyle/>
                    <a:p>
                      <a:pPr algn="l" fontAlgn="t"/>
                      <a:r>
                        <a:rPr lang="pt-BR" sz="1600" b="0" i="0" u="none" strike="noStrike" dirty="0">
                          <a:solidFill>
                            <a:srgbClr val="000000"/>
                          </a:solidFill>
                          <a:effectLst/>
                          <a:latin typeface="Calibri" panose="020F0502020204030204" pitchFamily="34" charset="0"/>
                          <a:cs typeface="Calibri" panose="020F0502020204030204" pitchFamily="34" charset="0"/>
                        </a:rPr>
                        <a:t>Neigiamo poveikio aplinkai mažinimas siekiant geros aplinkos būsenos</a:t>
                      </a:r>
                    </a:p>
                  </a:txBody>
                  <a:tcPr marL="9525" marR="9525" marT="9525" marB="0" anchor="ctr"/>
                </a:tc>
                <a:tc rowSpan="2">
                  <a:txBody>
                    <a:bodyPr/>
                    <a:lstStyle/>
                    <a:p>
                      <a:pPr algn="ctr" fontAlgn="b"/>
                      <a:r>
                        <a:rPr lang="lt-LT" sz="1600" b="0" i="0" u="none" strike="noStrike" dirty="0">
                          <a:solidFill>
                            <a:srgbClr val="000000"/>
                          </a:solidFill>
                          <a:effectLst/>
                          <a:latin typeface="Calibri" panose="020F0502020204030204" pitchFamily="34" charset="0"/>
                          <a:cs typeface="Calibri" panose="020F0502020204030204" pitchFamily="34" charset="0"/>
                        </a:rPr>
                        <a:t>6 118 358     </a:t>
                      </a:r>
                    </a:p>
                  </a:txBody>
                  <a:tcPr marL="9525" marR="9525" marT="9525" marB="0" anchor="ctr"/>
                </a:tc>
                <a:tc rowSpan="2">
                  <a:txBody>
                    <a:bodyPr/>
                    <a:lstStyle/>
                    <a:p>
                      <a:pPr algn="ctr" fontAlgn="b"/>
                      <a:r>
                        <a:rPr lang="lt-LT" sz="1600" b="0" i="0" u="none" strike="noStrike" dirty="0">
                          <a:solidFill>
                            <a:srgbClr val="000000"/>
                          </a:solidFill>
                          <a:effectLst/>
                          <a:latin typeface="Calibri" panose="020F0502020204030204" pitchFamily="34" charset="0"/>
                          <a:cs typeface="Calibri" panose="020F0502020204030204" pitchFamily="34" charset="0"/>
                        </a:rPr>
                        <a:t>1</a:t>
                      </a:r>
                    </a:p>
                  </a:txBody>
                  <a:tcPr marL="9525" marR="9525" marT="9525" marB="0" anchor="ctr"/>
                </a:tc>
                <a:tc rowSpan="2">
                  <a:txBody>
                    <a:bodyPr/>
                    <a:lstStyle/>
                    <a:p>
                      <a:pPr algn="ctr" fontAlgn="b"/>
                      <a:r>
                        <a:rPr lang="lt-LT" sz="1600" b="0" i="0" u="none" strike="noStrike" dirty="0">
                          <a:solidFill>
                            <a:srgbClr val="000000"/>
                          </a:solidFill>
                          <a:effectLst/>
                          <a:latin typeface="Calibri" panose="020F0502020204030204" pitchFamily="34" charset="0"/>
                          <a:cs typeface="Calibri" panose="020F0502020204030204" pitchFamily="34" charset="0"/>
                        </a:rPr>
                        <a:t>6 118 358      </a:t>
                      </a:r>
                    </a:p>
                  </a:txBody>
                  <a:tcPr marL="9525" marR="9525" marT="9525" marB="0" anchor="ctr"/>
                </a:tc>
                <a:extLst>
                  <a:ext uri="{0D108BD9-81ED-4DB2-BD59-A6C34878D82A}">
                    <a16:rowId xmlns:a16="http://schemas.microsoft.com/office/drawing/2014/main" val="1293333303"/>
                  </a:ext>
                </a:extLst>
              </a:tr>
              <a:tr h="505129">
                <a:tc>
                  <a:txBody>
                    <a:bodyPr/>
                    <a:lstStyle/>
                    <a:p>
                      <a:pPr algn="l" fontAlgn="t"/>
                      <a:r>
                        <a:rPr lang="lt-LT" sz="1600" b="1" i="0" u="none" strike="noStrike" dirty="0">
                          <a:solidFill>
                            <a:srgbClr val="000000"/>
                          </a:solidFill>
                          <a:effectLst/>
                          <a:latin typeface="Calibri" panose="020F0502020204030204" pitchFamily="34" charset="0"/>
                          <a:cs typeface="Calibri" panose="020F0502020204030204" pitchFamily="34" charset="0"/>
                        </a:rPr>
                        <a:t>Jūros šiukšlių ir nepageidaujamos priegaudos tvarkymas</a:t>
                      </a:r>
                      <a:r>
                        <a:rPr lang="lt-LT" sz="1400" b="1" i="0" u="none" strike="noStrike" dirty="0">
                          <a:solidFill>
                            <a:srgbClr val="000000"/>
                          </a:solidFill>
                          <a:effectLst/>
                          <a:latin typeface="Calibri" panose="020F0502020204030204" pitchFamily="34" charset="0"/>
                          <a:cs typeface="Calibri" panose="020F0502020204030204" pitchFamily="34" charset="0"/>
                        </a:rPr>
                        <a:t>. </a:t>
                      </a:r>
                      <a:r>
                        <a:rPr lang="lt-LT" sz="1400" b="0" i="0" u="none" strike="noStrike" dirty="0">
                          <a:solidFill>
                            <a:srgbClr val="000000"/>
                          </a:solidFill>
                          <a:effectLst/>
                          <a:latin typeface="Calibri" panose="020F0502020204030204" pitchFamily="34" charset="0"/>
                          <a:cs typeface="Calibri" panose="020F0502020204030204" pitchFamily="34" charset="0"/>
                        </a:rPr>
                        <a:t>Į jūrą išmestų šiukšlių ir pamestų tinklų pašalinimą iš jūros, uostų ir iškrovimo vietų infrastruktūros, naudojamos jūrų šiukšlių ir nepageidaujamos priegaudos tvarkymui (išskyrus naujų uostų statymą), gerinimas, pritaikant ją žvejybos veikloje susidarančių žuvų atliekų, nepageidaujamos priegaudos ir iš jūros pašalintų šiukšlių (įskaitant žvejybos įrankius) tvarkymo poreikiams. </a:t>
                      </a:r>
                    </a:p>
                  </a:txBody>
                  <a:tcPr marL="9525" marR="9525" marT="9525" marB="0" anchor="ctr"/>
                </a:tc>
                <a:tc>
                  <a:txBody>
                    <a:bodyPr/>
                    <a:lstStyle/>
                    <a:p>
                      <a:pPr algn="l" fontAlgn="t"/>
                      <a:r>
                        <a:rPr lang="lt-LT" sz="1600" b="0" i="0" u="none" strike="noStrike" dirty="0">
                          <a:solidFill>
                            <a:srgbClr val="000000"/>
                          </a:solidFill>
                          <a:effectLst/>
                          <a:latin typeface="Calibri" panose="020F0502020204030204" pitchFamily="34" charset="0"/>
                          <a:cs typeface="Calibri" panose="020F0502020204030204" pitchFamily="34" charset="0"/>
                        </a:rPr>
                        <a:t>2 141 425   </a:t>
                      </a:r>
                    </a:p>
                  </a:txBody>
                  <a:tcPr marL="9525" marR="9525" marT="9525" marB="0" anchor="ctr"/>
                </a:tc>
                <a:tc vMerge="1">
                  <a:txBody>
                    <a:bodyPr/>
                    <a:lstStyle/>
                    <a:p>
                      <a:endParaRPr lang="lt-LT"/>
                    </a:p>
                  </a:txBody>
                  <a:tcPr/>
                </a:tc>
                <a:tc vMerge="1">
                  <a:txBody>
                    <a:bodyPr/>
                    <a:lstStyle/>
                    <a:p>
                      <a:endParaRPr lang="lt-LT"/>
                    </a:p>
                  </a:txBody>
                  <a:tcPr/>
                </a:tc>
                <a:tc vMerge="1">
                  <a:txBody>
                    <a:bodyPr/>
                    <a:lstStyle/>
                    <a:p>
                      <a:endParaRPr lang="lt-LT"/>
                    </a:p>
                  </a:txBody>
                  <a:tcPr/>
                </a:tc>
                <a:tc vMerge="1">
                  <a:txBody>
                    <a:bodyPr/>
                    <a:lstStyle/>
                    <a:p>
                      <a:endParaRPr lang="lt-LT" dirty="0"/>
                    </a:p>
                  </a:txBody>
                  <a:tcPr/>
                </a:tc>
                <a:extLst>
                  <a:ext uri="{0D108BD9-81ED-4DB2-BD59-A6C34878D82A}">
                    <a16:rowId xmlns:a16="http://schemas.microsoft.com/office/drawing/2014/main" val="2378710836"/>
                  </a:ext>
                </a:extLst>
              </a:tr>
            </a:tbl>
          </a:graphicData>
        </a:graphic>
      </p:graphicFrame>
      <p:graphicFrame>
        <p:nvGraphicFramePr>
          <p:cNvPr id="5" name="Diagrama 4">
            <a:extLst>
              <a:ext uri="{FF2B5EF4-FFF2-40B4-BE49-F238E27FC236}">
                <a16:creationId xmlns:a16="http://schemas.microsoft.com/office/drawing/2014/main" id="{721C96AE-314E-4149-B45C-1663023FDB4A}"/>
              </a:ext>
            </a:extLst>
          </p:cNvPr>
          <p:cNvGraphicFramePr>
            <a:graphicFrameLocks/>
          </p:cNvGraphicFramePr>
          <p:nvPr>
            <p:extLst>
              <p:ext uri="{D42A27DB-BD31-4B8C-83A1-F6EECF244321}">
                <p14:modId xmlns:p14="http://schemas.microsoft.com/office/powerpoint/2010/main" val="144903149"/>
              </p:ext>
            </p:extLst>
          </p:nvPr>
        </p:nvGraphicFramePr>
        <p:xfrm>
          <a:off x="89755" y="4177314"/>
          <a:ext cx="8964489" cy="208105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797627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043608" y="764704"/>
            <a:ext cx="7272808" cy="455003"/>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1.6. „</a:t>
            </a:r>
            <a:r>
              <a:rPr lang="pt-BR" sz="2800" b="1" dirty="0">
                <a:solidFill>
                  <a:srgbClr val="0070C0"/>
                </a:solidFill>
                <a:latin typeface="Calibri Light" panose="020F0302020204030204" pitchFamily="34" charset="0"/>
                <a:cs typeface="Calibri Light" panose="020F0302020204030204" pitchFamily="34" charset="0"/>
              </a:rPr>
              <a:t>Prisidėjimas prie  vandenų ekosistemos apsaugos ir atkūrimo</a:t>
            </a:r>
            <a:r>
              <a:rPr lang="lt-LT" sz="2800" b="1" dirty="0">
                <a:solidFill>
                  <a:srgbClr val="0070C0"/>
                </a:solidFill>
                <a:latin typeface="Calibri Light" panose="020F0302020204030204" pitchFamily="34" charset="0"/>
                <a:cs typeface="Calibri Light" panose="020F0302020204030204" pitchFamily="34" charset="0"/>
              </a:rPr>
              <a:t>“įgyvendinimo reikalavimai </a:t>
            </a:r>
            <a:br>
              <a:rPr lang="lt-LT" sz="2800" b="1" dirty="0">
                <a:solidFill>
                  <a:srgbClr val="0070C0"/>
                </a:solidFill>
                <a:latin typeface="Calibri" panose="020F0502020204030204" pitchFamily="34" charset="0"/>
                <a:cs typeface="Calibri" panose="020F0502020204030204" pitchFamily="34" charset="0"/>
              </a:rPr>
            </a:br>
            <a:endParaRPr lang="lt-LT" sz="20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sp>
        <p:nvSpPr>
          <p:cNvPr id="6" name="TextBox 5">
            <a:extLst>
              <a:ext uri="{FF2B5EF4-FFF2-40B4-BE49-F238E27FC236}">
                <a16:creationId xmlns:a16="http://schemas.microsoft.com/office/drawing/2014/main" id="{3CB82332-2F95-4060-9038-6F4AA49ADD3E}"/>
              </a:ext>
            </a:extLst>
          </p:cNvPr>
          <p:cNvSpPr txBox="1"/>
          <p:nvPr/>
        </p:nvSpPr>
        <p:spPr>
          <a:xfrm>
            <a:off x="395536" y="1556792"/>
            <a:ext cx="8388932" cy="3490827"/>
          </a:xfrm>
          <a:prstGeom prst="rect">
            <a:avLst/>
          </a:prstGeom>
          <a:noFill/>
        </p:spPr>
        <p:txBody>
          <a:bodyPr wrap="square">
            <a:spAutoFit/>
          </a:bodyPr>
          <a:lstStyle/>
          <a:p>
            <a:pPr algn="ctr">
              <a:lnSpc>
                <a:spcPct val="150000"/>
              </a:lnSpc>
              <a:spcBef>
                <a:spcPts val="600"/>
              </a:spcBef>
              <a:spcAft>
                <a:spcPts val="600"/>
              </a:spcAft>
            </a:pPr>
            <a:r>
              <a:rPr lang="lt-LT" b="1" i="1" dirty="0">
                <a:effectLst/>
                <a:latin typeface="Times New Roman" panose="02020603050405020304" pitchFamily="18" charset="0"/>
                <a:ea typeface="Calibri" panose="020F0502020204030204" pitchFamily="34" charset="0"/>
                <a:cs typeface="Times New Roman" panose="02020603050405020304" pitchFamily="18" charset="0"/>
              </a:rPr>
              <a:t>Vandens biologinės įvairovės ir ekosistemų apsauga ir atkūrimas</a:t>
            </a:r>
            <a:endParaRPr lang="en-AI"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600"/>
              </a:spcBef>
              <a:spcAft>
                <a:spcPts val="600"/>
              </a:spcAft>
              <a:buClrTx/>
              <a:buSzTx/>
              <a:buFontTx/>
              <a:buNone/>
              <a:tabLst/>
              <a:defRPr/>
            </a:pPr>
            <a:endParaRPr kumimoji="0" lang="lt-LT" b="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85750" marR="0" lvl="0" indent="-285750" algn="l" defTabSz="914400" rtl="0" eaLnBrk="1" fontAlgn="base" latinLnBrk="0" hangingPunct="1">
              <a:lnSpc>
                <a:spcPct val="100000"/>
              </a:lnSpc>
              <a:spcBef>
                <a:spcPts val="600"/>
              </a:spcBef>
              <a:spcAft>
                <a:spcPts val="600"/>
              </a:spcAft>
              <a:buClrTx/>
              <a:buSzTx/>
              <a:buFont typeface="Wingdings" panose="05000000000000000000" pitchFamily="2" charset="2"/>
              <a:buChar char="q"/>
              <a:tabLst/>
              <a:defRPr/>
            </a:pPr>
            <a:r>
              <a:rPr lang="lt-LT" dirty="0">
                <a:effectLst/>
                <a:latin typeface="Times New Roman" panose="02020603050405020304" pitchFamily="18" charset="0"/>
                <a:ea typeface="Calibri" panose="020F0502020204030204" pitchFamily="34" charset="0"/>
                <a:cs typeface="Times New Roman" panose="02020603050405020304" pitchFamily="18" charset="0"/>
              </a:rPr>
              <a:t>Neremiamas tiesioginis išteklių atkūrimas, išskyrus atvejus, kai tai Sąjungos teisės akte aiškiai numatyta kaip </a:t>
            </a:r>
            <a:r>
              <a:rPr lang="lt-LT" dirty="0" err="1">
                <a:effectLst/>
                <a:latin typeface="Times New Roman" panose="02020603050405020304" pitchFamily="18" charset="0"/>
                <a:ea typeface="Calibri" panose="020F0502020204030204" pitchFamily="34" charset="0"/>
                <a:cs typeface="Times New Roman" panose="02020603050405020304" pitchFamily="18" charset="0"/>
              </a:rPr>
              <a:t>reintrodukcijos</a:t>
            </a:r>
            <a:r>
              <a:rPr lang="lt-LT" dirty="0">
                <a:effectLst/>
                <a:latin typeface="Times New Roman" panose="02020603050405020304" pitchFamily="18" charset="0"/>
                <a:ea typeface="Calibri" panose="020F0502020204030204" pitchFamily="34" charset="0"/>
                <a:cs typeface="Times New Roman" panose="02020603050405020304" pitchFamily="18" charset="0"/>
              </a:rPr>
              <a:t> priemonė arba kitos išsaugojimo priemonės arba kai tai daroma eksperimentinio išteklių atkūrimo tikslais;</a:t>
            </a:r>
            <a:endParaRPr lang="lt-LT" dirty="0">
              <a:solidFill>
                <a:srgbClr val="FF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lt-LT" b="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Remiamų veiksmų paramos didžiausias intensyvumas – 100 proc</a:t>
            </a:r>
            <a:r>
              <a:rPr kumimoji="0" lang="lt-LT"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lang="lt-LT" i="1"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600"/>
              </a:spcBef>
              <a:spcAft>
                <a:spcPts val="600"/>
              </a:spcAft>
            </a:pPr>
            <a:r>
              <a:rPr lang="lt-LT" sz="1600" dirty="0">
                <a:effectLst/>
                <a:latin typeface="Times New Roman" panose="02020603050405020304" pitchFamily="18" charset="0"/>
                <a:ea typeface="Calibri" panose="020F0502020204030204" pitchFamily="34" charset="0"/>
              </a:rPr>
              <a:t>            </a:t>
            </a:r>
            <a:endParaRPr lang="lt-LT" sz="1200" i="1" dirty="0">
              <a:latin typeface="Times New Roman" panose="02020603050405020304" pitchFamily="18" charset="0"/>
              <a:ea typeface="Calibri" panose="020F0502020204030204" pitchFamily="34" charset="0"/>
            </a:endParaRPr>
          </a:p>
          <a:p>
            <a:pPr algn="ctr">
              <a:spcBef>
                <a:spcPts val="600"/>
              </a:spcBef>
              <a:spcAft>
                <a:spcPts val="600"/>
              </a:spcAft>
            </a:pPr>
            <a:endParaRPr lang="lt-LT" sz="1200" i="1" dirty="0">
              <a:effectLst/>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029562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ntraštė 3">
            <a:extLst>
              <a:ext uri="{FF2B5EF4-FFF2-40B4-BE49-F238E27FC236}">
                <a16:creationId xmlns:a16="http://schemas.microsoft.com/office/drawing/2014/main" id="{5E0CEA0D-AEA3-4E1B-B191-45681CCB25F5}"/>
              </a:ext>
            </a:extLst>
          </p:cNvPr>
          <p:cNvSpPr>
            <a:spLocks noGrp="1"/>
          </p:cNvSpPr>
          <p:nvPr>
            <p:ph type="ctrTitle"/>
          </p:nvPr>
        </p:nvSpPr>
        <p:spPr>
          <a:xfrm>
            <a:off x="323528" y="2564904"/>
            <a:ext cx="8215312" cy="2016125"/>
          </a:xfrm>
        </p:spPr>
        <p:txBody>
          <a:bodyPr/>
          <a:lstStyle/>
          <a:p>
            <a:r>
              <a:rPr lang="lt-LT" altLang="lt-LT" sz="3200" b="1" dirty="0">
                <a:latin typeface="Calibri" panose="020F0502020204030204" pitchFamily="34" charset="0"/>
                <a:cs typeface="Calibri" panose="020F0502020204030204" pitchFamily="34" charset="0"/>
              </a:rPr>
              <a:t>Lietuvos žuvininkystės sektoriaus 2021–2027 metų programos  </a:t>
            </a:r>
            <a:r>
              <a:rPr lang="lt-LT" sz="3200" b="1" dirty="0">
                <a:latin typeface="Calibri" panose="020F0502020204030204" pitchFamily="34" charset="0"/>
                <a:cs typeface="Calibri" panose="020F0502020204030204" pitchFamily="34" charset="0"/>
              </a:rPr>
              <a:t>4 prioriteto „Tarptautinio vandenynų valdymo stiprinimas ir saugių, apsaugotų, švarių ir tvariai valdomų jūrų bei vandenynų užtikrinimas“ pristatymas ir aptarimas</a:t>
            </a:r>
            <a:endParaRPr lang="lt-LT" altLang="lt-LT" sz="3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416564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75810" y="759133"/>
            <a:ext cx="8244408" cy="863600"/>
          </a:xfrm>
        </p:spPr>
        <p:txBody>
          <a:bodyPr/>
          <a:lstStyle/>
          <a:p>
            <a:r>
              <a:rPr kumimoji="0" lang="lt-LT" sz="4000" b="1" i="0" u="none" strike="noStrike" kern="1200" cap="none" spc="0" normalizeH="0" baseline="0" noProof="0" dirty="0">
                <a:ln>
                  <a:noFill/>
                </a:ln>
                <a:solidFill>
                  <a:srgbClr val="00B050"/>
                </a:solidFill>
                <a:effectLst/>
                <a:uLnTx/>
                <a:uFillTx/>
                <a:latin typeface="Calibri Light" panose="020F0302020204030204" pitchFamily="34" charset="0"/>
                <a:cs typeface="Calibri Light" panose="020F0302020204030204" pitchFamily="34" charset="0"/>
              </a:rPr>
              <a:t>4 prioriteto SSGG </a:t>
            </a:r>
            <a:r>
              <a:rPr lang="lt-LT" sz="4000" b="1" kern="1200" dirty="0">
                <a:solidFill>
                  <a:srgbClr val="00B050"/>
                </a:solidFill>
                <a:latin typeface="Calibri Light" panose="020F0302020204030204" pitchFamily="34" charset="0"/>
                <a:cs typeface="Calibri Light" panose="020F0302020204030204" pitchFamily="34" charset="0"/>
              </a:rPr>
              <a:t>analizė (1) </a:t>
            </a:r>
            <a:br>
              <a:rPr lang="lt-LT" sz="4000" b="1" kern="1200" dirty="0">
                <a:solidFill>
                  <a:srgbClr val="00B050"/>
                </a:solidFill>
                <a:latin typeface="Calibri Light" panose="020F0302020204030204" pitchFamily="34" charset="0"/>
                <a:cs typeface="Calibri Light" panose="020F0302020204030204" pitchFamily="34" charset="0"/>
              </a:rPr>
            </a:br>
            <a:r>
              <a:rPr lang="lt-LT" sz="4000" b="1" kern="1200" dirty="0">
                <a:solidFill>
                  <a:srgbClr val="00B050"/>
                </a:solidFill>
                <a:latin typeface="Calibri Light" panose="020F0302020204030204" pitchFamily="34" charset="0"/>
                <a:cs typeface="Calibri Light" panose="020F0302020204030204" pitchFamily="34" charset="0"/>
              </a:rPr>
              <a:t>Stiprybės / Silpnybės</a:t>
            </a:r>
            <a:endParaRPr kumimoji="0" lang="lt-LT" sz="4000" b="1" i="0" u="none" strike="noStrike" kern="1200" cap="none" spc="0" normalizeH="0" baseline="0" noProof="0" dirty="0">
              <a:ln>
                <a:noFill/>
              </a:ln>
              <a:solidFill>
                <a:srgbClr val="00B050"/>
              </a:solidFill>
              <a:effectLst/>
              <a:uLnTx/>
              <a:uFillTx/>
              <a:latin typeface="Calibri Light" panose="020F0302020204030204" pitchFamily="34" charset="0"/>
              <a:cs typeface="Calibri Light" panose="020F03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58733" y="1916832"/>
            <a:ext cx="8861485" cy="3979857"/>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lvl="0" algn="just">
              <a:lnSpc>
                <a:spcPct val="115000"/>
              </a:lnSpc>
              <a:spcBef>
                <a:spcPts val="600"/>
              </a:spcBef>
              <a:tabLst>
                <a:tab pos="1786890" algn="l"/>
              </a:tabLst>
            </a:pPr>
            <a:r>
              <a:rPr lang="lt-LT" sz="1800" b="1" dirty="0">
                <a:latin typeface="Times New Roman" panose="02020603050405020304" pitchFamily="18" charset="0"/>
                <a:ea typeface="Times New Roman" panose="02020603050405020304" pitchFamily="18" charset="0"/>
              </a:rPr>
              <a:t>Stiprybės </a:t>
            </a:r>
          </a:p>
          <a:p>
            <a:pPr marL="342900" lvl="0" indent="-342900" algn="just">
              <a:lnSpc>
                <a:spcPct val="115000"/>
              </a:lnSpc>
              <a:spcBef>
                <a:spcPts val="600"/>
              </a:spcBef>
              <a:buFont typeface="Symbol" panose="05050102010706020507" pitchFamily="18" charset="2"/>
              <a:buChar char=""/>
              <a:tabLst>
                <a:tab pos="1786890" algn="l"/>
              </a:tabLst>
            </a:pPr>
            <a:r>
              <a:rPr lang="lt-LT" sz="1800" dirty="0">
                <a:latin typeface="Times New Roman" panose="02020603050405020304" pitchFamily="18" charset="0"/>
                <a:ea typeface="Times New Roman" panose="02020603050405020304" pitchFamily="18" charset="0"/>
              </a:rPr>
              <a:t>Tinkamai veikiančios, patirtį ir žmogiškuosius sukaupusios Pakrančių apsaugos funkcijas vykdančios nacionalinės institucijos (toliau – PAFI)</a:t>
            </a:r>
          </a:p>
          <a:p>
            <a:pPr marL="342900" lvl="0" indent="-342900" algn="just">
              <a:lnSpc>
                <a:spcPct val="115000"/>
              </a:lnSpc>
              <a:buFont typeface="Symbol" panose="05050102010706020507" pitchFamily="18" charset="2"/>
              <a:buChar char=""/>
              <a:tabLst>
                <a:tab pos="1786890" algn="l"/>
              </a:tabLst>
            </a:pPr>
            <a:endParaRPr lang="lt-LT" sz="1800" dirty="0">
              <a:latin typeface="Times New Roman" panose="02020603050405020304" pitchFamily="18" charset="0"/>
              <a:ea typeface="Times New Roman" panose="02020603050405020304" pitchFamily="18" charset="0"/>
            </a:endParaRPr>
          </a:p>
          <a:p>
            <a:pPr lvl="0" algn="just">
              <a:lnSpc>
                <a:spcPct val="115000"/>
              </a:lnSpc>
              <a:tabLst>
                <a:tab pos="1786890" algn="l"/>
              </a:tabLst>
            </a:pPr>
            <a:r>
              <a:rPr lang="lt-LT" sz="1800" b="1" dirty="0">
                <a:latin typeface="Times New Roman" panose="02020603050405020304" pitchFamily="18" charset="0"/>
                <a:ea typeface="Times New Roman" panose="02020603050405020304" pitchFamily="18" charset="0"/>
              </a:rPr>
              <a:t>Silpnybės</a:t>
            </a:r>
          </a:p>
          <a:p>
            <a:pPr marL="342900" lvl="0" indent="-342900" algn="just">
              <a:lnSpc>
                <a:spcPct val="115000"/>
              </a:lnSpc>
              <a:buFont typeface="Symbol" panose="05050102010706020507" pitchFamily="18" charset="2"/>
              <a:buChar char=""/>
              <a:tabLst>
                <a:tab pos="1786890" algn="l"/>
              </a:tabLst>
            </a:pPr>
            <a:r>
              <a:rPr lang="lt-LT" sz="1800" dirty="0">
                <a:latin typeface="Times New Roman" panose="02020603050405020304" pitchFamily="18" charset="0"/>
                <a:ea typeface="Times New Roman" panose="02020603050405020304" pitchFamily="18" charset="0"/>
              </a:rPr>
              <a:t>Nepakankamai išnaudojamos PAFI bendradarbiavimo ir jungtinės veiklos galimybės siekiant geresnio ES integruotą jūrų politikos įgyvendinimo</a:t>
            </a:r>
          </a:p>
        </p:txBody>
      </p:sp>
    </p:spTree>
    <p:extLst>
      <p:ext uri="{BB962C8B-B14F-4D97-AF65-F5344CB8AC3E}">
        <p14:creationId xmlns:p14="http://schemas.microsoft.com/office/powerpoint/2010/main" val="32236947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75810" y="404664"/>
            <a:ext cx="8244408" cy="863600"/>
          </a:xfrm>
        </p:spPr>
        <p:txBody>
          <a:bodyPr/>
          <a:lstStyle/>
          <a:p>
            <a:r>
              <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rPr>
              <a:t>4 prioriteto SSGG analizė (2) </a:t>
            </a:r>
            <a:br>
              <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rPr>
            </a:br>
            <a:r>
              <a:rPr kumimoji="0" lang="lt-LT" sz="4000" b="1" i="0" u="none" strike="noStrike" kern="1200" cap="none" spc="0" normalizeH="0" baseline="0" noProof="0" dirty="0">
                <a:ln>
                  <a:noFill/>
                </a:ln>
                <a:solidFill>
                  <a:srgbClr val="FF0000"/>
                </a:solidFill>
                <a:effectLst/>
                <a:uLnTx/>
                <a:uFillTx/>
                <a:latin typeface="Calibri Light" panose="020F0302020204030204"/>
                <a:ea typeface="+mj-ea"/>
                <a:cs typeface="Times New Roman" panose="02020603050405020304" pitchFamily="18" charset="0"/>
              </a:rPr>
              <a:t>Galimybės / Grėsmės</a:t>
            </a: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58733" y="1556792"/>
            <a:ext cx="8861485" cy="4555921"/>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lvl="0" algn="just">
              <a:lnSpc>
                <a:spcPct val="115000"/>
              </a:lnSpc>
              <a:spcBef>
                <a:spcPts val="600"/>
              </a:spcBef>
              <a:tabLst>
                <a:tab pos="1786890" algn="l"/>
              </a:tabLst>
            </a:pPr>
            <a:r>
              <a:rPr lang="lt-LT" sz="1800" b="1" dirty="0">
                <a:latin typeface="Times New Roman" panose="02020603050405020304" pitchFamily="18" charset="0"/>
                <a:ea typeface="Times New Roman" panose="02020603050405020304" pitchFamily="18" charset="0"/>
              </a:rPr>
              <a:t>Galimybės</a:t>
            </a:r>
          </a:p>
          <a:p>
            <a:pPr marL="285750" lvl="0" indent="-285750" algn="just">
              <a:lnSpc>
                <a:spcPct val="115000"/>
              </a:lnSpc>
              <a:spcBef>
                <a:spcPts val="600"/>
              </a:spcBef>
              <a:buFont typeface="Arial" panose="020B0604020202020204" pitchFamily="34" charset="0"/>
              <a:buChar char="•"/>
              <a:tabLst>
                <a:tab pos="1786890" algn="l"/>
              </a:tabLst>
            </a:pPr>
            <a:r>
              <a:rPr lang="lt-LT" sz="1800" dirty="0">
                <a:latin typeface="Times New Roman" panose="02020603050405020304" pitchFamily="18" charset="0"/>
                <a:ea typeface="Times New Roman" panose="02020603050405020304" pitchFamily="18" charset="0"/>
              </a:rPr>
              <a:t>Trys Europos agentūros (Europos sienų ir pakrančių apsaugos agentūra (</a:t>
            </a:r>
            <a:r>
              <a:rPr lang="lt-LT" sz="1800" dirty="0" err="1">
                <a:latin typeface="Times New Roman" panose="02020603050405020304" pitchFamily="18" charset="0"/>
                <a:ea typeface="Times New Roman" panose="02020603050405020304" pitchFamily="18" charset="0"/>
              </a:rPr>
              <a:t>Frontex</a:t>
            </a:r>
            <a:r>
              <a:rPr lang="lt-LT" sz="1800" dirty="0">
                <a:latin typeface="Times New Roman" panose="02020603050405020304" pitchFamily="18" charset="0"/>
                <a:ea typeface="Times New Roman" panose="02020603050405020304" pitchFamily="18" charset="0"/>
              </a:rPr>
              <a:t>); Europos žuvininkystės kontrolės agentūra (EFCA) ir Europos jūrų saugumo agentūra (EMSA)) padeda PAFI atlikti pakrančių apsaugos užduotis ir remia valstybes nares dalijantis informacija, stebėjimo ir ryšių paslaugomis, gebėjimų stiprinimo veikla, taip pat rizikos analize ir keitimusi informacija apie grėsmes jūrų srityje.</a:t>
            </a:r>
          </a:p>
          <a:p>
            <a:pPr lvl="0" algn="just">
              <a:lnSpc>
                <a:spcPct val="115000"/>
              </a:lnSpc>
              <a:tabLst>
                <a:tab pos="1786890" algn="l"/>
              </a:tabLst>
            </a:pPr>
            <a:endParaRPr lang="lt-LT" sz="1800" dirty="0">
              <a:latin typeface="Times New Roman" panose="02020603050405020304" pitchFamily="18" charset="0"/>
              <a:ea typeface="Times New Roman" panose="02020603050405020304" pitchFamily="18" charset="0"/>
            </a:endParaRPr>
          </a:p>
          <a:p>
            <a:pPr lvl="0" algn="just">
              <a:lnSpc>
                <a:spcPct val="115000"/>
              </a:lnSpc>
              <a:tabLst>
                <a:tab pos="1786890" algn="l"/>
              </a:tabLst>
            </a:pPr>
            <a:r>
              <a:rPr lang="lt-LT" sz="1800" b="1" dirty="0">
                <a:latin typeface="Times New Roman" panose="02020603050405020304" pitchFamily="18" charset="0"/>
                <a:ea typeface="Times New Roman" panose="02020603050405020304" pitchFamily="18" charset="0"/>
              </a:rPr>
              <a:t>Grėsmės </a:t>
            </a:r>
          </a:p>
          <a:p>
            <a:pPr marL="285750" lvl="0" indent="-285750" algn="just">
              <a:lnSpc>
                <a:spcPct val="115000"/>
              </a:lnSpc>
              <a:buFont typeface="Arial" panose="020B0604020202020204" pitchFamily="34" charset="0"/>
              <a:buChar char="•"/>
              <a:tabLst>
                <a:tab pos="1786890" algn="l"/>
              </a:tabLst>
            </a:pPr>
            <a:r>
              <a:rPr lang="lt-LT" sz="1800" dirty="0">
                <a:latin typeface="Times New Roman" panose="02020603050405020304" pitchFamily="18" charset="0"/>
                <a:ea typeface="Times New Roman" panose="02020603050405020304" pitchFamily="18" charset="0"/>
              </a:rPr>
              <a:t>Nelaimingi atsitikimai, jūrų tarša, neteisėta žvejyba, terorizmas, žmonių kontrabanda ir kiti tarpvalstybiniai nusikaltimai.</a:t>
            </a:r>
          </a:p>
          <a:p>
            <a:pPr marL="285750" lvl="0" indent="-285750" algn="just">
              <a:lnSpc>
                <a:spcPct val="115000"/>
              </a:lnSpc>
              <a:buFont typeface="Arial" panose="020B0604020202020204" pitchFamily="34" charset="0"/>
              <a:buChar char="•"/>
              <a:tabLst>
                <a:tab pos="1786890" algn="l"/>
              </a:tabLst>
            </a:pPr>
            <a:r>
              <a:rPr lang="lt-LT" sz="1800" dirty="0">
                <a:latin typeface="Times New Roman" panose="02020603050405020304" pitchFamily="18" charset="0"/>
                <a:ea typeface="Times New Roman" panose="02020603050405020304" pitchFamily="18" charset="0"/>
              </a:rPr>
              <a:t>Nuolatinės tinkamos uosto teritorijos ir krantinės reikalingos PAFI priežiūros (kontrolės) funkcijoms atlikti nebuvimas.</a:t>
            </a:r>
          </a:p>
          <a:p>
            <a:pPr marL="285750" lvl="0" indent="-285750" algn="just">
              <a:lnSpc>
                <a:spcPct val="115000"/>
              </a:lnSpc>
              <a:buFont typeface="Arial" panose="020B0604020202020204" pitchFamily="34" charset="0"/>
              <a:buChar char="•"/>
              <a:tabLst>
                <a:tab pos="1786890" algn="l"/>
              </a:tabLst>
            </a:pPr>
            <a:r>
              <a:rPr lang="lt-LT" sz="1800" dirty="0">
                <a:latin typeface="Times New Roman" panose="02020603050405020304" pitchFamily="18" charset="0"/>
                <a:ea typeface="Times New Roman" panose="02020603050405020304" pitchFamily="18" charset="0"/>
              </a:rPr>
              <a:t>Pasaulinės pandemijos apribotos PAFI bendradarbiavimo galimybės nacionaliniu ir tarptautiniu lygmeniu.</a:t>
            </a:r>
          </a:p>
        </p:txBody>
      </p:sp>
    </p:spTree>
    <p:extLst>
      <p:ext uri="{BB962C8B-B14F-4D97-AF65-F5344CB8AC3E}">
        <p14:creationId xmlns:p14="http://schemas.microsoft.com/office/powerpoint/2010/main" val="34620731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Identifikuoti pagrindiniai poreikiai</a:t>
            </a: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150844"/>
            <a:ext cx="8861485" cy="5449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just"/>
            <a:endParaRPr lang="lt-LT" sz="1800" kern="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Tarpinstituciniai susitikimai strateginiu, taktiniu ir operaciniu lygmeniu dėl bendrų patruliavimų (ilgalaikių su bendru finansavimu) /operacijų/pratybų organizavimo; </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Bendro patruliavimo standartinių procedūrų (laivo saugumas / gyvybingumas / išsigelbėjimas / paieška ir gelbėjimas/kitų laivų bendras inspektavimas (tikrinimas) jūroje sukūrimas ir pritaikymas praktiniams atvejams; </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Bendrų operacijų/pratybų vykdymas, su galimybe taikyti MMO (angl. </a:t>
            </a:r>
            <a:r>
              <a:rPr lang="lt-LT" sz="1800" kern="0" dirty="0" err="1">
                <a:latin typeface="Times New Roman" panose="02020603050405020304" pitchFamily="18" charset="0"/>
                <a:cs typeface="Times New Roman" panose="02020603050405020304" pitchFamily="18" charset="0"/>
              </a:rPr>
              <a:t>Multifunction</a:t>
            </a:r>
            <a:r>
              <a:rPr lang="lt-LT" sz="1800" kern="0" dirty="0">
                <a:latin typeface="Times New Roman" panose="02020603050405020304" pitchFamily="18" charset="0"/>
                <a:cs typeface="Times New Roman" panose="02020603050405020304" pitchFamily="18" charset="0"/>
              </a:rPr>
              <a:t> </a:t>
            </a:r>
            <a:r>
              <a:rPr lang="lt-LT" sz="1800" kern="0" dirty="0" err="1">
                <a:latin typeface="Times New Roman" panose="02020603050405020304" pitchFamily="18" charset="0"/>
                <a:cs typeface="Times New Roman" panose="02020603050405020304" pitchFamily="18" charset="0"/>
              </a:rPr>
              <a:t>Maritime</a:t>
            </a:r>
            <a:r>
              <a:rPr lang="lt-LT" sz="1800" kern="0" dirty="0">
                <a:latin typeface="Times New Roman" panose="02020603050405020304" pitchFamily="18" charset="0"/>
                <a:cs typeface="Times New Roman" panose="02020603050405020304" pitchFamily="18" charset="0"/>
              </a:rPr>
              <a:t> </a:t>
            </a:r>
            <a:r>
              <a:rPr lang="lt-LT" sz="1800" kern="0" dirty="0" err="1">
                <a:latin typeface="Times New Roman" panose="02020603050405020304" pitchFamily="18" charset="0"/>
                <a:cs typeface="Times New Roman" panose="02020603050405020304" pitchFamily="18" charset="0"/>
              </a:rPr>
              <a:t>Operations</a:t>
            </a:r>
            <a:r>
              <a:rPr lang="lt-LT" sz="1800" kern="0" dirty="0">
                <a:latin typeface="Times New Roman" panose="02020603050405020304" pitchFamily="18" charset="0"/>
                <a:cs typeface="Times New Roman" panose="02020603050405020304" pitchFamily="18" charset="0"/>
              </a:rPr>
              <a:t>) koncepciją kaip Coastex-18/19 (PT/IT) (Portugalijoje ir Italijoje 2018 ir 2019 m. vykusios </a:t>
            </a:r>
            <a:r>
              <a:rPr lang="lt-LT" sz="1800" kern="0" dirty="0" err="1">
                <a:latin typeface="Times New Roman" panose="02020603050405020304" pitchFamily="18" charset="0"/>
                <a:cs typeface="Times New Roman" panose="02020603050405020304" pitchFamily="18" charset="0"/>
              </a:rPr>
              <a:t>Frontex</a:t>
            </a:r>
            <a:r>
              <a:rPr lang="lt-LT" sz="1800" kern="0" dirty="0">
                <a:latin typeface="Times New Roman" panose="02020603050405020304" pitchFamily="18" charset="0"/>
                <a:cs typeface="Times New Roman" panose="02020603050405020304" pitchFamily="18" charset="0"/>
              </a:rPr>
              <a:t>, EFCA ir EMSA koordinuojamos pratybos, sulaukusios puikaus valstybių narių vertinimo ir planuojamos tęsti ateityje) arba pavyzdžiui „Ruonis“ (LV)  - vykdant regioniniu lygmeniu kartu su PL, LV, EE (pratybos gera galimybė įsivertinti tarpinstitucinės sąveikos mechanizmus);</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Bendrų ilgalaikių patruliavimų vykdymas PAFI laivais, keičiantis pareigūnais (bendrus reidus), numatant galimybę įsigyti reikalingas technines priemones;</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Bendrai naudojamos infrastruktūros sąlygų gerinimas, pavyzdžiui tam skirtų krantinių pritaikymas sustabdyti mažąsias žvejybines/pramogines ir kt. plaukiojimo priemones kontrolei atlikti, priimti PAFI patrulines priemones, taip pat ir EFCA/EMSA/</a:t>
            </a:r>
            <a:r>
              <a:rPr lang="lt-LT" sz="1800" kern="0" dirty="0" err="1">
                <a:latin typeface="Times New Roman" panose="02020603050405020304" pitchFamily="18" charset="0"/>
                <a:cs typeface="Times New Roman" panose="02020603050405020304" pitchFamily="18" charset="0"/>
              </a:rPr>
              <a:t>Frontex</a:t>
            </a:r>
            <a:r>
              <a:rPr lang="lt-LT" sz="1800" kern="0" dirty="0">
                <a:latin typeface="Times New Roman" panose="02020603050405020304" pitchFamily="18" charset="0"/>
                <a:cs typeface="Times New Roman" panose="02020603050405020304" pitchFamily="18" charset="0"/>
              </a:rPr>
              <a:t> ir kitų šalių PAFI laivus, pritaikyti infrastruktūrą PAFI kontrolės pareigūnams dirbti, taip sudarant galimybę sutelkti kelių PAFI pajėgas viename labai patogiame taške. </a:t>
            </a:r>
          </a:p>
          <a:p>
            <a:pPr algn="just"/>
            <a:endParaRPr lang="lt-LT" sz="1800" kern="0" dirty="0">
              <a:latin typeface="Calibri" panose="020F0502020204030204" pitchFamily="34" charset="0"/>
              <a:cs typeface="Calibri" panose="020F0502020204030204" pitchFamily="34" charset="0"/>
            </a:endParaRPr>
          </a:p>
          <a:p>
            <a:pPr algn="just"/>
            <a:endParaRPr lang="lt-LT" sz="1800" kern="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49933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Identifikuoti pagrindiniai poreikiai</a:t>
            </a: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146654"/>
            <a:ext cx="8861485" cy="5449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just"/>
            <a:endParaRPr lang="lt-LT" sz="1800" kern="0" dirty="0">
              <a:latin typeface="Calibri" panose="020F0502020204030204" pitchFamily="34" charset="0"/>
              <a:cs typeface="Calibri" panose="020F0502020204030204" pitchFamily="34" charset="0"/>
            </a:endParaRPr>
          </a:p>
          <a:p>
            <a:pPr marL="285750" indent="-285750" algn="just">
              <a:spcAft>
                <a:spcPts val="600"/>
              </a:spcAft>
              <a:buFont typeface="Arial" panose="020B0604020202020204" pitchFamily="34" charset="0"/>
              <a:buChar char="•"/>
            </a:pPr>
            <a:r>
              <a:rPr lang="lt-LT" sz="1800" kern="0" dirty="0">
                <a:latin typeface="Times New Roman" panose="02020603050405020304" pitchFamily="18" charset="0"/>
                <a:cs typeface="Times New Roman" panose="02020603050405020304" pitchFamily="18" charset="0"/>
              </a:rPr>
              <a:t>Tarpinstituciniai susitikimai strateginiu, taktiniu ir operaciniu lygmeniu dėl bendrų patruliavimų (ilgalaikių su bendru finansavimu) /operacijų/pratybų organizavimo; </a:t>
            </a:r>
          </a:p>
          <a:p>
            <a:pPr marL="285750" indent="-285750" algn="just">
              <a:spcAft>
                <a:spcPts val="600"/>
              </a:spcAft>
              <a:buFont typeface="Arial" panose="020B0604020202020204" pitchFamily="34" charset="0"/>
              <a:buChar char="•"/>
            </a:pPr>
            <a:r>
              <a:rPr lang="lt-LT" sz="1800" kern="0" dirty="0">
                <a:latin typeface="Times New Roman" panose="02020603050405020304" pitchFamily="18" charset="0"/>
                <a:cs typeface="Times New Roman" panose="02020603050405020304" pitchFamily="18" charset="0"/>
              </a:rPr>
              <a:t>Bendro patruliavimo standartinių procedūrų (laivo saugumas / gyvybingumas / išsigelbėjimas / paieška ir gelbėjimas/kitų laivų bendras inspektavimas (tikrinimas) jūroje sukūrimas ir pritaikymas praktiniams atvejams; </a:t>
            </a:r>
          </a:p>
          <a:p>
            <a:pPr marL="285750" indent="-285750" algn="just">
              <a:spcAft>
                <a:spcPts val="600"/>
              </a:spcAft>
              <a:buFont typeface="Arial" panose="020B0604020202020204" pitchFamily="34" charset="0"/>
              <a:buChar char="•"/>
            </a:pPr>
            <a:r>
              <a:rPr lang="lt-LT" sz="1800" kern="0" dirty="0">
                <a:latin typeface="Times New Roman" panose="02020603050405020304" pitchFamily="18" charset="0"/>
                <a:cs typeface="Times New Roman" panose="02020603050405020304" pitchFamily="18" charset="0"/>
              </a:rPr>
              <a:t>Bendrų operacijų/pratybų vykdymas, su galimybe taikyti MMO (angl. </a:t>
            </a:r>
            <a:r>
              <a:rPr lang="lt-LT" sz="1800" kern="0" dirty="0" err="1">
                <a:latin typeface="Times New Roman" panose="02020603050405020304" pitchFamily="18" charset="0"/>
                <a:cs typeface="Times New Roman" panose="02020603050405020304" pitchFamily="18" charset="0"/>
              </a:rPr>
              <a:t>Multifunction</a:t>
            </a:r>
            <a:r>
              <a:rPr lang="lt-LT" sz="1800" kern="0" dirty="0">
                <a:latin typeface="Times New Roman" panose="02020603050405020304" pitchFamily="18" charset="0"/>
                <a:cs typeface="Times New Roman" panose="02020603050405020304" pitchFamily="18" charset="0"/>
              </a:rPr>
              <a:t> </a:t>
            </a:r>
            <a:r>
              <a:rPr lang="lt-LT" sz="1800" kern="0" dirty="0" err="1">
                <a:latin typeface="Times New Roman" panose="02020603050405020304" pitchFamily="18" charset="0"/>
                <a:cs typeface="Times New Roman" panose="02020603050405020304" pitchFamily="18" charset="0"/>
              </a:rPr>
              <a:t>Maritime</a:t>
            </a:r>
            <a:r>
              <a:rPr lang="lt-LT" sz="1800" kern="0" dirty="0">
                <a:latin typeface="Times New Roman" panose="02020603050405020304" pitchFamily="18" charset="0"/>
                <a:cs typeface="Times New Roman" panose="02020603050405020304" pitchFamily="18" charset="0"/>
              </a:rPr>
              <a:t> </a:t>
            </a:r>
            <a:r>
              <a:rPr lang="lt-LT" sz="1800" kern="0" dirty="0" err="1">
                <a:latin typeface="Times New Roman" panose="02020603050405020304" pitchFamily="18" charset="0"/>
                <a:cs typeface="Times New Roman" panose="02020603050405020304" pitchFamily="18" charset="0"/>
              </a:rPr>
              <a:t>Operations</a:t>
            </a:r>
            <a:r>
              <a:rPr lang="lt-LT" sz="1800" kern="0" dirty="0">
                <a:latin typeface="Times New Roman" panose="02020603050405020304" pitchFamily="18" charset="0"/>
                <a:cs typeface="Times New Roman" panose="02020603050405020304" pitchFamily="18" charset="0"/>
              </a:rPr>
              <a:t>) koncepciją kaip Coastex-18/19 (PT/IT) (Portugalijoje ir Italijoje 2018 ir 2019 m. vykusios </a:t>
            </a:r>
            <a:r>
              <a:rPr lang="lt-LT" sz="1800" kern="0" dirty="0" err="1">
                <a:latin typeface="Times New Roman" panose="02020603050405020304" pitchFamily="18" charset="0"/>
                <a:cs typeface="Times New Roman" panose="02020603050405020304" pitchFamily="18" charset="0"/>
              </a:rPr>
              <a:t>Frontex</a:t>
            </a:r>
            <a:r>
              <a:rPr lang="lt-LT" sz="1800" kern="0" dirty="0">
                <a:latin typeface="Times New Roman" panose="02020603050405020304" pitchFamily="18" charset="0"/>
                <a:cs typeface="Times New Roman" panose="02020603050405020304" pitchFamily="18" charset="0"/>
              </a:rPr>
              <a:t>, EFCA ir EMSA koordinuojamos pratybos, sulaukusios puikaus valstybių narių vertinimo ir planuojamos tęsti ateityje) arba pavyzdžiui „Ruonis“ (LV)  - vykdant regioniniu lygmeniu kartu su PL, LV, EE (pratybos gera galimybė įsivertinti tarpinstitucinės sąveikos mechanizmus);</a:t>
            </a:r>
          </a:p>
          <a:p>
            <a:pPr marL="285750" indent="-285750" algn="just">
              <a:spcAft>
                <a:spcPts val="600"/>
              </a:spcAft>
              <a:buFont typeface="Arial" panose="020B0604020202020204" pitchFamily="34" charset="0"/>
              <a:buChar char="•"/>
            </a:pPr>
            <a:r>
              <a:rPr lang="lt-LT" sz="1800" kern="0" dirty="0">
                <a:latin typeface="Times New Roman" panose="02020603050405020304" pitchFamily="18" charset="0"/>
                <a:cs typeface="Times New Roman" panose="02020603050405020304" pitchFamily="18" charset="0"/>
              </a:rPr>
              <a:t>Bendrų ilgalaikių patruliavimų vykdymas PAFI laivais, keičiantis pareigūnais (bendrus reidus), numatant galimybę įsigyti reikalingas technines priemones;</a:t>
            </a:r>
          </a:p>
          <a:p>
            <a:pPr marL="285750" indent="-285750" algn="just">
              <a:spcAft>
                <a:spcPts val="600"/>
              </a:spcAft>
              <a:buFont typeface="Arial" panose="020B0604020202020204" pitchFamily="34" charset="0"/>
              <a:buChar char="•"/>
            </a:pPr>
            <a:r>
              <a:rPr lang="lt-LT" sz="1800" kern="0" dirty="0">
                <a:latin typeface="Times New Roman" panose="02020603050405020304" pitchFamily="18" charset="0"/>
                <a:cs typeface="Times New Roman" panose="02020603050405020304" pitchFamily="18" charset="0"/>
              </a:rPr>
              <a:t>Bendrai naudojamos infrastruktūros sąlygų gerinimas, pavyzdžiui tam skirtų krantinių pritaikymas sustabdyti mažąsias žvejybines/pramogines ir kt. plaukiojimo priemones kontrolei atlikti, priimti PAFI patrulines priemones, taip pat ir EFCA/EMSA/</a:t>
            </a:r>
            <a:r>
              <a:rPr lang="lt-LT" sz="1800" kern="0" dirty="0" err="1">
                <a:latin typeface="Times New Roman" panose="02020603050405020304" pitchFamily="18" charset="0"/>
                <a:cs typeface="Times New Roman" panose="02020603050405020304" pitchFamily="18" charset="0"/>
              </a:rPr>
              <a:t>Frontex</a:t>
            </a:r>
            <a:r>
              <a:rPr lang="lt-LT" sz="1800" kern="0" dirty="0">
                <a:latin typeface="Times New Roman" panose="02020603050405020304" pitchFamily="18" charset="0"/>
                <a:cs typeface="Times New Roman" panose="02020603050405020304" pitchFamily="18" charset="0"/>
              </a:rPr>
              <a:t> ir kitų šalių PAFI laivus, pritaikyti infrastruktūrą PAFI kontrolės pareigūnams dirbti, taip sudarant galimybę sutelkti kelių PAFI pajėgas viename labai patogiame taške. </a:t>
            </a:r>
          </a:p>
          <a:p>
            <a:pPr algn="just"/>
            <a:endParaRPr lang="lt-LT" sz="1800" kern="0" dirty="0">
              <a:latin typeface="Calibri" panose="020F0502020204030204" pitchFamily="34" charset="0"/>
              <a:cs typeface="Calibri" panose="020F0502020204030204" pitchFamily="34" charset="0"/>
            </a:endParaRPr>
          </a:p>
          <a:p>
            <a:pPr algn="just"/>
            <a:endParaRPr lang="lt-LT" sz="1800" kern="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13172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75810" y="759133"/>
            <a:ext cx="8244408" cy="863600"/>
          </a:xfrm>
        </p:spPr>
        <p:txBody>
          <a:bodyPr/>
          <a:lstStyle/>
          <a:p>
            <a:r>
              <a:rPr kumimoji="0" lang="lt-LT" sz="4000" b="1" i="0" u="none" strike="noStrike" kern="1200" cap="none" spc="0" normalizeH="0" baseline="0" noProof="0" dirty="0">
                <a:ln>
                  <a:noFill/>
                </a:ln>
                <a:solidFill>
                  <a:srgbClr val="00B05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00B050"/>
                </a:solidFill>
                <a:latin typeface="Calibri Light" panose="020F0302020204030204"/>
                <a:cs typeface="Times New Roman" panose="02020603050405020304" pitchFamily="18" charset="0"/>
              </a:rPr>
              <a:t>analizė. Stiprybės (1)</a:t>
            </a:r>
            <a:endParaRPr kumimoji="0" lang="lt-LT" sz="4000" b="1" i="0" u="none" strike="noStrike" kern="1200" cap="none" spc="0" normalizeH="0" baseline="0" noProof="0" dirty="0">
              <a:ln>
                <a:noFill/>
              </a:ln>
              <a:solidFill>
                <a:srgbClr val="00B05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342900" lvl="0" indent="-342900" algn="just">
              <a:lnSpc>
                <a:spcPct val="115000"/>
              </a:lnSpc>
              <a:spcBef>
                <a:spcPts val="600"/>
              </a:spcBef>
              <a:buFont typeface="Symbol" panose="05050102010706020507" pitchFamily="18" charset="2"/>
              <a:buChar char=""/>
              <a:tabLst>
                <a:tab pos="1786890" algn="l"/>
              </a:tabLst>
            </a:pPr>
            <a:r>
              <a:rPr lang="lt-LT" sz="1800" dirty="0">
                <a:latin typeface="Times New Roman" panose="02020603050405020304" pitchFamily="18" charset="0"/>
                <a:ea typeface="Times New Roman" panose="02020603050405020304" pitchFamily="18" charset="0"/>
              </a:rPr>
              <a:t>Šalies žvejybos sektoriaus daugiametės tradicijos, turtingas žuvininkystės paveldas</a:t>
            </a:r>
            <a:endParaRPr lang="en-AI" sz="1800" dirty="0">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latin typeface="Times New Roman" panose="02020603050405020304" pitchFamily="18" charset="0"/>
                <a:ea typeface="Times New Roman" panose="02020603050405020304" pitchFamily="18" charset="0"/>
              </a:rPr>
              <a:t>Ilgametė nuosekli žvejyba, užtikrinanti žvejybos galimybes ES ir ne ES vandenyse.</a:t>
            </a:r>
            <a:endParaRPr lang="en-AI" sz="1800" dirty="0">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r>
              <a:rPr lang="lt-LT" sz="1800" dirty="0">
                <a:latin typeface="Times New Roman" panose="02020603050405020304" pitchFamily="18" charset="0"/>
                <a:ea typeface="Times New Roman" panose="02020603050405020304" pitchFamily="18" charset="0"/>
              </a:rPr>
              <a:t>Veikia pripažintos gamintojų organizacijos (GO) bei kitos nevyriausybinės organizacijos, atstovaujančios žvejybos jūrų vandenyse ir žvejybos vidaus vandenyse sektorių interesams.</a:t>
            </a:r>
            <a:endParaRPr lang="en-AI" sz="1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4183900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SSGG ir poreikių apibendrinimas</a:t>
            </a: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gn="just"/>
            <a:endParaRPr lang="lt-LT" sz="1800" kern="0" dirty="0">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PAFI atsako už įvairias užduotis, kurios gali apimti saugią laivybą, jūrų saugumą, paiešką ir gelbėjimą, sienų kontrolę, žuvininkystės kontrolę, muitinį tikrinimą, bendrąją teisėsaugą ir aplinkos apsaugą. Todėl: </a:t>
            </a:r>
          </a:p>
          <a:p>
            <a:pPr marL="285750" indent="-285750" algn="just">
              <a:buFont typeface="Wingdings" panose="05000000000000000000" pitchFamily="2" charset="2"/>
              <a:buChar char="§"/>
            </a:pPr>
            <a:r>
              <a:rPr lang="lt-LT" sz="1800" kern="0" dirty="0">
                <a:latin typeface="Times New Roman" panose="02020603050405020304" pitchFamily="18" charset="0"/>
                <a:cs typeface="Times New Roman" panose="02020603050405020304" pitchFamily="18" charset="0"/>
              </a:rPr>
              <a:t>jos pagal savo įgaliojimus turėtų stiprinti bendradarbiavimą tarpusavyje, siekdamos didinti informuotumą apie padėtį jūrose ir vykdyti darnius bei ekonomiškai efektyvius veiksmus;</a:t>
            </a:r>
          </a:p>
          <a:p>
            <a:pPr marL="285750" indent="-285750" algn="just">
              <a:buFont typeface="Wingdings" panose="05000000000000000000" pitchFamily="2" charset="2"/>
              <a:buChar char="§"/>
            </a:pPr>
            <a:r>
              <a:rPr lang="lt-LT" sz="1800" kern="0" dirty="0">
                <a:latin typeface="Times New Roman" panose="02020603050405020304" pitchFamily="18" charset="0"/>
                <a:cs typeface="Times New Roman" panose="02020603050405020304" pitchFamily="18" charset="0"/>
              </a:rPr>
              <a:t>turėtų būti sudaroma galimybė  sustiprinti suderintą bendrosios žuvininkystės politikos kontrolės sistemos įgyvendinimą, padėti užtikrinti bendradarbiavimo organizavimą;</a:t>
            </a:r>
          </a:p>
          <a:p>
            <a:pPr marL="285750" indent="-285750" algn="just">
              <a:buFont typeface="Wingdings" panose="05000000000000000000" pitchFamily="2" charset="2"/>
              <a:buChar char="§"/>
            </a:pPr>
            <a:r>
              <a:rPr lang="lt-LT" sz="1800" kern="0" dirty="0">
                <a:latin typeface="Times New Roman" panose="02020603050405020304" pitchFamily="18" charset="0"/>
                <a:cs typeface="Times New Roman" panose="02020603050405020304" pitchFamily="18" charset="0"/>
              </a:rPr>
              <a:t>taip pat turėtų būti sudarytos sąlygos apsirūpinti reikalinga įranga ir priemonėmis bei pritaikyti reikalingą infrastruktūrą, jungtinės veiklos planams įgyvendinti ir bendradarbiauti įgyvendinant ES integruotą jūrų politiką.</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Atitinkamai galėtų būti remiamas:</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a) gebėjimų  stiprinimas dalinantis geriausią praktiką, taip pat rengiant  darbuotojų mokymus (įskaitant pratybas)  ir mainus;</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b) efektyvesnis keitimasis informacija ir bendradarbiavimas vykdant pakrančių apsaugos funkcijas, taip pat analizuojant veiklos sunkumus ir kylančias grėsmes jūrų srityje;</a:t>
            </a:r>
          </a:p>
          <a:p>
            <a:pPr marL="285750" indent="-285750" algn="just">
              <a:buFont typeface="Wingdings" panose="05000000000000000000" pitchFamily="2" charset="2"/>
              <a:buChar char="q"/>
            </a:pPr>
            <a:r>
              <a:rPr lang="lt-LT" sz="1800" kern="0" dirty="0">
                <a:latin typeface="Times New Roman" panose="02020603050405020304" pitchFamily="18" charset="0"/>
                <a:cs typeface="Times New Roman" panose="02020603050405020304" pitchFamily="18" charset="0"/>
              </a:rPr>
              <a:t>c) PAFI apsaugos funkcijoms kartu naudojamos infrastruktūros gerinimas, įrangos  ir priemonių įsigijimas.</a:t>
            </a:r>
          </a:p>
        </p:txBody>
      </p:sp>
    </p:spTree>
    <p:extLst>
      <p:ext uri="{BB962C8B-B14F-4D97-AF65-F5344CB8AC3E}">
        <p14:creationId xmlns:p14="http://schemas.microsoft.com/office/powerpoint/2010/main" val="400623849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187624" y="980728"/>
            <a:ext cx="8119138" cy="863600"/>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4.1. konkretaus tikslo „</a:t>
            </a:r>
            <a:r>
              <a:rPr lang="lt-LT" sz="2800" b="1" dirty="0">
                <a:solidFill>
                  <a:srgbClr val="0070C0"/>
                </a:solidFill>
                <a:latin typeface="Calibri Light" panose="020F0302020204030204" pitchFamily="34" charset="0"/>
                <a:cs typeface="Calibri Light" panose="020F0302020204030204" pitchFamily="34" charset="0"/>
              </a:rPr>
              <a:t>Stiprinti tvarų jūrų ir vandenynų valdymą gerinant žinias apie jūras, jūrų stebėseną ir (arba) pakrančių apsaugos tarnybų bendradarbiavimą“ remtini veiksmai (</a:t>
            </a:r>
            <a:r>
              <a:rPr lang="lt-LT" sz="2800" b="1" dirty="0" err="1">
                <a:solidFill>
                  <a:srgbClr val="0070C0"/>
                </a:solidFill>
                <a:latin typeface="Calibri Light" panose="020F0302020204030204" pitchFamily="34" charset="0"/>
                <a:cs typeface="Calibri Light" panose="020F0302020204030204" pitchFamily="34" charset="0"/>
              </a:rPr>
              <a:t>types</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of</a:t>
            </a:r>
            <a:r>
              <a:rPr lang="lt-LT" sz="2800" b="1" dirty="0">
                <a:solidFill>
                  <a:srgbClr val="0070C0"/>
                </a:solidFill>
                <a:latin typeface="Calibri Light" panose="020F0302020204030204" pitchFamily="34" charset="0"/>
                <a:cs typeface="Calibri Light" panose="020F0302020204030204" pitchFamily="34" charset="0"/>
              </a:rPr>
              <a:t> </a:t>
            </a:r>
            <a:r>
              <a:rPr lang="lt-LT" sz="2800" b="1" dirty="0" err="1">
                <a:solidFill>
                  <a:srgbClr val="0070C0"/>
                </a:solidFill>
                <a:latin typeface="Calibri Light" panose="020F0302020204030204" pitchFamily="34" charset="0"/>
                <a:cs typeface="Calibri Light" panose="020F0302020204030204" pitchFamily="34" charset="0"/>
              </a:rPr>
              <a:t>actions</a:t>
            </a:r>
            <a:r>
              <a:rPr lang="lt-LT" sz="2800" b="1" dirty="0">
                <a:solidFill>
                  <a:srgbClr val="0070C0"/>
                </a:solidFill>
                <a:latin typeface="Calibri Light" panose="020F0302020204030204" pitchFamily="34" charset="0"/>
                <a:cs typeface="Calibri Light" panose="020F0302020204030204" pitchFamily="34" charset="0"/>
              </a:rPr>
              <a:t>)</a:t>
            </a:r>
            <a:br>
              <a:rPr lang="lt-LT" sz="2800" b="1" dirty="0">
                <a:solidFill>
                  <a:srgbClr val="0070C0"/>
                </a:solidFill>
                <a:latin typeface="Calibri" panose="020F0502020204030204" pitchFamily="34" charset="0"/>
                <a:cs typeface="Calibri" panose="020F0502020204030204" pitchFamily="34" charset="0"/>
              </a:rPr>
            </a:br>
            <a:endParaRPr lang="lt-LT" sz="2800" b="1" kern="1200" dirty="0">
              <a:solidFill>
                <a:srgbClr val="0070C0"/>
              </a:solidFill>
              <a:latin typeface="Calibri" panose="020F0502020204030204" pitchFamily="34" charset="0"/>
              <a:ea typeface="+mn-ea"/>
              <a:cs typeface="Calibri" panose="020F0502020204030204" pitchFamily="34"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07504" y="1772816"/>
            <a:ext cx="9036495" cy="4362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285750" indent="-285750" algn="just">
              <a:lnSpc>
                <a:spcPct val="115000"/>
              </a:lnSpc>
              <a:spcBef>
                <a:spcPts val="0"/>
              </a:spcBef>
              <a:spcAft>
                <a:spcPts val="0"/>
              </a:spcAft>
              <a:buFont typeface="Wingdings" panose="05000000000000000000" pitchFamily="2" charset="2"/>
              <a:buChar char="q"/>
            </a:pPr>
            <a:r>
              <a:rPr lang="lt-LT" sz="1800" b="1" dirty="0">
                <a:solidFill>
                  <a:srgbClr val="000000"/>
                </a:solidFill>
                <a:effectLst/>
                <a:latin typeface="Times New Roman" panose="02020603050405020304" pitchFamily="18" charset="0"/>
                <a:ea typeface="Times New Roman" panose="02020603050405020304" pitchFamily="18" charset="0"/>
              </a:rPr>
              <a:t>Parama pakrančių apsaugos funkcijas atliekančių institucijų efektyvesniam  bendradarbiavimui, apsaugos funkcijoms kartu naudojamos infrastruktūros gerinimui, bei įrangos ir priemonių įsigijimui.</a:t>
            </a:r>
          </a:p>
          <a:p>
            <a:pPr algn="just">
              <a:lnSpc>
                <a:spcPct val="115000"/>
              </a:lnSpc>
              <a:spcBef>
                <a:spcPts val="0"/>
              </a:spcBef>
              <a:spcAft>
                <a:spcPts val="0"/>
              </a:spcAft>
            </a:pPr>
            <a:endParaRPr lang="lt-LT" sz="1800" b="1" kern="0" dirty="0">
              <a:solidFill>
                <a:schemeClr val="tx1"/>
              </a:solidFill>
              <a:latin typeface="Times New Roman" panose="02020603050405020304" pitchFamily="18" charset="0"/>
              <a:cs typeface="Times New Roman" panose="02020603050405020304" pitchFamily="18" charset="0"/>
            </a:endParaRP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Times New Roman" panose="02020603050405020304" pitchFamily="18" charset="0"/>
                <a:cs typeface="Times New Roman" panose="02020603050405020304" pitchFamily="18" charset="0"/>
              </a:rPr>
              <a:t>Pagrindinės tikslinės grupės: </a:t>
            </a:r>
            <a:r>
              <a:rPr lang="lt-LT" sz="1800" dirty="0">
                <a:effectLst/>
                <a:latin typeface="Times New Roman" panose="02020603050405020304" pitchFamily="18" charset="0"/>
                <a:ea typeface="Times New Roman" panose="02020603050405020304" pitchFamily="18" charset="0"/>
                <a:cs typeface="Times New Roman" panose="02020603050405020304" pitchFamily="18" charset="0"/>
              </a:rPr>
              <a:t>Parama pakrančių apsaugos funkcijas atliekančios institucijos.</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Veiksmai, užtikrinantys lygybę, </a:t>
            </a:r>
            <a:r>
              <a:rPr lang="lt-LT" sz="1800" b="1" dirty="0" err="1">
                <a:effectLst/>
                <a:latin typeface="Times New Roman" panose="02020603050405020304" pitchFamily="18" charset="0"/>
                <a:ea typeface="Calibri" panose="020F0502020204030204" pitchFamily="34" charset="0"/>
                <a:cs typeface="Times New Roman" panose="02020603050405020304" pitchFamily="18" charset="0"/>
              </a:rPr>
              <a:t>įtrauktį</a:t>
            </a: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 ir nediskriminavimą: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vykdant numatytas veiklas bus siekiama užtikrinti lygybės, </a:t>
            </a:r>
            <a:r>
              <a:rPr lang="lt-LT" sz="1800" dirty="0" err="1">
                <a:effectLst/>
                <a:latin typeface="Times New Roman" panose="02020603050405020304" pitchFamily="18" charset="0"/>
                <a:ea typeface="Calibri" panose="020F0502020204030204" pitchFamily="34" charset="0"/>
                <a:cs typeface="Times New Roman" panose="02020603050405020304" pitchFamily="18" charset="0"/>
              </a:rPr>
              <a:t>įtraukties</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 ir nediskriminavimo principus. </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Konkrečios tikslinės teritorijos, įskaitant planuojamą teritorinių priemonių naudojimą: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Lietuvos teritoriniai vandenys, pakrantės.</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Tarpregioniniai, tarp sienų  ir tarpvalstybiniai veiksmai: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numatoma sudaryti visas galimybes juos atlikti esant poreikiui.</a:t>
            </a:r>
          </a:p>
          <a:p>
            <a:pPr marL="285750" indent="-285750" algn="just">
              <a:spcBef>
                <a:spcPts val="0"/>
              </a:spcBef>
              <a:spcAft>
                <a:spcPts val="0"/>
              </a:spcAft>
              <a:buFont typeface="Wingdings" panose="05000000000000000000" pitchFamily="2" charset="2"/>
              <a:buChar char="§"/>
            </a:pPr>
            <a:r>
              <a:rPr lang="lt-LT" sz="1800" b="1" dirty="0">
                <a:effectLst/>
                <a:latin typeface="Times New Roman" panose="02020603050405020304" pitchFamily="18" charset="0"/>
                <a:ea typeface="Calibri" panose="020F0502020204030204" pitchFamily="34" charset="0"/>
                <a:cs typeface="Times New Roman" panose="02020603050405020304" pitchFamily="18" charset="0"/>
              </a:rPr>
              <a:t>Planuojamas finansinių priemonių naudojimas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lt-LT" sz="1800" dirty="0">
                <a:effectLst/>
                <a:latin typeface="Times New Roman" panose="02020603050405020304" pitchFamily="18" charset="0"/>
                <a:ea typeface="Calibri" panose="020F0502020204030204" pitchFamily="34" charset="0"/>
                <a:cs typeface="Times New Roman" panose="02020603050405020304" pitchFamily="18" charset="0"/>
              </a:rPr>
              <a:t>netaikoma.</a:t>
            </a:r>
            <a:r>
              <a:rPr lang="lt-LT" sz="1800" kern="0" dirty="0">
                <a:solidFill>
                  <a:schemeClr val="tx1"/>
                </a:solidFill>
                <a:latin typeface="Times New Roman" panose="02020603050405020304" pitchFamily="18" charset="0"/>
                <a:cs typeface="Times New Roman" panose="02020603050405020304" pitchFamily="18" charset="0"/>
              </a:rPr>
              <a:t>	</a:t>
            </a:r>
            <a:endParaRPr lang="lt-LT" sz="1600" kern="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84312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790222" y="620688"/>
            <a:ext cx="8244408" cy="455003"/>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4.1. „</a:t>
            </a:r>
            <a:r>
              <a:rPr lang="lt-LT" sz="2800" b="1" dirty="0">
                <a:solidFill>
                  <a:srgbClr val="0070C0"/>
                </a:solidFill>
                <a:latin typeface="Calibri Light" panose="020F0302020204030204" pitchFamily="34" charset="0"/>
                <a:cs typeface="Calibri Light" panose="020F0302020204030204" pitchFamily="34" charset="0"/>
              </a:rPr>
              <a:t>Stiprinti tvarų jūrų ir vandenynų valdymą gerinant žinias apie jūras, jūrų stebėseną ir (arba) pakrančių apsaugos tarnybų bendradarbiavimą“</a:t>
            </a:r>
            <a:endParaRPr lang="lt-LT" sz="28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graphicFrame>
        <p:nvGraphicFramePr>
          <p:cNvPr id="2" name="Lentelė 1">
            <a:extLst>
              <a:ext uri="{FF2B5EF4-FFF2-40B4-BE49-F238E27FC236}">
                <a16:creationId xmlns:a16="http://schemas.microsoft.com/office/drawing/2014/main" id="{D884D96B-D4F5-4ED8-91BC-302D062FC77C}"/>
              </a:ext>
            </a:extLst>
          </p:cNvPr>
          <p:cNvGraphicFramePr>
            <a:graphicFrameLocks noGrp="1"/>
          </p:cNvGraphicFramePr>
          <p:nvPr>
            <p:extLst>
              <p:ext uri="{D42A27DB-BD31-4B8C-83A1-F6EECF244321}">
                <p14:modId xmlns:p14="http://schemas.microsoft.com/office/powerpoint/2010/main" val="1654347522"/>
              </p:ext>
            </p:extLst>
          </p:nvPr>
        </p:nvGraphicFramePr>
        <p:xfrm>
          <a:off x="89755" y="1700808"/>
          <a:ext cx="8964489" cy="2474899"/>
        </p:xfrm>
        <a:graphic>
          <a:graphicData uri="http://schemas.openxmlformats.org/drawingml/2006/table">
            <a:tbl>
              <a:tblPr>
                <a:tableStyleId>{3C2FFA5D-87B4-456A-9821-1D502468CF0F}</a:tableStyleId>
              </a:tblPr>
              <a:tblGrid>
                <a:gridCol w="4410237">
                  <a:extLst>
                    <a:ext uri="{9D8B030D-6E8A-4147-A177-3AD203B41FA5}">
                      <a16:colId xmlns:a16="http://schemas.microsoft.com/office/drawing/2014/main" val="3518956522"/>
                    </a:ext>
                  </a:extLst>
                </a:gridCol>
                <a:gridCol w="1080120">
                  <a:extLst>
                    <a:ext uri="{9D8B030D-6E8A-4147-A177-3AD203B41FA5}">
                      <a16:colId xmlns:a16="http://schemas.microsoft.com/office/drawing/2014/main" val="3970217338"/>
                    </a:ext>
                  </a:extLst>
                </a:gridCol>
                <a:gridCol w="1368151">
                  <a:extLst>
                    <a:ext uri="{9D8B030D-6E8A-4147-A177-3AD203B41FA5}">
                      <a16:colId xmlns:a16="http://schemas.microsoft.com/office/drawing/2014/main" val="1438747759"/>
                    </a:ext>
                  </a:extLst>
                </a:gridCol>
                <a:gridCol w="1008113">
                  <a:extLst>
                    <a:ext uri="{9D8B030D-6E8A-4147-A177-3AD203B41FA5}">
                      <a16:colId xmlns:a16="http://schemas.microsoft.com/office/drawing/2014/main" val="33721776"/>
                    </a:ext>
                  </a:extLst>
                </a:gridCol>
                <a:gridCol w="288031">
                  <a:extLst>
                    <a:ext uri="{9D8B030D-6E8A-4147-A177-3AD203B41FA5}">
                      <a16:colId xmlns:a16="http://schemas.microsoft.com/office/drawing/2014/main" val="2476601319"/>
                    </a:ext>
                  </a:extLst>
                </a:gridCol>
                <a:gridCol w="809837">
                  <a:extLst>
                    <a:ext uri="{9D8B030D-6E8A-4147-A177-3AD203B41FA5}">
                      <a16:colId xmlns:a16="http://schemas.microsoft.com/office/drawing/2014/main" val="1201402656"/>
                    </a:ext>
                  </a:extLst>
                </a:gridCol>
              </a:tblGrid>
              <a:tr h="339909">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Remtini veiksmai (</a:t>
                      </a:r>
                      <a:r>
                        <a:rPr lang="lt-LT" sz="1600" b="1" i="0" u="none" strike="noStrike" dirty="0" err="1">
                          <a:solidFill>
                            <a:srgbClr val="000000"/>
                          </a:solidFill>
                          <a:effectLst/>
                          <a:latin typeface="Calibri" panose="020F0502020204030204" pitchFamily="34" charset="0"/>
                          <a:cs typeface="Calibri" panose="020F0502020204030204" pitchFamily="34" charset="0"/>
                        </a:rPr>
                        <a:t>Types</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of</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action</a:t>
                      </a:r>
                      <a:r>
                        <a:rPr lang="lt-LT" sz="1600" b="1" i="0" u="none" strike="noStrike" dirty="0">
                          <a:solidFill>
                            <a:srgbClr val="000000"/>
                          </a:solidFill>
                          <a:effectLst/>
                          <a:latin typeface="Calibri" panose="020F0502020204030204" pitchFamily="34" charset="0"/>
                          <a:cs typeface="Calibri" panose="020F0502020204030204" pitchFamily="34" charset="0"/>
                        </a:rPr>
                        <a:t>) </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Eur</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Intervencijų rūšys (</a:t>
                      </a:r>
                      <a:r>
                        <a:rPr lang="lt-LT" sz="1600" b="1" i="0" u="none" strike="noStrike" dirty="0" err="1">
                          <a:solidFill>
                            <a:srgbClr val="000000"/>
                          </a:solidFill>
                          <a:effectLst/>
                          <a:latin typeface="Calibri" panose="020F0502020204030204" pitchFamily="34" charset="0"/>
                          <a:cs typeface="Calibri" panose="020F0502020204030204" pitchFamily="34" charset="0"/>
                        </a:rPr>
                        <a:t>Tipes</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of</a:t>
                      </a:r>
                      <a:r>
                        <a:rPr lang="lt-LT" sz="1600" b="1" i="0" u="none" strike="noStrike" dirty="0">
                          <a:solidFill>
                            <a:srgbClr val="000000"/>
                          </a:solidFill>
                          <a:effectLst/>
                          <a:latin typeface="Calibri" panose="020F0502020204030204" pitchFamily="34" charset="0"/>
                          <a:cs typeface="Calibri" panose="020F0502020204030204" pitchFamily="34" charset="0"/>
                        </a:rPr>
                        <a:t> </a:t>
                      </a:r>
                      <a:r>
                        <a:rPr lang="lt-LT" sz="1600" b="1" i="0" u="none" strike="noStrike" dirty="0" err="1">
                          <a:solidFill>
                            <a:srgbClr val="000000"/>
                          </a:solidFill>
                          <a:effectLst/>
                          <a:latin typeface="Calibri" panose="020F0502020204030204" pitchFamily="34" charset="0"/>
                          <a:cs typeface="Calibri" panose="020F0502020204030204" pitchFamily="34" charset="0"/>
                        </a:rPr>
                        <a:t>intervention</a:t>
                      </a:r>
                      <a:r>
                        <a:rPr lang="lt-LT" sz="1600" b="1" i="0" u="none" strike="noStrike" dirty="0">
                          <a:solidFill>
                            <a:srgbClr val="000000"/>
                          </a:solidFill>
                          <a:effectLst/>
                          <a:latin typeface="Calibri" panose="020F0502020204030204" pitchFamily="34" charset="0"/>
                          <a:cs typeface="Calibri" panose="020F0502020204030204" pitchFamily="34" charset="0"/>
                        </a:rPr>
                        <a:t>)</a:t>
                      </a:r>
                    </a:p>
                  </a:txBody>
                  <a:tcPr marL="9525" marR="9525" marT="9525" marB="0" anchor="ctr"/>
                </a:tc>
                <a:tc>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Eur</a:t>
                      </a:r>
                    </a:p>
                  </a:txBody>
                  <a:tcPr marL="9525" marR="9525" marT="9525" marB="0" anchor="ctr"/>
                </a:tc>
                <a:tc gridSpan="2">
                  <a:txBody>
                    <a:bodyPr/>
                    <a:lstStyle/>
                    <a:p>
                      <a:pPr algn="ctr" fontAlgn="b"/>
                      <a:r>
                        <a:rPr lang="lt-LT" sz="1600" b="1" i="0" u="none" strike="noStrike" dirty="0">
                          <a:solidFill>
                            <a:srgbClr val="000000"/>
                          </a:solidFill>
                          <a:effectLst/>
                          <a:latin typeface="Calibri" panose="020F0502020204030204" pitchFamily="34" charset="0"/>
                          <a:cs typeface="Calibri" panose="020F0502020204030204" pitchFamily="34" charset="0"/>
                        </a:rPr>
                        <a:t>Indėlis į klimato tikslus </a:t>
                      </a:r>
                      <a:r>
                        <a:rPr lang="lt-LT" sz="1600" b="0" i="0" u="none" strike="noStrike" dirty="0">
                          <a:solidFill>
                            <a:srgbClr val="000000"/>
                          </a:solidFill>
                          <a:effectLst/>
                          <a:latin typeface="Calibri" panose="020F0502020204030204" pitchFamily="34" charset="0"/>
                          <a:cs typeface="Calibri" panose="020F0502020204030204" pitchFamily="34" charset="0"/>
                        </a:rPr>
                        <a:t> </a:t>
                      </a:r>
                    </a:p>
                  </a:txBody>
                  <a:tcPr marL="9525" marR="9525" marT="9525" marB="0" anchor="ctr"/>
                </a:tc>
                <a:tc hMerge="1">
                  <a:txBody>
                    <a:bodyPr/>
                    <a:lstStyle/>
                    <a:p>
                      <a:pPr algn="l" fontAlgn="b"/>
                      <a:r>
                        <a:rPr lang="lt-LT" sz="1100" b="0" i="0" u="none" strike="noStrike" dirty="0">
                          <a:solidFill>
                            <a:srgbClr val="000000"/>
                          </a:solidFill>
                          <a:effectLst/>
                          <a:latin typeface="Calibri" panose="020F0502020204030204" pitchFamily="34" charset="0"/>
                        </a:rPr>
                        <a:t> </a:t>
                      </a:r>
                    </a:p>
                  </a:txBody>
                  <a:tcPr marL="9525" marR="9525" marT="9525" marB="0" anchor="b"/>
                </a:tc>
                <a:extLst>
                  <a:ext uri="{0D108BD9-81ED-4DB2-BD59-A6C34878D82A}">
                    <a16:rowId xmlns:a16="http://schemas.microsoft.com/office/drawing/2014/main" val="1187761584"/>
                  </a:ext>
                </a:extLst>
              </a:tr>
              <a:tr h="451106">
                <a:tc>
                  <a:txBody>
                    <a:bodyPr/>
                    <a:lstStyle/>
                    <a:p>
                      <a:pPr algn="l" fontAlgn="t"/>
                      <a:r>
                        <a:rPr lang="lt-LT" sz="1600" b="0" i="0" u="none" strike="noStrike" dirty="0">
                          <a:solidFill>
                            <a:srgbClr val="000000"/>
                          </a:solidFill>
                          <a:effectLst/>
                          <a:latin typeface="Calibri" panose="020F0502020204030204" pitchFamily="34" charset="0"/>
                          <a:cs typeface="Calibri" panose="020F0502020204030204" pitchFamily="34" charset="0"/>
                        </a:rPr>
                        <a:t> Parama pakrančių apsaugos funkcijas atliekančių institucijų efektyvesniam  bendradarbiavimui, apsaugos funkcijoms kartu naudojamos infrastruktūros gerinimui, bei įrangos ir priemonių įsigijimui. </a:t>
                      </a:r>
                    </a:p>
                  </a:txBody>
                  <a:tcPr marL="9525" marR="9525" marT="9525" marB="0" anchor="ctr"/>
                </a:tc>
                <a:tc>
                  <a:txBody>
                    <a:bodyPr/>
                    <a:lstStyle/>
                    <a:p>
                      <a:pPr algn="l" fontAlgn="t"/>
                      <a:r>
                        <a:rPr lang="lt-LT" sz="1600" b="0" i="0" u="none" strike="noStrike" dirty="0">
                          <a:solidFill>
                            <a:srgbClr val="000000"/>
                          </a:solidFill>
                          <a:effectLst/>
                          <a:latin typeface="Calibri" panose="020F0502020204030204" pitchFamily="34" charset="0"/>
                          <a:cs typeface="Calibri" panose="020F0502020204030204" pitchFamily="34" charset="0"/>
                        </a:rPr>
                        <a:t>  2 622 153   </a:t>
                      </a:r>
                    </a:p>
                  </a:txBody>
                  <a:tcPr marL="9525" marR="9525" marT="9525" marB="0" anchor="ctr"/>
                </a:tc>
                <a:tc>
                  <a:txBody>
                    <a:bodyPr/>
                    <a:lstStyle/>
                    <a:p>
                      <a:pPr algn="l" fontAlgn="b"/>
                      <a:r>
                        <a:rPr lang="lt-LT" sz="1600" b="0" i="0" u="none" strike="noStrike" dirty="0">
                          <a:solidFill>
                            <a:srgbClr val="000000"/>
                          </a:solidFill>
                          <a:effectLst/>
                          <a:latin typeface="Calibri" panose="020F0502020204030204" pitchFamily="34" charset="0"/>
                          <a:cs typeface="Calibri" panose="020F0502020204030204" pitchFamily="34" charset="0"/>
                        </a:rPr>
                        <a:t>Jūrų stebėjimas ir apsauga</a:t>
                      </a:r>
                    </a:p>
                  </a:txBody>
                  <a:tcPr marL="9525" marR="9525" marT="9525" marB="0" anchor="ctr"/>
                </a:tc>
                <a:tc>
                  <a:txBody>
                    <a:bodyPr/>
                    <a:lstStyle/>
                    <a:p>
                      <a:pPr algn="l" fontAlgn="b"/>
                      <a:r>
                        <a:rPr lang="lt-LT" sz="1600" b="0" i="0" u="none" strike="noStrike" dirty="0">
                          <a:solidFill>
                            <a:srgbClr val="000000"/>
                          </a:solidFill>
                          <a:effectLst/>
                          <a:latin typeface="Calibri" panose="020F0502020204030204" pitchFamily="34" charset="0"/>
                          <a:cs typeface="Calibri" panose="020F0502020204030204" pitchFamily="34" charset="0"/>
                        </a:rPr>
                        <a:t> 2 622 153   </a:t>
                      </a:r>
                    </a:p>
                  </a:txBody>
                  <a:tcPr marL="9525" marR="9525" marT="9525" marB="0" anchor="ctr"/>
                </a:tc>
                <a:tc>
                  <a:txBody>
                    <a:bodyPr/>
                    <a:lstStyle/>
                    <a:p>
                      <a:pPr algn="ctr" fontAlgn="b"/>
                      <a:r>
                        <a:rPr lang="lt-LT" sz="1600" b="0" i="0" u="none" strike="noStrike" dirty="0">
                          <a:solidFill>
                            <a:srgbClr val="000000"/>
                          </a:solidFill>
                          <a:effectLst/>
                          <a:latin typeface="Calibri" panose="020F0502020204030204" pitchFamily="34" charset="0"/>
                          <a:cs typeface="Calibri" panose="020F0502020204030204" pitchFamily="34" charset="0"/>
                        </a:rPr>
                        <a:t>0</a:t>
                      </a:r>
                    </a:p>
                  </a:txBody>
                  <a:tcPr marL="9525" marR="9525" marT="9525" marB="0" anchor="ctr"/>
                </a:tc>
                <a:tc>
                  <a:txBody>
                    <a:bodyPr/>
                    <a:lstStyle/>
                    <a:p>
                      <a:pPr algn="l" fontAlgn="b"/>
                      <a:r>
                        <a:rPr lang="lt-LT" sz="1200" b="0" i="0" u="none" strike="noStrike" dirty="0">
                          <a:solidFill>
                            <a:srgbClr val="000000"/>
                          </a:solidFill>
                          <a:effectLst/>
                          <a:latin typeface="Calibri" panose="020F0502020204030204" pitchFamily="34" charset="0"/>
                          <a:cs typeface="Calibri" panose="020F0502020204030204" pitchFamily="34" charset="0"/>
                        </a:rPr>
                        <a:t>                    -     </a:t>
                      </a:r>
                    </a:p>
                  </a:txBody>
                  <a:tcPr marL="9525" marR="9525" marT="9525" marB="0" anchor="ctr"/>
                </a:tc>
                <a:extLst>
                  <a:ext uri="{0D108BD9-81ED-4DB2-BD59-A6C34878D82A}">
                    <a16:rowId xmlns:a16="http://schemas.microsoft.com/office/drawing/2014/main" val="1293333303"/>
                  </a:ext>
                </a:extLst>
              </a:tr>
              <a:tr h="505129">
                <a:tc gridSpan="6">
                  <a:txBody>
                    <a:bodyPr/>
                    <a:lstStyle/>
                    <a:p>
                      <a:pPr algn="l" fontAlgn="t"/>
                      <a:endParaRPr lang="lt-LT" sz="1600" b="0" i="0" u="none" strike="noStrike" dirty="0">
                        <a:solidFill>
                          <a:srgbClr val="000000"/>
                        </a:solidFill>
                        <a:effectLst/>
                        <a:latin typeface="Calibri" panose="020F0502020204030204" pitchFamily="34" charset="0"/>
                        <a:cs typeface="Calibri" panose="020F0502020204030204" pitchFamily="34" charset="0"/>
                      </a:endParaRPr>
                    </a:p>
                  </a:txBody>
                  <a:tcPr marL="9525" marR="9525" marT="9525" marB="0"/>
                </a:tc>
                <a:tc hMerge="1">
                  <a:txBody>
                    <a:bodyPr/>
                    <a:lstStyle/>
                    <a:p>
                      <a:pPr algn="l" fontAlgn="t"/>
                      <a:endParaRPr lang="lt-LT" sz="1100" b="0" i="0" u="none" strike="noStrike" dirty="0">
                        <a:solidFill>
                          <a:srgbClr val="000000"/>
                        </a:solidFill>
                        <a:effectLst/>
                        <a:latin typeface="Times New Roman" panose="02020603050405020304" pitchFamily="18" charset="0"/>
                      </a:endParaRPr>
                    </a:p>
                  </a:txBody>
                  <a:tcPr marL="9525" marR="9525" marT="9525" marB="0"/>
                </a:tc>
                <a:tc hMerge="1">
                  <a:txBody>
                    <a:bodyPr/>
                    <a:lstStyle/>
                    <a:p>
                      <a:pPr algn="l" fontAlgn="b"/>
                      <a:endParaRPr lang="pt-BR" sz="1100" b="0" i="0" u="none" strike="noStrike">
                        <a:solidFill>
                          <a:srgbClr val="000000"/>
                        </a:solidFill>
                        <a:effectLst/>
                        <a:latin typeface="Times New Roman" panose="02020603050405020304" pitchFamily="18" charset="0"/>
                      </a:endParaRPr>
                    </a:p>
                  </a:txBody>
                  <a:tcPr marL="9525" marR="9525" marT="9525" marB="0" anchor="b"/>
                </a:tc>
                <a:tc hMerge="1">
                  <a:txBody>
                    <a:bodyPr/>
                    <a:lstStyle/>
                    <a:p>
                      <a:pPr algn="l" fontAlgn="b"/>
                      <a:endParaRPr lang="lt-LT" sz="1100" b="0" i="0" u="none" strike="noStrike">
                        <a:solidFill>
                          <a:srgbClr val="000000"/>
                        </a:solidFill>
                        <a:effectLst/>
                        <a:latin typeface="Times New Roman" panose="02020603050405020304" pitchFamily="18" charset="0"/>
                      </a:endParaRPr>
                    </a:p>
                  </a:txBody>
                  <a:tcPr marL="9525" marR="9525" marT="9525" marB="0" anchor="b"/>
                </a:tc>
                <a:tc hMerge="1">
                  <a:txBody>
                    <a:bodyPr/>
                    <a:lstStyle/>
                    <a:p>
                      <a:pPr algn="ctr" fontAlgn="b"/>
                      <a:endParaRPr lang="lt-LT" sz="1100" b="0" i="0" u="none" strike="noStrike">
                        <a:solidFill>
                          <a:srgbClr val="000000"/>
                        </a:solidFill>
                        <a:effectLst/>
                        <a:latin typeface="Calibri" panose="020F0502020204030204" pitchFamily="34" charset="0"/>
                      </a:endParaRPr>
                    </a:p>
                  </a:txBody>
                  <a:tcPr marL="9525" marR="9525" marT="9525" marB="0" anchor="b"/>
                </a:tc>
                <a:tc hMerge="1">
                  <a:txBody>
                    <a:bodyPr/>
                    <a:lstStyle/>
                    <a:p>
                      <a:pPr algn="l" fontAlgn="b"/>
                      <a:endParaRPr lang="lt-LT"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78710836"/>
                  </a:ext>
                </a:extLst>
              </a:tr>
            </a:tbl>
          </a:graphicData>
        </a:graphic>
      </p:graphicFrame>
      <p:graphicFrame>
        <p:nvGraphicFramePr>
          <p:cNvPr id="7" name="Diagrama 6">
            <a:extLst>
              <a:ext uri="{FF2B5EF4-FFF2-40B4-BE49-F238E27FC236}">
                <a16:creationId xmlns:a16="http://schemas.microsoft.com/office/drawing/2014/main" id="{721C96AE-314E-4149-B45C-1663023FDB4A}"/>
              </a:ext>
            </a:extLst>
          </p:cNvPr>
          <p:cNvGraphicFramePr>
            <a:graphicFrameLocks/>
          </p:cNvGraphicFramePr>
          <p:nvPr>
            <p:extLst>
              <p:ext uri="{D42A27DB-BD31-4B8C-83A1-F6EECF244321}">
                <p14:modId xmlns:p14="http://schemas.microsoft.com/office/powerpoint/2010/main" val="2409023735"/>
              </p:ext>
            </p:extLst>
          </p:nvPr>
        </p:nvGraphicFramePr>
        <p:xfrm>
          <a:off x="110316" y="3762413"/>
          <a:ext cx="8944875" cy="24748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887055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1187624" y="1196752"/>
            <a:ext cx="7272808" cy="455003"/>
          </a:xfrm>
        </p:spPr>
        <p:txBody>
          <a:bodyPr/>
          <a:lstStyle/>
          <a:p>
            <a:r>
              <a:rPr lang="lt-LT" sz="2800" b="1" kern="1200" dirty="0">
                <a:solidFill>
                  <a:srgbClr val="0070C0"/>
                </a:solidFill>
                <a:latin typeface="Calibri Light" panose="020F0302020204030204" pitchFamily="34" charset="0"/>
                <a:ea typeface="+mn-ea"/>
                <a:cs typeface="Calibri Light" panose="020F0302020204030204" pitchFamily="34" charset="0"/>
              </a:rPr>
              <a:t>4.1. „</a:t>
            </a:r>
            <a:r>
              <a:rPr lang="lt-LT" sz="2800" b="1" dirty="0">
                <a:solidFill>
                  <a:srgbClr val="0070C0"/>
                </a:solidFill>
                <a:latin typeface="Calibri Light" panose="020F0302020204030204" pitchFamily="34" charset="0"/>
                <a:cs typeface="Calibri Light" panose="020F0302020204030204" pitchFamily="34" charset="0"/>
              </a:rPr>
              <a:t>Stiprinti tvarų jūrų ir vandenynų valdymą gerinant žinias apie jūras, jūrų stebėseną ir (arba) pakrančių apsaugos tarnybų bendradarbiavimą“ įgyvendinimo reikalavimai </a:t>
            </a:r>
            <a:br>
              <a:rPr lang="lt-LT" sz="2800" b="1" dirty="0">
                <a:solidFill>
                  <a:srgbClr val="0070C0"/>
                </a:solidFill>
                <a:latin typeface="Calibri" panose="020F0502020204030204" pitchFamily="34" charset="0"/>
                <a:cs typeface="Calibri" panose="020F0502020204030204" pitchFamily="34" charset="0"/>
              </a:rPr>
            </a:br>
            <a:endParaRPr lang="lt-LT" sz="2000" b="1" kern="1200" dirty="0">
              <a:solidFill>
                <a:srgbClr val="0070C0"/>
              </a:solidFill>
              <a:effectLst>
                <a:outerShdw blurRad="38100" dist="38100" dir="2700000" algn="tl">
                  <a:srgbClr val="000000">
                    <a:alpha val="43137"/>
                  </a:srgbClr>
                </a:outerShdw>
              </a:effectLst>
              <a:latin typeface="Calibri Light" panose="020F0302020204030204"/>
              <a:cs typeface="Times New Roman" panose="02020603050405020304" pitchFamily="18" charset="0"/>
            </a:endParaRPr>
          </a:p>
        </p:txBody>
      </p:sp>
      <p:sp>
        <p:nvSpPr>
          <p:cNvPr id="6" name="TextBox 5">
            <a:extLst>
              <a:ext uri="{FF2B5EF4-FFF2-40B4-BE49-F238E27FC236}">
                <a16:creationId xmlns:a16="http://schemas.microsoft.com/office/drawing/2014/main" id="{3CB82332-2F95-4060-9038-6F4AA49ADD3E}"/>
              </a:ext>
            </a:extLst>
          </p:cNvPr>
          <p:cNvSpPr txBox="1"/>
          <p:nvPr/>
        </p:nvSpPr>
        <p:spPr>
          <a:xfrm>
            <a:off x="377534" y="1477672"/>
            <a:ext cx="8388932" cy="5876096"/>
          </a:xfrm>
          <a:prstGeom prst="rect">
            <a:avLst/>
          </a:prstGeom>
          <a:noFill/>
        </p:spPr>
        <p:txBody>
          <a:bodyPr wrap="square">
            <a:spAutoFit/>
          </a:bodyPr>
          <a:lstStyle/>
          <a:p>
            <a:pPr algn="ctr">
              <a:lnSpc>
                <a:spcPct val="150000"/>
              </a:lnSpc>
              <a:spcBef>
                <a:spcPts val="600"/>
              </a:spcBef>
              <a:spcAft>
                <a:spcPts val="600"/>
              </a:spcAft>
            </a:pPr>
            <a:endParaRPr lang="lt-LT" b="1" i="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spcBef>
                <a:spcPts val="600"/>
              </a:spcBef>
              <a:spcAft>
                <a:spcPts val="600"/>
              </a:spcAft>
            </a:pPr>
            <a:r>
              <a:rPr lang="lt-LT" b="1" i="1" dirty="0">
                <a:effectLst/>
                <a:latin typeface="Times New Roman" panose="02020603050405020304" pitchFamily="18" charset="0"/>
                <a:ea typeface="Calibri" panose="020F0502020204030204" pitchFamily="34" charset="0"/>
                <a:cs typeface="Times New Roman" panose="02020603050405020304" pitchFamily="18" charset="0"/>
              </a:rPr>
              <a:t>Pakrančių apsaugos tarnybų bendradarbiavimas</a:t>
            </a:r>
            <a:endParaRPr kumimoji="0" lang="lt-LT" b="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285750" marR="0" lvl="0" indent="-285750" algn="l" defTabSz="914400" rtl="0" eaLnBrk="1" fontAlgn="base" latinLnBrk="0" hangingPunct="1">
              <a:lnSpc>
                <a:spcPct val="100000"/>
              </a:lnSpc>
              <a:spcBef>
                <a:spcPts val="600"/>
              </a:spcBef>
              <a:spcAft>
                <a:spcPts val="600"/>
              </a:spcAft>
              <a:buClrTx/>
              <a:buSzTx/>
              <a:buFont typeface="Wingdings" panose="05000000000000000000" pitchFamily="2" charset="2"/>
              <a:buChar char="q"/>
              <a:tabLst/>
              <a:defRPr/>
            </a:pPr>
            <a:endParaRPr lang="lt-LT" dirty="0">
              <a:effectLst/>
              <a:latin typeface="Times New Roman" panose="02020603050405020304" pitchFamily="18" charset="0"/>
              <a:ea typeface="Calibri" panose="020F0502020204030204" pitchFamily="34" charset="0"/>
              <a:cs typeface="Times New Roman" panose="02020603050405020304" pitchFamily="18" charset="0"/>
            </a:endParaRPr>
          </a:p>
          <a:p>
            <a:pPr marL="285750" marR="0" lvl="0" indent="-285750" algn="just" defTabSz="914400" rtl="0" eaLnBrk="1" fontAlgn="base" latinLnBrk="0" hangingPunct="1">
              <a:lnSpc>
                <a:spcPct val="100000"/>
              </a:lnSpc>
              <a:spcBef>
                <a:spcPts val="600"/>
              </a:spcBef>
              <a:spcAft>
                <a:spcPts val="600"/>
              </a:spcAft>
              <a:buClrTx/>
              <a:buSzTx/>
              <a:buFont typeface="Wingdings" panose="05000000000000000000" pitchFamily="2" charset="2"/>
              <a:buChar char="q"/>
              <a:tabLst/>
              <a:defRPr/>
            </a:pPr>
            <a:r>
              <a:rPr lang="lt-LT" dirty="0">
                <a:effectLst/>
                <a:latin typeface="Times New Roman" panose="02020603050405020304" pitchFamily="18" charset="0"/>
                <a:ea typeface="Calibri" panose="020F0502020204030204" pitchFamily="34" charset="0"/>
                <a:cs typeface="Times New Roman" panose="02020603050405020304" pitchFamily="18" charset="0"/>
              </a:rPr>
              <a:t>Parama, skiriama tam, kad skatinant pakrančių apsaugos tarnybų bendradarbiavimą būtų pasiektas  konkretus tikslas 4.1., prisidedama prie nacionalinių institucijų vykdomų veiksmų Europos bendradarbiavimo vykdant pakrančių apsaugos funkcijas, kaip nurodyta Europos Parlamento ir Tarybos reglamento (ES) Nr. 2019/1896  69 straipsnyje, Europos Parlamento ir Tarybos reglamento (EBS) Nr. 20161406/16252002  2b straipsnyje ir Europos Parlamento ir Tarybos reglamento (ES) Nr. 2019/473  8 straipsnyje, kontekste</a:t>
            </a:r>
          </a:p>
          <a:p>
            <a:pPr marL="285750" marR="0" lvl="0" indent="-285750" algn="l" defTabSz="914400" rtl="0" eaLnBrk="1" fontAlgn="base" latinLnBrk="0" hangingPunct="1">
              <a:lnSpc>
                <a:spcPct val="100000"/>
              </a:lnSpc>
              <a:spcBef>
                <a:spcPts val="600"/>
              </a:spcBef>
              <a:spcAft>
                <a:spcPts val="600"/>
              </a:spcAft>
              <a:buClrTx/>
              <a:buSzTx/>
              <a:buFont typeface="Wingdings" panose="05000000000000000000" pitchFamily="2" charset="2"/>
              <a:buChar char="q"/>
              <a:tabLst/>
              <a:defRPr/>
            </a:pPr>
            <a:r>
              <a:rPr lang="lt-LT" dirty="0">
                <a:effectLst/>
                <a:latin typeface="Times New Roman" panose="02020603050405020304" pitchFamily="18" charset="0"/>
                <a:ea typeface="Calibri" panose="020F0502020204030204" pitchFamily="34" charset="0"/>
                <a:cs typeface="Times New Roman" panose="02020603050405020304" pitchFamily="18" charset="0"/>
              </a:rPr>
              <a:t>Parama taip pat gali būti prisidedama prie Sąjungos žuvininkystės kontrolės sistemos plėtojimo </a:t>
            </a:r>
          </a:p>
          <a:p>
            <a:pPr marR="0" lvl="0" algn="l" defTabSz="914400" rtl="0" eaLnBrk="1" fontAlgn="base" latinLnBrk="0" hangingPunct="1">
              <a:lnSpc>
                <a:spcPct val="100000"/>
              </a:lnSpc>
              <a:spcBef>
                <a:spcPts val="600"/>
              </a:spcBef>
              <a:spcAft>
                <a:spcPts val="600"/>
              </a:spcAft>
              <a:buClrTx/>
              <a:buSzTx/>
              <a:tabLst/>
              <a:defRPr/>
            </a:pPr>
            <a:r>
              <a:rPr kumimoji="0" lang="lt-LT" b="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Remiamų veiksmų paramos didžiausias intensyvumas – 100 proc</a:t>
            </a:r>
            <a:r>
              <a:rPr kumimoji="0" lang="lt-LT" b="0" i="1"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lang="lt-LT" i="1" dirty="0">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600"/>
              </a:spcBef>
              <a:spcAft>
                <a:spcPts val="600"/>
              </a:spcAft>
            </a:pPr>
            <a:r>
              <a:rPr lang="lt-LT" sz="1600" dirty="0">
                <a:effectLst/>
                <a:latin typeface="Times New Roman" panose="02020603050405020304" pitchFamily="18" charset="0"/>
                <a:ea typeface="Calibri" panose="020F0502020204030204" pitchFamily="34" charset="0"/>
              </a:rPr>
              <a:t>            </a:t>
            </a:r>
            <a:endParaRPr lang="lt-LT" sz="1200" i="1" dirty="0">
              <a:latin typeface="Times New Roman" panose="02020603050405020304" pitchFamily="18" charset="0"/>
              <a:ea typeface="Calibri" panose="020F0502020204030204" pitchFamily="34" charset="0"/>
            </a:endParaRPr>
          </a:p>
          <a:p>
            <a:pPr algn="ctr">
              <a:spcBef>
                <a:spcPts val="600"/>
              </a:spcBef>
              <a:spcAft>
                <a:spcPts val="600"/>
              </a:spcAft>
            </a:pPr>
            <a:endParaRPr lang="lt-LT" sz="1200" i="1" dirty="0">
              <a:effectLst/>
              <a:latin typeface="Times New Roman" panose="02020603050405020304" pitchFamily="18" charset="0"/>
              <a:ea typeface="Calibri" panose="020F0502020204030204" pitchFamily="34" charset="0"/>
            </a:endParaRPr>
          </a:p>
          <a:p>
            <a:pPr algn="ctr">
              <a:lnSpc>
                <a:spcPct val="150000"/>
              </a:lnSpc>
              <a:spcBef>
                <a:spcPts val="600"/>
              </a:spcBef>
              <a:spcAft>
                <a:spcPts val="600"/>
              </a:spcAft>
            </a:pPr>
            <a:endParaRPr lang="en-AI" sz="1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3605240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539552" y="2780928"/>
            <a:ext cx="8244408" cy="863600"/>
          </a:xfrm>
        </p:spPr>
        <p:txBody>
          <a:bodyPr/>
          <a:lstStyle/>
          <a:p>
            <a:r>
              <a:rPr kumimoji="0" lang="lt-LT" sz="4000" b="1" i="0" u="none" strike="noStrike" kern="1200" cap="none" spc="0" normalizeH="0" baseline="0" noProof="0" dirty="0">
                <a:ln>
                  <a:noFill/>
                </a:ln>
                <a:solidFill>
                  <a:srgbClr val="0070C0"/>
                </a:solidFill>
                <a:effectLst/>
                <a:uLnTx/>
                <a:uFillTx/>
                <a:latin typeface="Calibri Light" panose="020F0302020204030204"/>
                <a:ea typeface="+mj-ea"/>
                <a:cs typeface="Times New Roman" panose="02020603050405020304" pitchFamily="18" charset="0"/>
              </a:rPr>
              <a:t>Ačiū už dėmesį</a:t>
            </a:r>
          </a:p>
        </p:txBody>
      </p:sp>
    </p:spTree>
    <p:extLst>
      <p:ext uri="{BB962C8B-B14F-4D97-AF65-F5344CB8AC3E}">
        <p14:creationId xmlns:p14="http://schemas.microsoft.com/office/powerpoint/2010/main" val="4139559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B05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00B050"/>
                </a:solidFill>
                <a:latin typeface="Calibri Light" panose="020F0302020204030204"/>
                <a:cs typeface="Times New Roman" panose="02020603050405020304" pitchFamily="18" charset="0"/>
              </a:rPr>
              <a:t>analizė. Stiprybės (2)</a:t>
            </a:r>
            <a:endParaRPr kumimoji="0" lang="lt-LT" sz="4000" b="1" i="0" u="none" strike="noStrike" kern="1200" cap="none" spc="0" normalizeH="0" baseline="0" noProof="0" dirty="0">
              <a:ln>
                <a:noFill/>
              </a:ln>
              <a:solidFill>
                <a:srgbClr val="00B05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nSpc>
                <a:spcPct val="115000"/>
              </a:lnSpc>
              <a:spcBef>
                <a:spcPts val="600"/>
              </a:spcBef>
              <a:spcAft>
                <a:spcPts val="600"/>
              </a:spcAft>
              <a:tabLst>
                <a:tab pos="1786890" algn="l"/>
              </a:tabLst>
            </a:pPr>
            <a:r>
              <a:rPr lang="lt-LT" sz="1800" b="1" i="1" dirty="0">
                <a:effectLst/>
                <a:latin typeface="Times New Roman" panose="02020603050405020304" pitchFamily="18" charset="0"/>
                <a:ea typeface="Times New Roman" panose="02020603050405020304" pitchFamily="18" charset="0"/>
              </a:rPr>
              <a:t>Duomenų rinkimas:</a:t>
            </a:r>
            <a:endParaRPr lang="en-AI" sz="1800" b="1" dirty="0">
              <a:effectLst/>
              <a:latin typeface="Times New Roman" panose="02020603050405020304" pitchFamily="18" charset="0"/>
              <a:ea typeface="Calibri" panose="020F0502020204030204" pitchFamily="34" charset="0"/>
            </a:endParaRPr>
          </a:p>
          <a:p>
            <a:pPr marL="342900" lvl="0" indent="-342900" algn="l">
              <a:lnSpc>
                <a:spcPct val="115000"/>
              </a:lnSpc>
              <a:spcBef>
                <a:spcPts val="600"/>
              </a:spcBef>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Efektyviai veikiančios ir nuolat atnaujinamos žuvininkystės duomenų rinkimui naudojamos duomenų informacinės sistemos. </a:t>
            </a:r>
            <a:endParaRPr lang="en-AI" sz="1800" dirty="0">
              <a:effectLst/>
              <a:latin typeface="Times New Roman" panose="02020603050405020304" pitchFamily="18" charset="0"/>
              <a:ea typeface="Calibri" panose="020F0502020204030204" pitchFamily="34" charset="0"/>
            </a:endParaRPr>
          </a:p>
          <a:p>
            <a:pPr marL="342900" lvl="0" indent="-342900" algn="l">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Aktyvus tarpinstitucinis ir tarptautinis bendradarbiavimas žuvininkystės duomenų rinkimo srityje.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Aukštas ekonominių-socialinių duomenų surinkimo lygis ir patikimumas.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Glaudus bendradarbiavimas tarp žvejų ir mokslininkų atliekant mokslinius tyrimus jūroje.</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Įgyvendinti pilotiniai projektai</a:t>
            </a: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57409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00B05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00B050"/>
                </a:solidFill>
                <a:latin typeface="Calibri Light" panose="020F0302020204030204"/>
                <a:cs typeface="Times New Roman" panose="02020603050405020304" pitchFamily="18" charset="0"/>
              </a:rPr>
              <a:t>analizė. Stiprybės (3)</a:t>
            </a:r>
            <a:endParaRPr kumimoji="0" lang="lt-LT" sz="4000" b="1" i="0" u="none" strike="noStrike" kern="1200" cap="none" spc="0" normalizeH="0" baseline="0" noProof="0" dirty="0">
              <a:ln>
                <a:noFill/>
              </a:ln>
              <a:solidFill>
                <a:srgbClr val="00B05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nSpc>
                <a:spcPct val="115000"/>
              </a:lnSpc>
              <a:spcBef>
                <a:spcPts val="600"/>
              </a:spcBef>
              <a:spcAft>
                <a:spcPts val="600"/>
              </a:spcAft>
              <a:tabLst>
                <a:tab pos="1786890" algn="l"/>
              </a:tabLst>
            </a:pPr>
            <a:r>
              <a:rPr lang="lt-LT" sz="1800" b="1" i="1" dirty="0">
                <a:effectLst/>
                <a:latin typeface="Times New Roman" panose="02020603050405020304" pitchFamily="18" charset="0"/>
                <a:ea typeface="Calibri" panose="020F0502020204030204" pitchFamily="34" charset="0"/>
              </a:rPr>
              <a:t>Kontrolės ir įsipareigojimų vykdymo užtikrinimas:</a:t>
            </a:r>
            <a:endParaRPr lang="en-AI" sz="1800" b="1"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Nuolat tobulinamos žuvininkystės duomenų informacinės sistemos (elektroninė žvejybos žurnalų sistema, palydovinė laivų stebėjimo sistema, Žuvininkystės duomenų informacinė sistema).</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Aukštas duomenų integralumas, naudojamos duomenų analitinės sistemos.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Ūkio </a:t>
            </a:r>
            <a:r>
              <a:rPr lang="lt-LT" sz="1800" dirty="0" err="1">
                <a:effectLst/>
                <a:latin typeface="Times New Roman" panose="02020603050405020304" pitchFamily="18" charset="0"/>
                <a:ea typeface="Calibri" panose="020F0502020204030204" pitchFamily="34" charset="0"/>
              </a:rPr>
              <a:t>subjektamas</a:t>
            </a:r>
            <a:r>
              <a:rPr lang="lt-LT" sz="1800" dirty="0">
                <a:effectLst/>
                <a:latin typeface="Times New Roman" panose="02020603050405020304" pitchFamily="18" charset="0"/>
                <a:ea typeface="Calibri" panose="020F0502020204030204" pitchFamily="34" charset="0"/>
              </a:rPr>
              <a:t> ir žuvininkystės kontrolei skirtų inovatyvių priemonių (mobiliųjų aplikacijų, kitų inovatyvių technologijų priemonių) kūrimas, tobulinimas ir taikymas.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Calibri" panose="020F0502020204030204" pitchFamily="34" charset="0"/>
              </a:rPr>
              <a:t>Žuvininkystės priežiūros (kontrolės), duomenų rinkimo patirtis ir turimi žmogiškieji ištekliai.</a:t>
            </a:r>
            <a:endParaRPr lang="en-AI" sz="1800" dirty="0">
              <a:effectLst/>
              <a:latin typeface="Times New Roman" panose="02020603050405020304" pitchFamily="18" charset="0"/>
              <a:ea typeface="Calibri" panose="020F0502020204030204" pitchFamily="34" charset="0"/>
            </a:endParaRPr>
          </a:p>
          <a:p>
            <a:pPr marL="285750" indent="-285750">
              <a:buFont typeface="Arial" panose="020B0604020202020204" pitchFamily="34" charset="0"/>
              <a:buChar char="•"/>
            </a:pPr>
            <a:r>
              <a:rPr lang="lt-LT" sz="1800" dirty="0">
                <a:effectLst/>
                <a:latin typeface="Times New Roman" panose="02020603050405020304" pitchFamily="18" charset="0"/>
                <a:ea typeface="Calibri" panose="020F0502020204030204" pitchFamily="34" charset="0"/>
              </a:rPr>
              <a:t>Bendradarbiavimas su Lietuvos kariuomene, Valstybine sienos apsaugos tarnyba, ir kitomis įstaigomis bei institucijomis.</a:t>
            </a: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01707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FFC00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FFC000"/>
                </a:solidFill>
                <a:latin typeface="Calibri Light" panose="020F0302020204030204"/>
                <a:cs typeface="Times New Roman" panose="02020603050405020304" pitchFamily="18" charset="0"/>
              </a:rPr>
              <a:t>analizė. Silpnybės (1)</a:t>
            </a:r>
            <a:endParaRPr kumimoji="0" lang="lt-LT" sz="4000" b="1" i="0" u="none" strike="noStrike" kern="1200" cap="none" spc="0" normalizeH="0" baseline="0" noProof="0" dirty="0">
              <a:ln>
                <a:noFill/>
              </a:ln>
              <a:solidFill>
                <a:srgbClr val="FFC00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marL="342900" lvl="0" indent="-342900" algn="just">
              <a:lnSpc>
                <a:spcPct val="115000"/>
              </a:lnSpc>
              <a:spcBef>
                <a:spcPts val="600"/>
              </a:spcBef>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Pasenęs, energetiškai neefektyvus ir aplinkai nepalankus Baltijos jūros laivynas.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Mažėjantis senstančių žvejybos laivų ekonominės veiklos efektyvumas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Nepakankama pažangių technologijų ir geriausios praktikos sklaida žvejybos jūrų ir vidaus vandenyse sektoriuose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Daugumos labai mažų, mažų ir vidutinių žvejybos įmonių ribotos finansinės galimybės investuoti į pridėtinės vertės kūrimą ir pardavimų plėtrą, mažas jų pelningumas.</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Nepakankamai išplėtota žvejybos jūrų ir vidaus vandenyse infrastruktūra: laivų aptarnavimo, žuvų iškrovimo ir pirminio pardavimo.</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Neišplėtota žvejybos veikloje susidarančių žuvų atliekų, nepageidaujamos priegaudos, laivų techninių atliekų tvarkymo bei utilizavimo infrastruktūra.</a:t>
            </a: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537876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FFC00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FFC000"/>
                </a:solidFill>
                <a:latin typeface="Calibri Light" panose="020F0302020204030204"/>
                <a:cs typeface="Times New Roman" panose="02020603050405020304" pitchFamily="18" charset="0"/>
              </a:rPr>
              <a:t>analizė. Silpnybės (2)</a:t>
            </a:r>
            <a:endParaRPr kumimoji="0" lang="lt-LT" sz="4000" b="1" i="0" u="none" strike="noStrike" kern="1200" cap="none" spc="0" normalizeH="0" baseline="0" noProof="0" dirty="0">
              <a:ln>
                <a:noFill/>
              </a:ln>
              <a:solidFill>
                <a:srgbClr val="FFC00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141257" y="1372438"/>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lvl="0">
              <a:lnSpc>
                <a:spcPct val="115000"/>
              </a:lnSpc>
              <a:spcBef>
                <a:spcPts val="600"/>
              </a:spcBef>
              <a:tabLst>
                <a:tab pos="1786890" algn="l"/>
              </a:tabLst>
            </a:pPr>
            <a:r>
              <a:rPr lang="lt-LT" sz="1800" b="1" dirty="0">
                <a:effectLst/>
                <a:latin typeface="Times New Roman" panose="02020603050405020304" pitchFamily="18" charset="0"/>
                <a:ea typeface="Times New Roman" panose="02020603050405020304" pitchFamily="18" charset="0"/>
              </a:rPr>
              <a:t>Duomenų rinkimas:</a:t>
            </a:r>
          </a:p>
          <a:p>
            <a:pPr lvl="0" algn="just">
              <a:lnSpc>
                <a:spcPct val="115000"/>
              </a:lnSpc>
              <a:spcBef>
                <a:spcPts val="600"/>
              </a:spcBef>
              <a:tabLst>
                <a:tab pos="1786890" algn="l"/>
              </a:tabLst>
            </a:pPr>
            <a:r>
              <a:rPr lang="lt-LT" sz="1800" dirty="0">
                <a:effectLst/>
                <a:latin typeface="Times New Roman" panose="02020603050405020304" pitchFamily="18" charset="0"/>
                <a:ea typeface="Times New Roman" panose="02020603050405020304" pitchFamily="18" charset="0"/>
              </a:rPr>
              <a:t>•</a:t>
            </a:r>
            <a:r>
              <a:rPr lang="lt-LT" sz="1800" dirty="0">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Nerenkami arba ne visa apimtimi renkami aplinkosauginiai, mėgėjų žvejybos, žvejybos vidaus vandenyse duomenys.</a:t>
            </a:r>
          </a:p>
          <a:p>
            <a:pPr lvl="0" algn="just">
              <a:lnSpc>
                <a:spcPct val="115000"/>
              </a:lnSpc>
              <a:spcBef>
                <a:spcPts val="600"/>
              </a:spcBef>
              <a:tabLst>
                <a:tab pos="1786890" algn="l"/>
              </a:tabLst>
            </a:pPr>
            <a:r>
              <a:rPr lang="lt-LT" sz="1800" dirty="0">
                <a:effectLst/>
                <a:latin typeface="Times New Roman" panose="02020603050405020304" pitchFamily="18" charset="0"/>
                <a:ea typeface="Times New Roman" panose="02020603050405020304" pitchFamily="18" charset="0"/>
              </a:rPr>
              <a:t>•</a:t>
            </a:r>
            <a:r>
              <a:rPr lang="lt-LT" sz="1800" dirty="0">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Kuriamų Regioninių koordinacinių grupių Informacinių sistemų integravimas su nacionalinėmis informacinėmis sistemomis.  </a:t>
            </a:r>
          </a:p>
          <a:p>
            <a:pPr lvl="0" algn="just">
              <a:lnSpc>
                <a:spcPct val="115000"/>
              </a:lnSpc>
              <a:spcBef>
                <a:spcPts val="600"/>
              </a:spcBef>
              <a:tabLst>
                <a:tab pos="1786890" algn="l"/>
              </a:tabLst>
            </a:pPr>
            <a:r>
              <a:rPr lang="lt-LT" sz="1800" dirty="0">
                <a:effectLst/>
                <a:latin typeface="Times New Roman" panose="02020603050405020304" pitchFamily="18" charset="0"/>
                <a:ea typeface="Times New Roman" panose="02020603050405020304" pitchFamily="18" charset="0"/>
              </a:rPr>
              <a:t>•</a:t>
            </a:r>
            <a:r>
              <a:rPr lang="lt-LT" sz="1800" dirty="0">
                <a:latin typeface="Times New Roman" panose="02020603050405020304" pitchFamily="18" charset="0"/>
                <a:ea typeface="Times New Roman" panose="02020603050405020304" pitchFamily="18" charset="0"/>
              </a:rPr>
              <a:t> </a:t>
            </a:r>
            <a:r>
              <a:rPr lang="lt-LT" sz="1800" dirty="0">
                <a:effectLst/>
                <a:latin typeface="Times New Roman" panose="02020603050405020304" pitchFamily="18" charset="0"/>
                <a:ea typeface="Times New Roman" panose="02020603050405020304" pitchFamily="18" charset="0"/>
              </a:rPr>
              <a:t>Biologinių duomenų kokybės kontrolės sistemos nepakankamumas pastoviai didėjant reikalavimams.</a:t>
            </a:r>
          </a:p>
        </p:txBody>
      </p:sp>
    </p:spTree>
    <p:extLst>
      <p:ext uri="{BB962C8B-B14F-4D97-AF65-F5344CB8AC3E}">
        <p14:creationId xmlns:p14="http://schemas.microsoft.com/office/powerpoint/2010/main" val="2232287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ntraštė 1">
            <a:extLst>
              <a:ext uri="{FF2B5EF4-FFF2-40B4-BE49-F238E27FC236}">
                <a16:creationId xmlns:a16="http://schemas.microsoft.com/office/drawing/2014/main" id="{4ED2C7EE-E847-4BBD-831E-7EB4631ED267}"/>
              </a:ext>
            </a:extLst>
          </p:cNvPr>
          <p:cNvSpPr>
            <a:spLocks noGrp="1"/>
          </p:cNvSpPr>
          <p:nvPr>
            <p:ph type="title"/>
          </p:nvPr>
        </p:nvSpPr>
        <p:spPr>
          <a:xfrm>
            <a:off x="899592" y="287243"/>
            <a:ext cx="8244408" cy="863600"/>
          </a:xfrm>
        </p:spPr>
        <p:txBody>
          <a:bodyPr/>
          <a:lstStyle/>
          <a:p>
            <a:r>
              <a:rPr kumimoji="0" lang="lt-LT" sz="4000" b="1" i="0" u="none" strike="noStrike" kern="1200" cap="none" spc="0" normalizeH="0" baseline="0" noProof="0" dirty="0">
                <a:ln>
                  <a:noFill/>
                </a:ln>
                <a:solidFill>
                  <a:srgbClr val="FFC000"/>
                </a:solidFill>
                <a:effectLst/>
                <a:uLnTx/>
                <a:uFillTx/>
                <a:latin typeface="Calibri Light" panose="020F0302020204030204"/>
                <a:ea typeface="+mj-ea"/>
                <a:cs typeface="Times New Roman" panose="02020603050405020304" pitchFamily="18" charset="0"/>
              </a:rPr>
              <a:t>1 prioriteto SSGG </a:t>
            </a:r>
            <a:r>
              <a:rPr lang="lt-LT" sz="4000" b="1" kern="1200" dirty="0">
                <a:solidFill>
                  <a:srgbClr val="FFC000"/>
                </a:solidFill>
                <a:latin typeface="Calibri Light" panose="020F0302020204030204"/>
                <a:cs typeface="Times New Roman" panose="02020603050405020304" pitchFamily="18" charset="0"/>
              </a:rPr>
              <a:t>analizė. Silpnybės (3)</a:t>
            </a:r>
            <a:endParaRPr kumimoji="0" lang="lt-LT" sz="4000" b="1" i="0" u="none" strike="noStrike" kern="1200" cap="none" spc="0" normalizeH="0" baseline="0" noProof="0" dirty="0">
              <a:ln>
                <a:noFill/>
              </a:ln>
              <a:solidFill>
                <a:srgbClr val="FFC000"/>
              </a:solidFill>
              <a:effectLst/>
              <a:uLnTx/>
              <a:uFillTx/>
              <a:latin typeface="Calibri Light" panose="020F0302020204030204"/>
              <a:ea typeface="+mj-ea"/>
              <a:cs typeface="Times New Roman" panose="02020603050405020304" pitchFamily="18" charset="0"/>
            </a:endParaRPr>
          </a:p>
        </p:txBody>
      </p:sp>
      <p:sp>
        <p:nvSpPr>
          <p:cNvPr id="6" name="Title 1">
            <a:extLst>
              <a:ext uri="{FF2B5EF4-FFF2-40B4-BE49-F238E27FC236}">
                <a16:creationId xmlns:a16="http://schemas.microsoft.com/office/drawing/2014/main" id="{7DE94457-5B93-49D2-8736-7D6D938C49AC}"/>
              </a:ext>
            </a:extLst>
          </p:cNvPr>
          <p:cNvSpPr txBox="1">
            <a:spLocks/>
          </p:cNvSpPr>
          <p:nvPr/>
        </p:nvSpPr>
        <p:spPr bwMode="auto">
          <a:xfrm>
            <a:off x="282515" y="1065785"/>
            <a:ext cx="8861485" cy="4726429"/>
          </a:xfrm>
          <a:prstGeom prst="rect">
            <a:avLst/>
          </a:prstGeom>
          <a:noFill/>
          <a:ln>
            <a:noFill/>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a:lstStyle>
          <a:p>
            <a:pPr>
              <a:lnSpc>
                <a:spcPct val="115000"/>
              </a:lnSpc>
              <a:spcBef>
                <a:spcPts val="600"/>
              </a:spcBef>
              <a:spcAft>
                <a:spcPts val="600"/>
              </a:spcAft>
              <a:tabLst>
                <a:tab pos="1786890" algn="l"/>
              </a:tabLst>
            </a:pPr>
            <a:r>
              <a:rPr lang="lt-LT" sz="1800" b="1" i="1" dirty="0">
                <a:effectLst/>
                <a:latin typeface="Times New Roman" panose="02020603050405020304" pitchFamily="18" charset="0"/>
                <a:ea typeface="Calibri" panose="020F0502020204030204" pitchFamily="34" charset="0"/>
              </a:rPr>
              <a:t>Kontrolės ir įsipareigojimų vykdymo užtikrinimas:</a:t>
            </a:r>
            <a:r>
              <a:rPr lang="lt-LT" sz="1800" b="1" dirty="0">
                <a:effectLst/>
                <a:latin typeface="Times New Roman" panose="02020603050405020304" pitchFamily="18" charset="0"/>
                <a:ea typeface="Times New Roman" panose="02020603050405020304" pitchFamily="18" charset="0"/>
              </a:rPr>
              <a:t> </a:t>
            </a:r>
            <a:endParaRPr lang="en-AI" sz="1800" b="1" dirty="0">
              <a:effectLst/>
              <a:latin typeface="Times New Roman" panose="02020603050405020304" pitchFamily="18" charset="0"/>
              <a:ea typeface="Calibri" panose="020F0502020204030204" pitchFamily="34" charset="0"/>
            </a:endParaRPr>
          </a:p>
          <a:p>
            <a:pPr marL="342900" lvl="0" indent="-342900" algn="just">
              <a:lnSpc>
                <a:spcPct val="115000"/>
              </a:lnSpc>
              <a:spcBef>
                <a:spcPts val="600"/>
              </a:spcBef>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Nuotolinių stebėjimo sistemų, įskaitant CCTV kameras, skirtų stebėti ir rinkti žuvininkystės duomenis bei gerinti žuvininkystės priežiūrą(kontrolę), nepakankamas taikymas.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Nuolatinės uosto teritorijos ir krantinės žvejybos priežiūros (kontrolės) laivams nebuvimas. </a:t>
            </a:r>
            <a:endParaRPr lang="en-AI" sz="18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600"/>
              </a:spcAft>
              <a:buFont typeface="Symbol" panose="05050102010706020507" pitchFamily="18" charset="2"/>
              <a:buChar char=""/>
              <a:tabLst>
                <a:tab pos="1786890" algn="l"/>
              </a:tabLst>
            </a:pPr>
            <a:r>
              <a:rPr lang="lt-LT" sz="1800" dirty="0">
                <a:effectLst/>
                <a:latin typeface="Times New Roman" panose="02020603050405020304" pitchFamily="18" charset="0"/>
                <a:ea typeface="Times New Roman" panose="02020603050405020304" pitchFamily="18" charset="0"/>
              </a:rPr>
              <a:t>Žmogiškųjų išteklių su reikalingomis kompetencijomis nepritraukimas dėl aukštų reikalavimų kompetencijoms ir nekonkurencingo darbo užmokesčio viešojo administravimo srityje.</a:t>
            </a:r>
            <a:endParaRPr lang="en-AI"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6928980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Ion</Template>
  <TotalTime>23772</TotalTime>
  <Words>4899</Words>
  <Application>Microsoft Office PowerPoint</Application>
  <PresentationFormat>Demonstracija ekrane (4:3)</PresentationFormat>
  <Paragraphs>355</Paragraphs>
  <Slides>44</Slides>
  <Notes>0</Notes>
  <HiddenSlides>0</HiddenSlides>
  <MMClips>0</MMClips>
  <ScaleCrop>false</ScaleCrop>
  <HeadingPairs>
    <vt:vector size="6" baseType="variant">
      <vt:variant>
        <vt:lpstr>Naudojami šriftai</vt:lpstr>
      </vt:variant>
      <vt:variant>
        <vt:i4>6</vt:i4>
      </vt:variant>
      <vt:variant>
        <vt:lpstr>Tema</vt:lpstr>
      </vt:variant>
      <vt:variant>
        <vt:i4>1</vt:i4>
      </vt:variant>
      <vt:variant>
        <vt:lpstr>Skaidrių pavadinimai</vt:lpstr>
      </vt:variant>
      <vt:variant>
        <vt:i4>44</vt:i4>
      </vt:variant>
    </vt:vector>
  </HeadingPairs>
  <TitlesOfParts>
    <vt:vector size="51" baseType="lpstr">
      <vt:lpstr>Arial</vt:lpstr>
      <vt:lpstr>Calibri</vt:lpstr>
      <vt:lpstr>Calibri Light</vt:lpstr>
      <vt:lpstr>Symbol</vt:lpstr>
      <vt:lpstr>Times New Roman</vt:lpstr>
      <vt:lpstr>Wingdings</vt:lpstr>
      <vt:lpstr>Default Design</vt:lpstr>
      <vt:lpstr>Lietuvos žuvininkystės sektoriaus 2021–2027 metų programos  1 prioriteto „Tvarios žvejybos skatinimas ir vandenų biologinių išteklių išsaugojimas“ pristatymas ir aptarimas</vt:lpstr>
      <vt:lpstr>Pristatymo struktūra</vt:lpstr>
      <vt:lpstr>1 prioriteto SSGG analizė</vt:lpstr>
      <vt:lpstr>1 prioriteto SSGG analizė. Stiprybės (1)</vt:lpstr>
      <vt:lpstr>1 prioriteto SSGG analizė. Stiprybės (2)</vt:lpstr>
      <vt:lpstr>1 prioriteto SSGG analizė. Stiprybės (3)</vt:lpstr>
      <vt:lpstr>1 prioriteto SSGG analizė. Silpnybės (1)</vt:lpstr>
      <vt:lpstr>1 prioriteto SSGG analizė. Silpnybės (2)</vt:lpstr>
      <vt:lpstr>1 prioriteto SSGG analizė. Silpnybės (3)</vt:lpstr>
      <vt:lpstr>1 prioriteto SSGG analizė. Galimybės (1)</vt:lpstr>
      <vt:lpstr>1 prioriteto SSGG analizė. Galimybės (2)</vt:lpstr>
      <vt:lpstr>1 prioriteto SSGG analizė. Grėsmės (1)</vt:lpstr>
      <vt:lpstr>1 prioriteto SSGG analizė. Grėsmės (2)</vt:lpstr>
      <vt:lpstr>1 prioriteto SSGG analizė. Grėsmės (3)</vt:lpstr>
      <vt:lpstr>Sektoriaus poreikiai</vt:lpstr>
      <vt:lpstr>SSGG ir poreikių apibendrinimas</vt:lpstr>
      <vt:lpstr>1.1. konkretaus tikslo „Ekonomiškai, socialiai ir aplinkosauginiu požiūriu tvarios žvejybos veiklos stiprinimas“ remtini veiksmai (types of actions) (1) </vt:lpstr>
      <vt:lpstr>1.1. konkretaus tikslo „Ekonomiškai, socialiai ir aplinkosauginiu požiūriu tvarios žvejybos veiklos stiprinimas“ remtini veiksmai (2) </vt:lpstr>
      <vt:lpstr>1.1. konkretaus tikslo „Ekonomiškai, socialiai ir aplinkosauginiu požiūriu tvarios žvejybos veiklos stiprinimas“ remtini veiksmai (types of actions) (3) </vt:lpstr>
      <vt:lpstr>1.1. „Ekonomiškai, socialiai ir aplinkosauginiu požiūriu tvarios žvejybos veiklos stiprinimas“</vt:lpstr>
      <vt:lpstr>1.2. konkretaus tikslo „Energijos vartojimo efektyvumo didinimas ir išmetamo CO2 kiekio mažinimas“ remtini veiksmai (types of actions) </vt:lpstr>
      <vt:lpstr>1.2. Energijos vartojimo efektyvumo didinimas ir išmetamo CO2 kiekio mažinimas </vt:lpstr>
      <vt:lpstr> 1.2. konkretaus tikslo „Energijos vartojimo efektyvumo didinimas ir išmetamo CO2 kiekio mažinimas“ įgyvendinimo reikalavimai</vt:lpstr>
      <vt:lpstr>1.3. konkretaus tikslo „Skatinti žvejybos pajėgumų pritaikymą prie žvejybos galimybių ir ekonominio lygio palaikymo laikino žvejybos veiklos nutraukimo atveju “ remtini veiksmai (types of actions) </vt:lpstr>
      <vt:lpstr>1.3. „Skatinti žvejybos pajėgumų pritaikymą prie žvejybos galimybių ir ekonominio lygio palaikymo laikino žvejybos veiklos nutraukimo atveju “ </vt:lpstr>
      <vt:lpstr> 1.3. „Skatinti žvejybos pajėgumų pritaikymą prie žvejybos galimybių ir ekonominio lygio palaikymo laikino žvejybos veiklos nutraukimo atveju“ įgyvendinimo reikalavimai (1)</vt:lpstr>
      <vt:lpstr> 1.3. „Skatinti žvejybos pajėgumų pritaikymą prie žvejybos galimybių ir ekonominio lygio palaikymo laikino žvejybos veiklos nutraukimo atveju“ įgyvendinimo reikalavimai (2)</vt:lpstr>
      <vt:lpstr>1.4. konkretaus tikslo „Veiksmingos žuvininkystės kontrolės ir patikimų duomenų,  žiniomis pagrįstiems  sprendimams priimti, skatinimas “ remtini veiksmai (types of actions) </vt:lpstr>
      <vt:lpstr>1.4. „Veiksmingos žuvininkystės kontrolės ir patikimų duomenų,  žiniomis pagrįstiems  sprendimams priimti, skatinimas “</vt:lpstr>
      <vt:lpstr> 1.4. „Veiksmingos žuvininkystės kontrolės ir patikimų duomenų,  žiniomis pagrįstiems  sprendimams priimti, skatinimas“ įgyvendinimo reikalavimai (1)</vt:lpstr>
      <vt:lpstr> 1.4. „Veiksmingos žuvininkystės kontrolės ir patikimų duomenų,  žiniomis pagrįstiems  sprendimams priimti, skatinimas“ įgyvendinimo reikalavimai (2)</vt:lpstr>
      <vt:lpstr>1.6. konkretaus tikslo „Prisidėjimas prie  vandenų ekosistemos apsaugos ir atkūrimo“ remtini veiksmai (types of actions) </vt:lpstr>
      <vt:lpstr>1.6. „Prisidėjimas prie  vandenų ekosistemos apsaugos ir atkūrimo“ remtini veiksmai </vt:lpstr>
      <vt:lpstr>1.6. „Prisidėjimas prie  vandenų ekosistemos apsaugos ir atkūrimo“įgyvendinimo reikalavimai  </vt:lpstr>
      <vt:lpstr>Lietuvos žuvininkystės sektoriaus 2021–2027 metų programos  4 prioriteto „Tarptautinio vandenynų valdymo stiprinimas ir saugių, apsaugotų, švarių ir tvariai valdomų jūrų bei vandenynų užtikrinimas“ pristatymas ir aptarimas</vt:lpstr>
      <vt:lpstr>4 prioriteto SSGG analizė (1)  Stiprybės / Silpnybės</vt:lpstr>
      <vt:lpstr>4 prioriteto SSGG analizė (2)  Galimybės / Grėsmės</vt:lpstr>
      <vt:lpstr>Identifikuoti pagrindiniai poreikiai</vt:lpstr>
      <vt:lpstr>Identifikuoti pagrindiniai poreikiai</vt:lpstr>
      <vt:lpstr>SSGG ir poreikių apibendrinimas</vt:lpstr>
      <vt:lpstr>4.1. konkretaus tikslo „Stiprinti tvarų jūrų ir vandenynų valdymą gerinant žinias apie jūras, jūrų stebėseną ir (arba) pakrančių apsaugos tarnybų bendradarbiavimą“ remtini veiksmai (types of actions) </vt:lpstr>
      <vt:lpstr>4.1. „Stiprinti tvarų jūrų ir vandenynų valdymą gerinant žinias apie jūras, jūrų stebėseną ir (arba) pakrančių apsaugos tarnybų bendradarbiavimą“</vt:lpstr>
      <vt:lpstr>4.1. „Stiprinti tvarų jūrų ir vandenynų valdymą gerinant žinias apie jūras, jūrų stebėseną ir (arba) pakrančių apsaugos tarnybų bendradarbiavimą“ įgyvendinimo reikalavimai  </vt:lpstr>
      <vt:lpstr>Ačiū už dėmesį</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Ana Sedenko</dc:creator>
  <cp:lastModifiedBy>Danguolė Starkuvienė</cp:lastModifiedBy>
  <cp:revision>905</cp:revision>
  <cp:lastPrinted>2018-07-18T08:14:24Z</cp:lastPrinted>
  <dcterms:created xsi:type="dcterms:W3CDTF">2015-09-10T12:56:26Z</dcterms:created>
  <dcterms:modified xsi:type="dcterms:W3CDTF">2021-04-22T07:05:22Z</dcterms:modified>
</cp:coreProperties>
</file>