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99" r:id="rId2"/>
    <p:sldId id="295" r:id="rId3"/>
    <p:sldId id="307" r:id="rId4"/>
    <p:sldId id="339" r:id="rId5"/>
    <p:sldId id="363" r:id="rId6"/>
    <p:sldId id="426" r:id="rId7"/>
    <p:sldId id="827" r:id="rId8"/>
    <p:sldId id="825" r:id="rId9"/>
    <p:sldId id="387" r:id="rId10"/>
    <p:sldId id="409" r:id="rId11"/>
    <p:sldId id="438" r:id="rId12"/>
    <p:sldId id="454" r:id="rId13"/>
    <p:sldId id="824" r:id="rId14"/>
    <p:sldId id="833" r:id="rId15"/>
    <p:sldId id="437" r:id="rId16"/>
    <p:sldId id="836" r:id="rId17"/>
    <p:sldId id="834" r:id="rId18"/>
    <p:sldId id="837" r:id="rId19"/>
    <p:sldId id="822" r:id="rId20"/>
    <p:sldId id="828" r:id="rId21"/>
    <p:sldId id="829" r:id="rId22"/>
    <p:sldId id="823" r:id="rId23"/>
    <p:sldId id="436" r:id="rId24"/>
    <p:sldId id="433" r:id="rId25"/>
    <p:sldId id="830" r:id="rId26"/>
    <p:sldId id="286" r:id="rId27"/>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48E06-4123-0BF7-829A-A657E404BDAF}" name="Asta Adamonyte (SC)" initials="AA" userId="S::asta.adamonyte@smartcontinent.com::7245cde9-71fd-4e73-9a62-8ce4b40b3ae4" providerId="AD"/>
  <p188:author id="{39FB9829-E81A-6C05-09EB-593195F51AB5}" name="Gintė Purauskaitė" initials="GP" userId="S::ginte.purauskaite@smartcontinent.com::73a4cf5f-2020-4884-b479-22f38cbb5b27" providerId="AD"/>
  <p188:author id="{E1395347-D08E-A839-8F9E-05371BF74511}" name="Jevgenij Siniov" initials="JS" userId="Jevgenij Siniov" providerId="None"/>
  <p188:author id="{AD6B7DF3-1707-2673-AED2-09160EE63965}" name="Emilija Venskūnaitė" initials="EV" userId="S::emilija.venskunaite@smartcontinent.com::531ace23-54ff-40b1-819a-5fb2fed6c1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da Skiotyte" initials="GS" lastIdx="12" clrIdx="0">
    <p:extLst>
      <p:ext uri="{19B8F6BF-5375-455C-9EA6-DF929625EA0E}">
        <p15:presenceInfo xmlns:p15="http://schemas.microsoft.com/office/powerpoint/2012/main" userId="Goda Skioty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CC"/>
    <a:srgbClr val="CCF4F8"/>
    <a:srgbClr val="1F7B62"/>
    <a:srgbClr val="F2F2F2"/>
    <a:srgbClr val="ADB0AF"/>
    <a:srgbClr val="92A9A0"/>
    <a:srgbClr val="ADBCB5"/>
    <a:srgbClr val="B9B9B9"/>
    <a:srgbClr val="D4D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73EA4-D157-4B1A-A90C-A8A800E2C6F1}" v="1" dt="2026-06-04T11:12:31.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p:restoredTop sz="94658"/>
  </p:normalViewPr>
  <p:slideViewPr>
    <p:cSldViewPr snapToGrid="0" showGuides="1">
      <p:cViewPr varScale="1">
        <p:scale>
          <a:sx n="129" d="100"/>
          <a:sy n="129" d="100"/>
        </p:scale>
        <p:origin x="10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gis Bagdonas" userId="ef7ff2b0-d013-4fac-bf74-44dc2cc7beec" providerId="ADAL" clId="{D7F33B80-3E9D-4CC0-A5A2-0B1F179EA72F}"/>
    <pc:docChg chg="modNotesMaster modHandout">
      <pc:chgData name="Algis Bagdonas" userId="ef7ff2b0-d013-4fac-bf74-44dc2cc7beec" providerId="ADAL" clId="{D7F33B80-3E9D-4CC0-A5A2-0B1F179EA72F}" dt="2026-06-04T11:12:31.907" v="0"/>
      <pc:docMkLst>
        <pc:docMk/>
      </pc:docMkLst>
    </pc:docChg>
  </pc:docChgLst>
  <pc:docChgLst>
    <pc:chgData name="Asta Adamonyte (SC)" userId="7245cde9-71fd-4e73-9a62-8ce4b40b3ae4" providerId="ADAL" clId="{27E4E0FF-B33D-5A4A-BA80-CD5B780798D4}"/>
    <pc:docChg chg="custSel modSld">
      <pc:chgData name="Asta Adamonyte (SC)" userId="7245cde9-71fd-4e73-9a62-8ce4b40b3ae4" providerId="ADAL" clId="{27E4E0FF-B33D-5A4A-BA80-CD5B780798D4}" dt="2026-06-04T10:30:01.137" v="1" actId="313"/>
      <pc:docMkLst>
        <pc:docMk/>
      </pc:docMkLst>
      <pc:sldChg chg="modSp mod">
        <pc:chgData name="Asta Adamonyte (SC)" userId="7245cde9-71fd-4e73-9a62-8ce4b40b3ae4" providerId="ADAL" clId="{27E4E0FF-B33D-5A4A-BA80-CD5B780798D4}" dt="2026-06-04T10:30:01.137" v="1" actId="313"/>
        <pc:sldMkLst>
          <pc:docMk/>
          <pc:sldMk cId="453247839" sldId="829"/>
        </pc:sldMkLst>
        <pc:graphicFrameChg chg="modGraphic">
          <ac:chgData name="Asta Adamonyte (SC)" userId="7245cde9-71fd-4e73-9a62-8ce4b40b3ae4" providerId="ADAL" clId="{27E4E0FF-B33D-5A4A-BA80-CD5B780798D4}" dt="2026-06-04T10:30:01.137" v="1" actId="313"/>
          <ac:graphicFrameMkLst>
            <pc:docMk/>
            <pc:sldMk cId="453247839" sldId="829"/>
            <ac:graphicFrameMk id="11" creationId="{7919577C-285D-7A1A-11C0-DDBED4B67845}"/>
          </ac:graphicFrameMkLst>
        </pc:graphicFrameChg>
      </pc:sldChg>
    </pc:docChg>
  </pc:docChgLst>
  <pc:docChgLst>
    <pc:chgData name="Emilija Venskūnaitė" userId="531ace23-54ff-40b1-819a-5fb2fed6c162" providerId="ADAL" clId="{3C944E7B-AC7D-403A-8EE2-5A3012FE4BF9}"/>
    <pc:docChg chg="modSld">
      <pc:chgData name="Emilija Venskūnaitė" userId="531ace23-54ff-40b1-819a-5fb2fed6c162" providerId="ADAL" clId="{3C944E7B-AC7D-403A-8EE2-5A3012FE4BF9}" dt="2026-06-03T11:17:59.175" v="1" actId="34476"/>
      <pc:docMkLst>
        <pc:docMk/>
      </pc:docMkLst>
      <pc:sldChg chg="mod modShow">
        <pc:chgData name="Emilija Venskūnaitė" userId="531ace23-54ff-40b1-819a-5fb2fed6c162" providerId="ADAL" clId="{3C944E7B-AC7D-403A-8EE2-5A3012FE4BF9}" dt="2026-06-03T11:17:59.175" v="1" actId="34476"/>
        <pc:sldMkLst>
          <pc:docMk/>
          <pc:sldMk cId="3202313044" sldId="8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B982B-5960-454B-9873-6C24A9D5D472}"/>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r>
              <a:rPr lang="en-US">
                <a:latin typeface="Calibri" panose="020F0502020204030204" pitchFamily="34" charset="0"/>
              </a:rPr>
              <a:t>page</a:t>
            </a:r>
          </a:p>
        </p:txBody>
      </p:sp>
      <p:sp>
        <p:nvSpPr>
          <p:cNvPr id="3" name="Date Placeholder 2">
            <a:extLst>
              <a:ext uri="{FF2B5EF4-FFF2-40B4-BE49-F238E27FC236}">
                <a16:creationId xmlns:a16="http://schemas.microsoft.com/office/drawing/2014/main" id="{8A6BDF08-DFF2-BC46-A19B-82F42ADA703D}"/>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8A3A976E-1F14-FC46-B72C-1BD59733924B}" type="datetimeFigureOut">
              <a:rPr lang="en-US">
                <a:latin typeface="Calibri" panose="020F0502020204030204" pitchFamily="34" charset="0"/>
              </a:rPr>
              <a:t>6/4/2026</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4328387E-1E3A-E84C-A306-F30DFE260C6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a:extLst>
              <a:ext uri="{FF2B5EF4-FFF2-40B4-BE49-F238E27FC236}">
                <a16:creationId xmlns:a16="http://schemas.microsoft.com/office/drawing/2014/main" id="{367FC8DE-5BDD-4F45-9B85-ADBC233DD37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B7462F-8C8C-C447-9E6B-4AF4C52150EB}" type="slidenum">
              <a:rPr>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194176361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r>
              <a:rPr lang="en-US"/>
              <a:t>page</a:t>
            </a:r>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5A622C7F-4FE3-3942-9B8F-6ED21B79CC75}" type="datetimeFigureOut">
              <a:rPr lang="lt-LT" smtClean="0"/>
              <a:pPr/>
              <a:t>2026-06-04</a:t>
            </a:fld>
            <a:endParaRPr lang="lt-L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97DE7753-4557-4344-A6D4-17BC665E9D2D}" type="slidenum">
              <a:rPr lang="lt-LT" smtClean="0"/>
              <a:pPr/>
              <a:t>‹#›</a:t>
            </a:fld>
            <a:endParaRPr lang="lt-LT"/>
          </a:p>
        </p:txBody>
      </p:sp>
    </p:spTree>
    <p:extLst>
      <p:ext uri="{BB962C8B-B14F-4D97-AF65-F5344CB8AC3E}">
        <p14:creationId xmlns:p14="http://schemas.microsoft.com/office/powerpoint/2010/main" val="676231078"/>
      </p:ext>
    </p:extLst>
  </p:cSld>
  <p:clrMap bg1="lt1" tx1="dk1" bg2="lt2" tx2="dk2" accent1="accent1" accent2="accent2" accent3="accent3" accent4="accent4" accent5="accent5" accent6="accent6" hlink="hlink" folHlink="folHlink"/>
  <p:hf sldNum="0" ftr="0" dt="0"/>
  <p:notesStyle>
    <a:lvl1pPr marL="0" algn="l" defTabSz="685800" rtl="0" eaLnBrk="1" latinLnBrk="0" hangingPunct="1">
      <a:defRPr sz="900" kern="1200">
        <a:solidFill>
          <a:schemeClr val="tx1"/>
        </a:solidFill>
        <a:latin typeface="Calibri" panose="020F0502020204030204" pitchFamily="34" charset="0"/>
        <a:ea typeface="+mn-ea"/>
        <a:cs typeface="+mn-cs"/>
      </a:defRPr>
    </a:lvl1pPr>
    <a:lvl2pPr marL="342900" algn="l" defTabSz="685800" rtl="0" eaLnBrk="1" latinLnBrk="0" hangingPunct="1">
      <a:defRPr sz="900" kern="1200">
        <a:solidFill>
          <a:schemeClr val="tx1"/>
        </a:solidFill>
        <a:latin typeface="Calibri" panose="020F0502020204030204" pitchFamily="34" charset="0"/>
        <a:ea typeface="+mn-ea"/>
        <a:cs typeface="+mn-cs"/>
      </a:defRPr>
    </a:lvl2pPr>
    <a:lvl3pPr marL="685800" algn="l" defTabSz="685800" rtl="0" eaLnBrk="1" latinLnBrk="0" hangingPunct="1">
      <a:defRPr sz="900" kern="1200">
        <a:solidFill>
          <a:schemeClr val="tx1"/>
        </a:solidFill>
        <a:latin typeface="Calibri" panose="020F0502020204030204" pitchFamily="34" charset="0"/>
        <a:ea typeface="+mn-ea"/>
        <a:cs typeface="+mn-cs"/>
      </a:defRPr>
    </a:lvl3pPr>
    <a:lvl4pPr marL="1028700" algn="l" defTabSz="685800" rtl="0" eaLnBrk="1" latinLnBrk="0" hangingPunct="1">
      <a:defRPr sz="900" kern="1200">
        <a:solidFill>
          <a:schemeClr val="tx1"/>
        </a:solidFill>
        <a:latin typeface="Calibri" panose="020F0502020204030204" pitchFamily="34" charset="0"/>
        <a:ea typeface="+mn-ea"/>
        <a:cs typeface="+mn-cs"/>
      </a:defRPr>
    </a:lvl4pPr>
    <a:lvl5pPr marL="1371600" algn="l" defTabSz="685800" rtl="0" eaLnBrk="1" latinLnBrk="0" hangingPunct="1">
      <a:defRPr sz="900" kern="1200">
        <a:solidFill>
          <a:schemeClr val="tx1"/>
        </a:solidFill>
        <a:latin typeface="Calibri" panose="020F050202020403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66303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1AB4-9A65-60D7-AB8C-1847D3F78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22212-EFAB-FD24-CCF1-9B48013E4E16}"/>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4B288BCB-2F7F-36D9-72AC-B31E15E4242F}"/>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BCFBF954-8796-C50E-6E15-5A913AD08F64}"/>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340418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393C-E4D1-40E7-D3A4-485605344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F9A18-A862-450E-6594-ED4C9F24F5DC}"/>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10E4009A-A211-780B-0E5A-957A83B4CCB4}"/>
              </a:ext>
            </a:extLst>
          </p:cNvPr>
          <p:cNvSpPr>
            <a:spLocks noGrp="1"/>
          </p:cNvSpPr>
          <p:nvPr>
            <p:ph type="body" idx="1"/>
          </p:nvPr>
        </p:nvSpPr>
        <p:spPr/>
        <p:txBody>
          <a:bodyPr/>
          <a:lstStyle/>
          <a:p>
            <a:endParaRPr lang="lt-LT"/>
          </a:p>
        </p:txBody>
      </p:sp>
      <p:sp>
        <p:nvSpPr>
          <p:cNvPr id="4" name="Header Placeholder 3">
            <a:extLst>
              <a:ext uri="{FF2B5EF4-FFF2-40B4-BE49-F238E27FC236}">
                <a16:creationId xmlns:a16="http://schemas.microsoft.com/office/drawing/2014/main" id="{4B943195-70DA-4D4E-20B3-B314FBEC55AD}"/>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892957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4511-7561-594C-89EC-778E988DB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85677-6AF3-8FB0-77B3-00E1B881F0CC}"/>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11EF2D78-D3A4-9DCC-2B7D-CF3B47422AAE}"/>
              </a:ext>
            </a:extLst>
          </p:cNvPr>
          <p:cNvSpPr>
            <a:spLocks noGrp="1"/>
          </p:cNvSpPr>
          <p:nvPr>
            <p:ph type="body" idx="1"/>
          </p:nvPr>
        </p:nvSpPr>
        <p:spPr/>
        <p:txBody>
          <a:bodyPr/>
          <a:lstStyle/>
          <a:p>
            <a:endParaRPr lang="lt-LT"/>
          </a:p>
        </p:txBody>
      </p:sp>
      <p:sp>
        <p:nvSpPr>
          <p:cNvPr id="4" name="Header Placeholder 3">
            <a:extLst>
              <a:ext uri="{FF2B5EF4-FFF2-40B4-BE49-F238E27FC236}">
                <a16:creationId xmlns:a16="http://schemas.microsoft.com/office/drawing/2014/main" id="{37D62823-7962-8CCD-D3C3-FE6E8BC32741}"/>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46805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A6D8C-3DDF-1FCC-873A-EC4B22B7A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FF297-CEC6-E7BC-A8F6-C4CC36EE21F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6F769A7-9B00-E932-0B69-3521C7A4FEE9}"/>
              </a:ext>
            </a:extLst>
          </p:cNvPr>
          <p:cNvSpPr>
            <a:spLocks noGrp="1"/>
          </p:cNvSpPr>
          <p:nvPr>
            <p:ph type="body" idx="1"/>
          </p:nvPr>
        </p:nvSpPr>
        <p:spPr/>
        <p:txBody>
          <a:bodyPr/>
          <a:lstStyle/>
          <a:p>
            <a:endParaRPr lang="lt-LT"/>
          </a:p>
        </p:txBody>
      </p:sp>
      <p:sp>
        <p:nvSpPr>
          <p:cNvPr id="4" name="Header Placeholder 3">
            <a:extLst>
              <a:ext uri="{FF2B5EF4-FFF2-40B4-BE49-F238E27FC236}">
                <a16:creationId xmlns:a16="http://schemas.microsoft.com/office/drawing/2014/main" id="{C2527FE9-D5EA-9503-4A88-ED0035BB6005}"/>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341318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359196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0DF6-D8E8-7CD4-B58A-FDED09881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58AB9-8445-E7B1-DA3A-E9B719D2F8FC}"/>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1145B010-5800-B4A7-40E5-DF850A9BDEF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3458772D-0D53-8A0A-30EE-7420B711D7D7}"/>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922025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2DC81-A3C9-3166-1DDF-CEC4C3629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2B946-E1F5-A663-206F-2C36248039C5}"/>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9D4C407-FD95-6E11-786C-5B0D1C4FDE9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D67DDC1-AF7F-2FA5-27B7-1607DE83D74D}"/>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4513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58980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410469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28541-D24E-D95D-B664-B6B53410C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CA1B2-896D-25C5-BF0E-D3F98745D7B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F0948FD-58DA-AE44-92E5-BEF74700CE06}"/>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D99F2F4-93BF-8443-87B6-2FFFD491CA7A}"/>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77715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D7BA-7255-048E-E651-882696057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9C854-A323-C5E1-5D7C-3FCE8399441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8A1DA6B-9EAA-0E82-F419-D3344F83D30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6769D451-50B9-A15D-2F1E-B32D7F19FA6B}"/>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15479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55225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D563F-D2C9-EEB2-0AD0-C64628103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E0AF0-1A28-3B45-46BD-6B26B4486B8B}"/>
              </a:ext>
            </a:extLst>
          </p:cNvPr>
          <p:cNvSpPr>
            <a:spLocks noGrp="1" noRot="1" noChangeAspect="1"/>
          </p:cNvSpPr>
          <p:nvPr>
            <p:ph type="sldImg"/>
          </p:nvPr>
        </p:nvSpPr>
        <p:spPr/>
        <p:txBody>
          <a:bodyPr/>
          <a:lstStyle/>
          <a:p>
            <a:endParaRPr lang="en-LT"/>
          </a:p>
        </p:txBody>
      </p:sp>
      <p:sp>
        <p:nvSpPr>
          <p:cNvPr id="3" name="Notes Placeholder 2">
            <a:extLst>
              <a:ext uri="{FF2B5EF4-FFF2-40B4-BE49-F238E27FC236}">
                <a16:creationId xmlns:a16="http://schemas.microsoft.com/office/drawing/2014/main" id="{F922618C-01FC-F1E3-E63C-076186DEAE16}"/>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6B6A65C-B641-13F5-FEBC-3DC98A7B545D}"/>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335009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18230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05976-64CE-E3B3-2B67-E1A5A81A4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022A2-0D1C-8D31-0583-6F65CFE83B0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4CF5811-E9EE-D12B-6425-F795EB1B6925}"/>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4688101-61ED-67EF-4427-A8731B266816}"/>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788553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422C9E-5862-6149-91A7-97C6A26CA606}"/>
              </a:ext>
            </a:extLst>
          </p:cNvPr>
          <p:cNvSpPr/>
          <p:nvPr userDrawn="1"/>
        </p:nvSpPr>
        <p:spPr>
          <a:xfrm>
            <a:off x="0" y="0"/>
            <a:ext cx="9144000" cy="36576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7B62"/>
              </a:solidFill>
              <a:latin typeface="Calibri" panose="020F0502020204030204" pitchFamily="34" charset="0"/>
            </a:endParaRPr>
          </a:p>
        </p:txBody>
      </p:sp>
      <p:pic>
        <p:nvPicPr>
          <p:cNvPr id="25" name="Picture 24">
            <a:extLst>
              <a:ext uri="{FF2B5EF4-FFF2-40B4-BE49-F238E27FC236}">
                <a16:creationId xmlns:a16="http://schemas.microsoft.com/office/drawing/2014/main" id="{979B9EC5-2A9B-B443-ABC6-8282133C8CE4}"/>
              </a:ext>
            </a:extLst>
          </p:cNvPr>
          <p:cNvPicPr>
            <a:picLocks noChangeAspect="1"/>
          </p:cNvPicPr>
          <p:nvPr userDrawn="1"/>
        </p:nvPicPr>
        <p:blipFill>
          <a:blip r:embed="rId2"/>
          <a:stretch>
            <a:fillRect/>
          </a:stretch>
        </p:blipFill>
        <p:spPr>
          <a:xfrm>
            <a:off x="5194300" y="0"/>
            <a:ext cx="3949700" cy="3657600"/>
          </a:xfrm>
          <a:prstGeom prst="rect">
            <a:avLst/>
          </a:prstGeom>
        </p:spPr>
      </p:pic>
      <p:sp>
        <p:nvSpPr>
          <p:cNvPr id="6" name="Picture Placeholder 5">
            <a:extLst>
              <a:ext uri="{FF2B5EF4-FFF2-40B4-BE49-F238E27FC236}">
                <a16:creationId xmlns:a16="http://schemas.microsoft.com/office/drawing/2014/main" id="{5E04444F-7D67-0E4D-A088-B512F7F6B407}"/>
              </a:ext>
            </a:extLst>
          </p:cNvPr>
          <p:cNvSpPr>
            <a:spLocks noGrp="1"/>
          </p:cNvSpPr>
          <p:nvPr>
            <p:ph type="pic" sz="quarter" idx="10" hasCustomPrompt="1"/>
          </p:nvPr>
        </p:nvSpPr>
        <p:spPr>
          <a:xfrm>
            <a:off x="1531078" y="3818856"/>
            <a:ext cx="1287534" cy="138499"/>
          </a:xfrm>
        </p:spPr>
        <p:txBody>
          <a:bodyPr/>
          <a:lstStyle>
            <a:lvl1pPr>
              <a:defRPr sz="1000">
                <a:latin typeface="Calibri" panose="020F0502020204030204" pitchFamily="34" charset="0"/>
              </a:defRPr>
            </a:lvl1pPr>
          </a:lstStyle>
          <a:p>
            <a:r>
              <a:rPr lang="en-US"/>
              <a:t>Client logo if applied</a:t>
            </a:r>
          </a:p>
        </p:txBody>
      </p:sp>
      <p:sp>
        <p:nvSpPr>
          <p:cNvPr id="19" name="Picture Placeholder 5">
            <a:extLst>
              <a:ext uri="{FF2B5EF4-FFF2-40B4-BE49-F238E27FC236}">
                <a16:creationId xmlns:a16="http://schemas.microsoft.com/office/drawing/2014/main" id="{019F173E-367C-0541-8638-E89CA621C235}"/>
              </a:ext>
            </a:extLst>
          </p:cNvPr>
          <p:cNvSpPr>
            <a:spLocks noGrp="1"/>
          </p:cNvSpPr>
          <p:nvPr>
            <p:ph type="pic" sz="quarter" idx="11" hasCustomPrompt="1"/>
          </p:nvPr>
        </p:nvSpPr>
        <p:spPr>
          <a:xfrm>
            <a:off x="1531078" y="4668005"/>
            <a:ext cx="1287534" cy="138499"/>
          </a:xfrm>
        </p:spPr>
        <p:txBody>
          <a:bodyPr/>
          <a:lstStyle>
            <a:lvl1pPr>
              <a:defRPr sz="1000">
                <a:latin typeface="Calibri" panose="020F0502020204030204" pitchFamily="34" charset="0"/>
              </a:defRPr>
            </a:lvl1pPr>
          </a:lstStyle>
          <a:p>
            <a:r>
              <a:rPr lang="en-US"/>
              <a:t>Partner logo if applied</a:t>
            </a:r>
          </a:p>
        </p:txBody>
      </p:sp>
      <p:sp>
        <p:nvSpPr>
          <p:cNvPr id="27" name="Picture Placeholder 5">
            <a:extLst>
              <a:ext uri="{FF2B5EF4-FFF2-40B4-BE49-F238E27FC236}">
                <a16:creationId xmlns:a16="http://schemas.microsoft.com/office/drawing/2014/main" id="{99951022-024E-3740-9601-D19AF6282F86}"/>
              </a:ext>
            </a:extLst>
          </p:cNvPr>
          <p:cNvSpPr>
            <a:spLocks noGrp="1"/>
          </p:cNvSpPr>
          <p:nvPr>
            <p:ph type="pic" sz="quarter" idx="12" hasCustomPrompt="1"/>
          </p:nvPr>
        </p:nvSpPr>
        <p:spPr>
          <a:xfrm>
            <a:off x="2888539" y="3818856"/>
            <a:ext cx="1287534" cy="138499"/>
          </a:xfrm>
        </p:spPr>
        <p:txBody>
          <a:bodyPr/>
          <a:lstStyle>
            <a:lvl1pPr>
              <a:defRPr sz="1000">
                <a:latin typeface="Calibri" panose="020F0502020204030204" pitchFamily="34" charset="0"/>
              </a:defRPr>
            </a:lvl1pPr>
          </a:lstStyle>
          <a:p>
            <a:r>
              <a:rPr lang="en-US"/>
              <a:t>Client logo if applied</a:t>
            </a:r>
          </a:p>
        </p:txBody>
      </p:sp>
      <p:sp>
        <p:nvSpPr>
          <p:cNvPr id="28" name="Picture Placeholder 5">
            <a:extLst>
              <a:ext uri="{FF2B5EF4-FFF2-40B4-BE49-F238E27FC236}">
                <a16:creationId xmlns:a16="http://schemas.microsoft.com/office/drawing/2014/main" id="{5DC50D8A-E35F-154C-A3FE-02205C0D6239}"/>
              </a:ext>
            </a:extLst>
          </p:cNvPr>
          <p:cNvSpPr>
            <a:spLocks noGrp="1"/>
          </p:cNvSpPr>
          <p:nvPr>
            <p:ph type="pic" sz="quarter" idx="13" hasCustomPrompt="1"/>
          </p:nvPr>
        </p:nvSpPr>
        <p:spPr>
          <a:xfrm>
            <a:off x="2888539" y="4668005"/>
            <a:ext cx="1287534" cy="138499"/>
          </a:xfrm>
        </p:spPr>
        <p:txBody>
          <a:bodyPr/>
          <a:lstStyle>
            <a:lvl1pPr>
              <a:defRPr sz="1000">
                <a:latin typeface="Calibri" panose="020F0502020204030204" pitchFamily="34" charset="0"/>
              </a:defRPr>
            </a:lvl1pPr>
          </a:lstStyle>
          <a:p>
            <a:r>
              <a:rPr lang="en-US"/>
              <a:t>Partner logo if applied</a:t>
            </a:r>
          </a:p>
        </p:txBody>
      </p:sp>
      <p:sp>
        <p:nvSpPr>
          <p:cNvPr id="29" name="Picture Placeholder 5">
            <a:extLst>
              <a:ext uri="{FF2B5EF4-FFF2-40B4-BE49-F238E27FC236}">
                <a16:creationId xmlns:a16="http://schemas.microsoft.com/office/drawing/2014/main" id="{A5291A40-10DE-F448-A886-9ECAEB6C0370}"/>
              </a:ext>
            </a:extLst>
          </p:cNvPr>
          <p:cNvSpPr>
            <a:spLocks noGrp="1"/>
          </p:cNvSpPr>
          <p:nvPr>
            <p:ph type="pic" sz="quarter" idx="14" hasCustomPrompt="1"/>
          </p:nvPr>
        </p:nvSpPr>
        <p:spPr>
          <a:xfrm>
            <a:off x="4245997" y="3818856"/>
            <a:ext cx="1287534" cy="138499"/>
          </a:xfrm>
        </p:spPr>
        <p:txBody>
          <a:bodyPr/>
          <a:lstStyle>
            <a:lvl1pPr>
              <a:defRPr sz="1000">
                <a:latin typeface="Calibri" panose="020F0502020204030204" pitchFamily="34" charset="0"/>
              </a:defRPr>
            </a:lvl1pPr>
          </a:lstStyle>
          <a:p>
            <a:r>
              <a:rPr lang="en-US"/>
              <a:t>Client logo if applied</a:t>
            </a:r>
          </a:p>
        </p:txBody>
      </p:sp>
      <p:sp>
        <p:nvSpPr>
          <p:cNvPr id="30" name="Picture Placeholder 5">
            <a:extLst>
              <a:ext uri="{FF2B5EF4-FFF2-40B4-BE49-F238E27FC236}">
                <a16:creationId xmlns:a16="http://schemas.microsoft.com/office/drawing/2014/main" id="{966546DB-D72F-9843-B125-A2B82E64760B}"/>
              </a:ext>
            </a:extLst>
          </p:cNvPr>
          <p:cNvSpPr>
            <a:spLocks noGrp="1"/>
          </p:cNvSpPr>
          <p:nvPr>
            <p:ph type="pic" sz="quarter" idx="15" hasCustomPrompt="1"/>
          </p:nvPr>
        </p:nvSpPr>
        <p:spPr>
          <a:xfrm>
            <a:off x="4245997" y="4668005"/>
            <a:ext cx="1287534" cy="138499"/>
          </a:xfrm>
        </p:spPr>
        <p:txBody>
          <a:bodyPr/>
          <a:lstStyle>
            <a:lvl1pPr>
              <a:defRPr sz="1000">
                <a:latin typeface="Calibri" panose="020F0502020204030204" pitchFamily="34" charset="0"/>
              </a:defRPr>
            </a:lvl1pPr>
          </a:lstStyle>
          <a:p>
            <a:r>
              <a:rPr lang="en-US"/>
              <a:t>Partner logo if applied</a:t>
            </a:r>
          </a:p>
        </p:txBody>
      </p:sp>
      <p:pic>
        <p:nvPicPr>
          <p:cNvPr id="14" name="Graphic 13">
            <a:extLst>
              <a:ext uri="{FF2B5EF4-FFF2-40B4-BE49-F238E27FC236}">
                <a16:creationId xmlns:a16="http://schemas.microsoft.com/office/drawing/2014/main" id="{31B84456-F847-064E-85E5-7BC60A2AFF7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988300" y="4689152"/>
            <a:ext cx="609600" cy="235595"/>
          </a:xfrm>
          <a:prstGeom prst="rect">
            <a:avLst/>
          </a:prstGeom>
        </p:spPr>
      </p:pic>
      <p:pic>
        <p:nvPicPr>
          <p:cNvPr id="34" name="Picture 33">
            <a:extLst>
              <a:ext uri="{FF2B5EF4-FFF2-40B4-BE49-F238E27FC236}">
                <a16:creationId xmlns:a16="http://schemas.microsoft.com/office/drawing/2014/main" id="{481D540B-710B-8342-BD30-641E551F2704}"/>
              </a:ext>
            </a:extLst>
          </p:cNvPr>
          <p:cNvPicPr>
            <a:picLocks noChangeAspect="1"/>
          </p:cNvPicPr>
          <p:nvPr userDrawn="1"/>
        </p:nvPicPr>
        <p:blipFill>
          <a:blip r:embed="rId4"/>
          <a:stretch>
            <a:fillRect/>
          </a:stretch>
        </p:blipFill>
        <p:spPr>
          <a:xfrm>
            <a:off x="533400" y="4578280"/>
            <a:ext cx="8064500" cy="38100"/>
          </a:xfrm>
          <a:prstGeom prst="rect">
            <a:avLst/>
          </a:prstGeom>
        </p:spPr>
      </p:pic>
      <p:sp>
        <p:nvSpPr>
          <p:cNvPr id="16" name="Text Placeholder 15">
            <a:extLst>
              <a:ext uri="{FF2B5EF4-FFF2-40B4-BE49-F238E27FC236}">
                <a16:creationId xmlns:a16="http://schemas.microsoft.com/office/drawing/2014/main" id="{F0D55E71-DFDA-7E45-A8B0-276CA0AA497B}"/>
              </a:ext>
            </a:extLst>
          </p:cNvPr>
          <p:cNvSpPr>
            <a:spLocks noGrp="1"/>
          </p:cNvSpPr>
          <p:nvPr>
            <p:ph type="body" sz="quarter" idx="16" hasCustomPrompt="1"/>
          </p:nvPr>
        </p:nvSpPr>
        <p:spPr>
          <a:xfrm>
            <a:off x="546100" y="887298"/>
            <a:ext cx="8051800" cy="332399"/>
          </a:xfrm>
        </p:spPr>
        <p:txBody>
          <a:bodyPr/>
          <a:lstStyle>
            <a:lvl1pPr>
              <a:defRPr sz="2400">
                <a:solidFill>
                  <a:srgbClr val="E1E1D5"/>
                </a:solidFill>
                <a:latin typeface="Calibri" panose="020F0502020204030204" pitchFamily="34" charset="0"/>
              </a:defRPr>
            </a:lvl1pPr>
            <a:lvl2pPr marL="342900" indent="0">
              <a:buNone/>
              <a:defRPr/>
            </a:lvl2pPr>
          </a:lstStyle>
          <a:p>
            <a:pPr lvl="0"/>
            <a:r>
              <a:rPr lang="en-US"/>
              <a:t>Insert title text</a:t>
            </a:r>
          </a:p>
        </p:txBody>
      </p:sp>
      <p:sp>
        <p:nvSpPr>
          <p:cNvPr id="21" name="Text Placeholder 20">
            <a:extLst>
              <a:ext uri="{FF2B5EF4-FFF2-40B4-BE49-F238E27FC236}">
                <a16:creationId xmlns:a16="http://schemas.microsoft.com/office/drawing/2014/main" id="{A47CDE05-9070-894B-9F4A-5E8FBC393221}"/>
              </a:ext>
            </a:extLst>
          </p:cNvPr>
          <p:cNvSpPr>
            <a:spLocks noGrp="1"/>
          </p:cNvSpPr>
          <p:nvPr>
            <p:ph type="body" sz="quarter" idx="17" hasCustomPrompt="1"/>
          </p:nvPr>
        </p:nvSpPr>
        <p:spPr>
          <a:xfrm>
            <a:off x="546099" y="2799494"/>
            <a:ext cx="8051801" cy="138499"/>
          </a:xfrm>
        </p:spPr>
        <p:txBody>
          <a:bodyPr/>
          <a:lstStyle>
            <a:lvl1pPr>
              <a:defRPr sz="1000">
                <a:solidFill>
                  <a:srgbClr val="E1E1D5"/>
                </a:solidFill>
                <a:latin typeface="Calibri" panose="020F0502020204030204" pitchFamily="34" charset="0"/>
              </a:defRPr>
            </a:lvl1pPr>
          </a:lstStyle>
          <a:p>
            <a:pPr lvl="0"/>
            <a:r>
              <a:rPr lang="en-US"/>
              <a:t>Insert subtitle text</a:t>
            </a:r>
          </a:p>
        </p:txBody>
      </p:sp>
      <p:pic>
        <p:nvPicPr>
          <p:cNvPr id="2" name="Picture 1">
            <a:extLst>
              <a:ext uri="{FF2B5EF4-FFF2-40B4-BE49-F238E27FC236}">
                <a16:creationId xmlns:a16="http://schemas.microsoft.com/office/drawing/2014/main" id="{CAE866D7-A5C3-3582-AA86-FCDE4EDCCFA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099" y="3858673"/>
            <a:ext cx="1682750" cy="591185"/>
          </a:xfrm>
          <a:prstGeom prst="rect">
            <a:avLst/>
          </a:prstGeom>
          <a:noFill/>
        </p:spPr>
      </p:pic>
    </p:spTree>
    <p:extLst>
      <p:ext uri="{BB962C8B-B14F-4D97-AF65-F5344CB8AC3E}">
        <p14:creationId xmlns:p14="http://schemas.microsoft.com/office/powerpoint/2010/main" val="93241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7EB46AFF-5118-EF41-A85C-C5D5E2A07B64}" type="datetime1">
              <a:rPr lang="lt-LT" smtClean="0"/>
              <a:pPr/>
              <a:t>2026-06-04</a:t>
            </a:fld>
            <a:endParaRPr lang="lt-LT"/>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5" name="Picture 4">
            <a:extLst>
              <a:ext uri="{FF2B5EF4-FFF2-40B4-BE49-F238E27FC236}">
                <a16:creationId xmlns:a16="http://schemas.microsoft.com/office/drawing/2014/main" id="{0444475A-96B4-834E-A9CA-21B22EF9D409}"/>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7" name="Slide Number Placeholder 5">
            <a:extLst>
              <a:ext uri="{FF2B5EF4-FFF2-40B4-BE49-F238E27FC236}">
                <a16:creationId xmlns:a16="http://schemas.microsoft.com/office/drawing/2014/main" id="{54670CFC-789B-354F-8A5D-B761657D992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8" name="Picture 7">
            <a:extLst>
              <a:ext uri="{FF2B5EF4-FFF2-40B4-BE49-F238E27FC236}">
                <a16:creationId xmlns:a16="http://schemas.microsoft.com/office/drawing/2014/main" id="{81CA6AA6-7C4A-B545-A1F7-2F1D8E5E6E0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9" name="Graphic 8">
            <a:extLst>
              <a:ext uri="{FF2B5EF4-FFF2-40B4-BE49-F238E27FC236}">
                <a16:creationId xmlns:a16="http://schemas.microsoft.com/office/drawing/2014/main" id="{455593FC-530A-2B41-8356-7451D02247A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4" name="Picture 3">
            <a:extLst>
              <a:ext uri="{FF2B5EF4-FFF2-40B4-BE49-F238E27FC236}">
                <a16:creationId xmlns:a16="http://schemas.microsoft.com/office/drawing/2014/main" id="{FF22BD18-73D7-66B4-E713-F40CF2DF94D1}"/>
              </a:ext>
            </a:extLst>
          </p:cNvPr>
          <p:cNvPicPr>
            <a:picLocks noChangeAspect="1"/>
          </p:cNvPicPr>
          <p:nvPr userDrawn="1"/>
        </p:nvPicPr>
        <p:blipFill>
          <a:blip r:embed="rId5"/>
          <a:srcRect/>
          <a:stretch/>
        </p:blipFill>
        <p:spPr>
          <a:xfrm>
            <a:off x="539750" y="4672771"/>
            <a:ext cx="755400" cy="308013"/>
          </a:xfrm>
          <a:prstGeom prst="rect">
            <a:avLst/>
          </a:prstGeom>
        </p:spPr>
      </p:pic>
    </p:spTree>
    <p:extLst>
      <p:ext uri="{BB962C8B-B14F-4D97-AF65-F5344CB8AC3E}">
        <p14:creationId xmlns:p14="http://schemas.microsoft.com/office/powerpoint/2010/main" val="14745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Pabaig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644152"/>
            <a:ext cx="3086100" cy="273844"/>
          </a:xfrm>
        </p:spPr>
        <p:txBody>
          <a:bodyPr/>
          <a:lstStyle>
            <a:lvl1pPr>
              <a:defRPr>
                <a:latin typeface="Calibri" panose="020F0502020204030204" pitchFamily="34" charset="0"/>
              </a:defRPr>
            </a:lvl1pPr>
          </a:lstStyle>
          <a:p>
            <a:endParaRPr lang="en-US"/>
          </a:p>
        </p:txBody>
      </p:sp>
      <p:pic>
        <p:nvPicPr>
          <p:cNvPr id="4" name="Picture 3">
            <a:extLst>
              <a:ext uri="{FF2B5EF4-FFF2-40B4-BE49-F238E27FC236}">
                <a16:creationId xmlns:a16="http://schemas.microsoft.com/office/drawing/2014/main" id="{1390451F-A9F0-404D-8A5B-723793E09974}"/>
              </a:ext>
            </a:extLst>
          </p:cNvPr>
          <p:cNvPicPr>
            <a:picLocks noChangeAspect="1"/>
          </p:cNvPicPr>
          <p:nvPr userDrawn="1"/>
        </p:nvPicPr>
        <p:blipFill>
          <a:blip r:embed="rId2"/>
          <a:stretch>
            <a:fillRect/>
          </a:stretch>
        </p:blipFill>
        <p:spPr>
          <a:xfrm>
            <a:off x="4775200" y="0"/>
            <a:ext cx="4368800" cy="4343400"/>
          </a:xfrm>
          <a:prstGeom prst="rect">
            <a:avLst/>
          </a:prstGeom>
        </p:spPr>
      </p:pic>
      <p:sp>
        <p:nvSpPr>
          <p:cNvPr id="2" name="Title 1"/>
          <p:cNvSpPr>
            <a:spLocks noGrp="1"/>
          </p:cNvSpPr>
          <p:nvPr>
            <p:ph type="ctrTitle" hasCustomPrompt="1"/>
          </p:nvPr>
        </p:nvSpPr>
        <p:spPr>
          <a:xfrm>
            <a:off x="546100" y="2639511"/>
            <a:ext cx="7188200" cy="427040"/>
          </a:xfrm>
          <a:prstGeom prst="rect">
            <a:avLst/>
          </a:prstGeom>
        </p:spPr>
        <p:txBody>
          <a:bodyPr anchor="t">
            <a:spAutoFit/>
          </a:bodyPr>
          <a:lstStyle>
            <a:lvl1pPr algn="l">
              <a:defRPr sz="3000" b="1" i="0">
                <a:solidFill>
                  <a:srgbClr val="1F7B62"/>
                </a:solidFill>
                <a:latin typeface="Calibri" panose="020F0502020204030204" pitchFamily="34" charset="0"/>
              </a:defRPr>
            </a:lvl1pPr>
          </a:lstStyle>
          <a:p>
            <a:r>
              <a:rPr lang="en-US" err="1"/>
              <a:t>Ačiū</a:t>
            </a:r>
            <a:endParaRPr lang="en-US"/>
          </a:p>
        </p:txBody>
      </p:sp>
      <p:sp>
        <p:nvSpPr>
          <p:cNvPr id="3" name="Subtitle 2"/>
          <p:cNvSpPr>
            <a:spLocks noGrp="1"/>
          </p:cNvSpPr>
          <p:nvPr>
            <p:ph type="subTitle" idx="1" hasCustomPrompt="1"/>
          </p:nvPr>
        </p:nvSpPr>
        <p:spPr>
          <a:xfrm>
            <a:off x="546100" y="3741056"/>
            <a:ext cx="3650515" cy="153888"/>
          </a:xfrm>
        </p:spPr>
        <p:txBody>
          <a:bodyPr wrap="square" anchor="t">
            <a:spAutoFit/>
          </a:bodyPr>
          <a:lstStyle>
            <a:lvl1pPr marL="0" indent="0" algn="l">
              <a:lnSpc>
                <a:spcPct val="100000"/>
              </a:lnSpc>
              <a:buNone/>
              <a:defRPr sz="1000" b="0" i="0">
                <a:solidFill>
                  <a:srgbClr val="2D3934"/>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err="1"/>
              <a:t>Rekvizitai</a:t>
            </a:r>
            <a:endParaRPr lang="en-US"/>
          </a:p>
        </p:txBody>
      </p:sp>
      <p:pic>
        <p:nvPicPr>
          <p:cNvPr id="6" name="Picture 5">
            <a:extLst>
              <a:ext uri="{FF2B5EF4-FFF2-40B4-BE49-F238E27FC236}">
                <a16:creationId xmlns:a16="http://schemas.microsoft.com/office/drawing/2014/main" id="{C75E5A9A-CDEE-304F-8E26-705385872EF3}"/>
              </a:ext>
            </a:extLst>
          </p:cNvPr>
          <p:cNvPicPr>
            <a:picLocks noChangeAspect="1"/>
          </p:cNvPicPr>
          <p:nvPr userDrawn="1"/>
        </p:nvPicPr>
        <p:blipFill>
          <a:blip r:embed="rId3"/>
          <a:stretch>
            <a:fillRect/>
          </a:stretch>
        </p:blipFill>
        <p:spPr>
          <a:xfrm>
            <a:off x="533400" y="4578280"/>
            <a:ext cx="8064500" cy="38100"/>
          </a:xfrm>
          <a:prstGeom prst="rect">
            <a:avLst/>
          </a:prstGeom>
        </p:spPr>
      </p:pic>
      <p:pic>
        <p:nvPicPr>
          <p:cNvPr id="8" name="Graphic 7">
            <a:extLst>
              <a:ext uri="{FF2B5EF4-FFF2-40B4-BE49-F238E27FC236}">
                <a16:creationId xmlns:a16="http://schemas.microsoft.com/office/drawing/2014/main" id="{C2F5E78B-2484-BF4E-B769-CF8D6F61563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9" name="Picture 8">
            <a:extLst>
              <a:ext uri="{FF2B5EF4-FFF2-40B4-BE49-F238E27FC236}">
                <a16:creationId xmlns:a16="http://schemas.microsoft.com/office/drawing/2014/main" id="{30DA0D47-DF29-FE22-383F-6FE515A8A49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335216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062116-2C92-EE4E-8A75-25C4998F8259}"/>
              </a:ext>
            </a:extLst>
          </p:cNvPr>
          <p:cNvSpPr/>
          <p:nvPr userDrawn="1"/>
        </p:nvSpPr>
        <p:spPr>
          <a:xfrm>
            <a:off x="0" y="0"/>
            <a:ext cx="9144000" cy="4365266"/>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ctrTitle"/>
          </p:nvPr>
        </p:nvSpPr>
        <p:spPr>
          <a:xfrm>
            <a:off x="546100" y="901699"/>
            <a:ext cx="7188200" cy="341632"/>
          </a:xfrm>
          <a:prstGeom prst="rect">
            <a:avLst/>
          </a:prstGeom>
        </p:spPr>
        <p:txBody>
          <a:bodyPr anchor="t">
            <a:spAutoFit/>
          </a:bodyPr>
          <a:lstStyle>
            <a:lvl1pPr algn="l">
              <a:defRPr sz="2400" b="1" i="0">
                <a:solidFill>
                  <a:srgbClr val="E1E1D5"/>
                </a:solidFill>
                <a:latin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546100" y="2701528"/>
            <a:ext cx="7188200" cy="142347"/>
          </a:xfrm>
        </p:spPr>
        <p:txBody>
          <a:bodyPr anchor="t">
            <a:spAutoFit/>
          </a:bodyPr>
          <a:lstStyle>
            <a:lvl1pPr marL="0" indent="0" algn="l">
              <a:buNone/>
              <a:defRPr sz="1000" b="1" i="0">
                <a:solidFill>
                  <a:srgbClr val="E1E1D5"/>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644152"/>
            <a:ext cx="3086100" cy="273844"/>
          </a:xfrm>
        </p:spPr>
        <p:txBody>
          <a:bodyPr/>
          <a:lstStyle>
            <a:lvl1pPr>
              <a:defRPr>
                <a:latin typeface="Calibri" panose="020F0502020204030204" pitchFamily="34" charset="0"/>
              </a:defRPr>
            </a:lvl1pPr>
          </a:lstStyle>
          <a:p>
            <a:endParaRPr lang="en-US"/>
          </a:p>
        </p:txBody>
      </p:sp>
      <p:pic>
        <p:nvPicPr>
          <p:cNvPr id="6" name="Picture 5">
            <a:extLst>
              <a:ext uri="{FF2B5EF4-FFF2-40B4-BE49-F238E27FC236}">
                <a16:creationId xmlns:a16="http://schemas.microsoft.com/office/drawing/2014/main" id="{53E059BD-37AF-D14C-8E74-F9C26A37E003}"/>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8" name="Graphic 7">
            <a:extLst>
              <a:ext uri="{FF2B5EF4-FFF2-40B4-BE49-F238E27FC236}">
                <a16:creationId xmlns:a16="http://schemas.microsoft.com/office/drawing/2014/main" id="{E901B448-F87C-CD40-A779-A085E51C1F2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988300" y="4689152"/>
            <a:ext cx="609600" cy="235595"/>
          </a:xfrm>
          <a:prstGeom prst="rect">
            <a:avLst/>
          </a:prstGeom>
        </p:spPr>
      </p:pic>
      <p:pic>
        <p:nvPicPr>
          <p:cNvPr id="4" name="Picture 3">
            <a:extLst>
              <a:ext uri="{FF2B5EF4-FFF2-40B4-BE49-F238E27FC236}">
                <a16:creationId xmlns:a16="http://schemas.microsoft.com/office/drawing/2014/main" id="{34E4F482-0320-0D9B-54FE-5DF35B23774C}"/>
              </a:ext>
            </a:extLst>
          </p:cNvPr>
          <p:cNvPicPr>
            <a:picLocks noChangeAspect="1"/>
          </p:cNvPicPr>
          <p:nvPr userDrawn="1"/>
        </p:nvPicPr>
        <p:blipFill>
          <a:blip r:embed="rId4"/>
          <a:srcRect/>
          <a:stretch/>
        </p:blipFill>
        <p:spPr>
          <a:xfrm>
            <a:off x="539750" y="4672771"/>
            <a:ext cx="755400" cy="308013"/>
          </a:xfrm>
          <a:prstGeom prst="rect">
            <a:avLst/>
          </a:prstGeom>
        </p:spPr>
      </p:pic>
    </p:spTree>
    <p:extLst>
      <p:ext uri="{BB962C8B-B14F-4D97-AF65-F5344CB8AC3E}">
        <p14:creationId xmlns:p14="http://schemas.microsoft.com/office/powerpoint/2010/main" val="154775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rtukas_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531799" y="4604257"/>
            <a:ext cx="8064500" cy="317500"/>
          </a:xfrm>
          <a:prstGeom prst="rect">
            <a:avLst/>
          </a:prstGeom>
        </p:spPr>
      </p:pic>
      <p:sp>
        <p:nvSpPr>
          <p:cNvPr id="22" name="Picture Placeholder 21">
            <a:extLst>
              <a:ext uri="{FF2B5EF4-FFF2-40B4-BE49-F238E27FC236}">
                <a16:creationId xmlns:a16="http://schemas.microsoft.com/office/drawing/2014/main" id="{5E8C436E-D486-3D4D-A080-8EDC1527F063}"/>
              </a:ext>
            </a:extLst>
          </p:cNvPr>
          <p:cNvSpPr>
            <a:spLocks noGrp="1"/>
          </p:cNvSpPr>
          <p:nvPr>
            <p:ph type="pic" sz="quarter" idx="13"/>
          </p:nvPr>
        </p:nvSpPr>
        <p:spPr>
          <a:xfrm>
            <a:off x="534988" y="353224"/>
            <a:ext cx="5583237" cy="276999"/>
          </a:xfrm>
        </p:spPr>
        <p:txBody>
          <a:bodyPr/>
          <a:lstStyle>
            <a:lvl1pPr>
              <a:defRPr>
                <a:latin typeface="Calibri" panose="020F0502020204030204" pitchFamily="34" charset="0"/>
              </a:defRPr>
            </a:lvl1p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3602450"/>
            <a:ext cx="8064500" cy="398571"/>
          </a:xfrm>
        </p:spPr>
        <p:txBody>
          <a:bodyPr/>
          <a:lstStyle>
            <a:lvl1pPr>
              <a:defRPr sz="2800">
                <a:solidFill>
                  <a:srgbClr val="E1E1D5"/>
                </a:solidFill>
                <a:latin typeface="Calibri" panose="020F0502020204030204" pitchFamily="34" charset="0"/>
              </a:defRPr>
            </a:lvl1pPr>
          </a:lstStyle>
          <a:p>
            <a:pPr lvl="0"/>
            <a:r>
              <a:rPr lang="en-US"/>
              <a:t>Click to edit text</a:t>
            </a:r>
          </a:p>
        </p:txBody>
      </p:sp>
      <p:pic>
        <p:nvPicPr>
          <p:cNvPr id="28" name="Picture 27">
            <a:extLst>
              <a:ext uri="{FF2B5EF4-FFF2-40B4-BE49-F238E27FC236}">
                <a16:creationId xmlns:a16="http://schemas.microsoft.com/office/drawing/2014/main" id="{4674F785-DE58-4E40-A7FB-61C4C95891B9}"/>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12" name="Slide Number Placeholder 5">
            <a:extLst>
              <a:ext uri="{FF2B5EF4-FFF2-40B4-BE49-F238E27FC236}">
                <a16:creationId xmlns:a16="http://schemas.microsoft.com/office/drawing/2014/main" id="{303DD8DA-D7F0-3443-91F4-8AA82626DD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2" name="Picture 1">
            <a:extLst>
              <a:ext uri="{FF2B5EF4-FFF2-40B4-BE49-F238E27FC236}">
                <a16:creationId xmlns:a16="http://schemas.microsoft.com/office/drawing/2014/main" id="{A6C1FAB3-FCF0-BF14-CFFA-836835ABCE6E}"/>
              </a:ext>
            </a:extLst>
          </p:cNvPr>
          <p:cNvPicPr>
            <a:picLocks noChangeAspect="1"/>
          </p:cNvPicPr>
          <p:nvPr userDrawn="1"/>
        </p:nvPicPr>
        <p:blipFill>
          <a:blip r:embed="rId5"/>
          <a:srcRect/>
          <a:stretch/>
        </p:blipFill>
        <p:spPr>
          <a:xfrm>
            <a:off x="539750" y="4672771"/>
            <a:ext cx="755400" cy="308013"/>
          </a:xfrm>
          <a:prstGeom prst="rect">
            <a:avLst/>
          </a:prstGeom>
        </p:spPr>
      </p:pic>
    </p:spTree>
    <p:extLst>
      <p:ext uri="{BB962C8B-B14F-4D97-AF65-F5344CB8AC3E}">
        <p14:creationId xmlns:p14="http://schemas.microsoft.com/office/powerpoint/2010/main" val="20879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rtukas. Tekstas_fon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531799" y="4604257"/>
            <a:ext cx="8064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82394"/>
            <a:ext cx="8064500" cy="584775"/>
          </a:xfrm>
        </p:spPr>
        <p:txBody>
          <a:bodyPr/>
          <a:lstStyle>
            <a:lvl1pPr>
              <a:lnSpc>
                <a:spcPts val="4400"/>
              </a:lnSpc>
              <a:spcBef>
                <a:spcPts val="0"/>
              </a:spcBef>
              <a:defRPr sz="4200">
                <a:solidFill>
                  <a:srgbClr val="E1E1D5"/>
                </a:solidFill>
                <a:latin typeface="Calibri" panose="020F0502020204030204" pitchFamily="34" charset="0"/>
              </a:defRPr>
            </a:lvl1pPr>
          </a:lstStyle>
          <a:p>
            <a:pPr lvl="0"/>
            <a:r>
              <a:rPr lang="en-US"/>
              <a:t>Click to edit text</a:t>
            </a:r>
          </a:p>
        </p:txBody>
      </p:sp>
      <p:pic>
        <p:nvPicPr>
          <p:cNvPr id="8" name="Picture 7">
            <a:extLst>
              <a:ext uri="{FF2B5EF4-FFF2-40B4-BE49-F238E27FC236}">
                <a16:creationId xmlns:a16="http://schemas.microsoft.com/office/drawing/2014/main" id="{AFC7C23F-50E1-A241-8996-AAE3035FD16E}"/>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55FBDBFE-DB52-034B-B2E0-733F768B137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2" name="Picture 1">
            <a:extLst>
              <a:ext uri="{FF2B5EF4-FFF2-40B4-BE49-F238E27FC236}">
                <a16:creationId xmlns:a16="http://schemas.microsoft.com/office/drawing/2014/main" id="{AAF3B32D-4204-886E-5BF7-B24C00911FEF}"/>
              </a:ext>
            </a:extLst>
          </p:cNvPr>
          <p:cNvPicPr>
            <a:picLocks noChangeAspect="1"/>
          </p:cNvPicPr>
          <p:nvPr userDrawn="1"/>
        </p:nvPicPr>
        <p:blipFill>
          <a:blip r:embed="rId5"/>
          <a:srcRect/>
          <a:stretch/>
        </p:blipFill>
        <p:spPr>
          <a:xfrm>
            <a:off x="539750" y="4672771"/>
            <a:ext cx="755400" cy="308013"/>
          </a:xfrm>
          <a:prstGeom prst="rect">
            <a:avLst/>
          </a:prstGeom>
        </p:spPr>
      </p:pic>
    </p:spTree>
    <p:extLst>
      <p:ext uri="{BB962C8B-B14F-4D97-AF65-F5344CB8AC3E}">
        <p14:creationId xmlns:p14="http://schemas.microsoft.com/office/powerpoint/2010/main" val="92951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276999"/>
          </a:xfrm>
        </p:spPr>
        <p:txBody>
          <a:bodyPr/>
          <a:lstStyle>
            <a:lvl1pPr>
              <a:defRPr>
                <a:latin typeface="Calibri" panose="020F0502020204030204" pitchFamily="34" charset="0"/>
              </a:defRPr>
            </a:lvl1p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3"/>
          <a:stretch>
            <a:fillRect/>
          </a:stretch>
        </p:blipFill>
        <p:spPr>
          <a:xfrm>
            <a:off x="4849799" y="4604257"/>
            <a:ext cx="3746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59073"/>
          </a:xfrm>
        </p:spPr>
        <p:txBody>
          <a:bodyPr/>
          <a:lstStyle>
            <a:lvl1pPr>
              <a:lnSpc>
                <a:spcPts val="2800"/>
              </a:lnSpc>
              <a:spcBef>
                <a:spcPts val="0"/>
              </a:spcBef>
              <a:defRPr sz="2600">
                <a:solidFill>
                  <a:srgbClr val="E1E1D5"/>
                </a:solidFill>
                <a:latin typeface="Calibri" panose="020F0502020204030204" pitchFamily="34" charset="0"/>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D0129B7F-CCE4-6D45-B8BF-AA62F5EA18B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2" name="Picture 1">
            <a:extLst>
              <a:ext uri="{FF2B5EF4-FFF2-40B4-BE49-F238E27FC236}">
                <a16:creationId xmlns:a16="http://schemas.microsoft.com/office/drawing/2014/main" id="{0135C8A1-BD2F-7A56-653B-D8D6CD4597D8}"/>
              </a:ext>
            </a:extLst>
          </p:cNvPr>
          <p:cNvPicPr>
            <a:picLocks noChangeAspect="1"/>
          </p:cNvPicPr>
          <p:nvPr userDrawn="1"/>
        </p:nvPicPr>
        <p:blipFill>
          <a:blip r:embed="rId5"/>
          <a:srcRect/>
          <a:stretch/>
        </p:blipFill>
        <p:spPr>
          <a:xfrm>
            <a:off x="539750" y="4672771"/>
            <a:ext cx="755400" cy="308013"/>
          </a:xfrm>
          <a:prstGeom prst="rect">
            <a:avLst/>
          </a:prstGeom>
        </p:spPr>
      </p:pic>
    </p:spTree>
    <p:extLst>
      <p:ext uri="{BB962C8B-B14F-4D97-AF65-F5344CB8AC3E}">
        <p14:creationId xmlns:p14="http://schemas.microsoft.com/office/powerpoint/2010/main" val="231153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to_Tekstas_0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276999"/>
          </a:xfrm>
        </p:spPr>
        <p:txBody>
          <a:bodyPr/>
          <a:lstStyle>
            <a:lvl1pPr>
              <a:defRPr>
                <a:latin typeface="Calibri" panose="020F0502020204030204" pitchFamily="34" charset="0"/>
              </a:defRPr>
            </a:lvl1p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2"/>
          <a:stretch>
            <a:fillRect/>
          </a:stretch>
        </p:blipFill>
        <p:spPr>
          <a:xfrm>
            <a:off x="4849799" y="4604257"/>
            <a:ext cx="3746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59073"/>
          </a:xfrm>
        </p:spPr>
        <p:txBody>
          <a:bodyPr/>
          <a:lstStyle>
            <a:lvl1pPr>
              <a:lnSpc>
                <a:spcPts val="2800"/>
              </a:lnSpc>
              <a:spcBef>
                <a:spcPts val="0"/>
              </a:spcBef>
              <a:defRPr sz="2600">
                <a:solidFill>
                  <a:srgbClr val="E1E1D5"/>
                </a:solidFill>
                <a:latin typeface="Calibri" panose="020F0502020204030204" pitchFamily="34" charset="0"/>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3"/>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02A2897C-E8E2-8E4C-B723-1F69DA05B9F8}"/>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2" name="Picture 1">
            <a:extLst>
              <a:ext uri="{FF2B5EF4-FFF2-40B4-BE49-F238E27FC236}">
                <a16:creationId xmlns:a16="http://schemas.microsoft.com/office/drawing/2014/main" id="{3A3C46E8-67B1-C0EC-0115-1F278DD2AAB7}"/>
              </a:ext>
            </a:extLst>
          </p:cNvPr>
          <p:cNvPicPr>
            <a:picLocks noChangeAspect="1"/>
          </p:cNvPicPr>
          <p:nvPr userDrawn="1"/>
        </p:nvPicPr>
        <p:blipFill>
          <a:blip r:embed="rId4"/>
          <a:srcRect/>
          <a:stretch/>
        </p:blipFill>
        <p:spPr>
          <a:xfrm>
            <a:off x="539750" y="4672771"/>
            <a:ext cx="755400" cy="308013"/>
          </a:xfrm>
          <a:prstGeom prst="rect">
            <a:avLst/>
          </a:prstGeom>
        </p:spPr>
      </p:pic>
    </p:spTree>
    <p:extLst>
      <p:ext uri="{BB962C8B-B14F-4D97-AF65-F5344CB8AC3E}">
        <p14:creationId xmlns:p14="http://schemas.microsoft.com/office/powerpoint/2010/main" val="197793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2"/>
          <a:stretch>
            <a:fillRect/>
          </a:stretch>
        </p:blipFill>
        <p:spPr>
          <a:xfrm>
            <a:off x="531799" y="4604257"/>
            <a:ext cx="8064500" cy="317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57856"/>
            <a:ext cx="8064500" cy="773289"/>
          </a:xfrm>
        </p:spPr>
        <p:txBody>
          <a:bodyPr/>
          <a:lstStyle>
            <a:lvl1pPr>
              <a:lnSpc>
                <a:spcPts val="5800"/>
              </a:lnSpc>
              <a:spcBef>
                <a:spcPts val="0"/>
              </a:spcBef>
              <a:defRPr sz="5600">
                <a:solidFill>
                  <a:srgbClr val="E1E1D5"/>
                </a:solidFill>
                <a:latin typeface="Calibri" panose="020F0502020204030204" pitchFamily="34" charset="0"/>
              </a:defRPr>
            </a:lvl1pPr>
          </a:lstStyle>
          <a:p>
            <a:pPr lvl="0"/>
            <a:r>
              <a:rPr lang="en-US"/>
              <a:t>Click to edit text</a:t>
            </a:r>
          </a:p>
        </p:txBody>
      </p:sp>
      <p:pic>
        <p:nvPicPr>
          <p:cNvPr id="7" name="Picture 6">
            <a:extLst>
              <a:ext uri="{FF2B5EF4-FFF2-40B4-BE49-F238E27FC236}">
                <a16:creationId xmlns:a16="http://schemas.microsoft.com/office/drawing/2014/main" id="{088E7FE7-43D5-8A4F-9BB9-E2970E2CA6B2}"/>
              </a:ext>
            </a:extLst>
          </p:cNvPr>
          <p:cNvPicPr>
            <a:picLocks noChangeAspect="1"/>
          </p:cNvPicPr>
          <p:nvPr userDrawn="1"/>
        </p:nvPicPr>
        <p:blipFill>
          <a:blip r:embed="rId3"/>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F9ECE9BA-268D-2440-875F-8A140D3B15AD}"/>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2" name="Picture 1">
            <a:extLst>
              <a:ext uri="{FF2B5EF4-FFF2-40B4-BE49-F238E27FC236}">
                <a16:creationId xmlns:a16="http://schemas.microsoft.com/office/drawing/2014/main" id="{D4B3966C-6236-FD23-B808-1295A8EE11C7}"/>
              </a:ext>
            </a:extLst>
          </p:cNvPr>
          <p:cNvPicPr>
            <a:picLocks noChangeAspect="1"/>
          </p:cNvPicPr>
          <p:nvPr userDrawn="1"/>
        </p:nvPicPr>
        <p:blipFill>
          <a:blip r:embed="rId4"/>
          <a:srcRect/>
          <a:stretch/>
        </p:blipFill>
        <p:spPr>
          <a:xfrm>
            <a:off x="539750" y="4672771"/>
            <a:ext cx="755400" cy="308013"/>
          </a:xfrm>
          <a:prstGeom prst="rect">
            <a:avLst/>
          </a:prstGeom>
        </p:spPr>
      </p:pic>
    </p:spTree>
    <p:extLst>
      <p:ext uri="{BB962C8B-B14F-4D97-AF65-F5344CB8AC3E}">
        <p14:creationId xmlns:p14="http://schemas.microsoft.com/office/powerpoint/2010/main" val="1476674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78253"/>
            <a:ext cx="2949178" cy="664797"/>
          </a:xfrm>
          <a:prstGeom prst="rect">
            <a:avLst/>
          </a:prstGeom>
        </p:spPr>
        <p:txBody>
          <a:bodyPr anchor="b"/>
          <a:lstStyle>
            <a:lvl1pPr>
              <a:defRPr sz="2400">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3887391" y="740569"/>
            <a:ext cx="4629150" cy="1493229"/>
          </a:xfrm>
        </p:spPr>
        <p:txBody>
          <a:bodyPr/>
          <a:lstStyle>
            <a:lvl1pPr>
              <a:defRPr sz="2400">
                <a:latin typeface="Calibri" panose="020F0502020204030204" pitchFamily="34" charset="0"/>
              </a:defRPr>
            </a:lvl1pPr>
            <a:lvl2pPr>
              <a:defRPr sz="2100">
                <a:latin typeface="Calibri" panose="020F0502020204030204" pitchFamily="34" charset="0"/>
              </a:defRPr>
            </a:lvl2pPr>
            <a:lvl3pPr>
              <a:defRPr sz="1800">
                <a:latin typeface="Calibri" panose="020F0502020204030204" pitchFamily="34" charset="0"/>
              </a:defRPr>
            </a:lvl3pPr>
            <a:lvl4pPr>
              <a:defRPr sz="1500">
                <a:latin typeface="Calibri" panose="020F0502020204030204" pitchFamily="34" charset="0"/>
              </a:defRPr>
            </a:lvl4pPr>
            <a:lvl5pPr>
              <a:defRPr sz="1500">
                <a:latin typeface="Calibri" panose="020F050202020403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166199"/>
          </a:xfrm>
        </p:spPr>
        <p:txBody>
          <a:bodyPr/>
          <a:lstStyle>
            <a:lvl1pPr marL="0" indent="0">
              <a:buNone/>
              <a:defRPr sz="120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7814B17E-6E8F-F04B-AABC-77CAAEDF1E07}" type="datetime1">
              <a:rPr lang="lt-LT" smtClean="0"/>
              <a:pPr/>
              <a:t>2026-06-04</a:t>
            </a:fld>
            <a:endParaRPr lang="lt-LT"/>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8" name="Picture 7">
            <a:extLst>
              <a:ext uri="{FF2B5EF4-FFF2-40B4-BE49-F238E27FC236}">
                <a16:creationId xmlns:a16="http://schemas.microsoft.com/office/drawing/2014/main" id="{59A95654-E8A6-AF5A-9C9A-E961F9028B03}"/>
              </a:ext>
            </a:extLst>
          </p:cNvPr>
          <p:cNvPicPr>
            <a:picLocks noChangeAspect="1"/>
          </p:cNvPicPr>
          <p:nvPr userDrawn="1"/>
        </p:nvPicPr>
        <p:blipFill>
          <a:blip r:embed="rId2"/>
          <a:srcRect/>
          <a:stretch/>
        </p:blipFill>
        <p:spPr>
          <a:xfrm>
            <a:off x="539750" y="4672771"/>
            <a:ext cx="755400" cy="308013"/>
          </a:xfrm>
          <a:prstGeom prst="rect">
            <a:avLst/>
          </a:prstGeom>
        </p:spPr>
      </p:pic>
    </p:spTree>
    <p:extLst>
      <p:ext uri="{BB962C8B-B14F-4D97-AF65-F5344CB8AC3E}">
        <p14:creationId xmlns:p14="http://schemas.microsoft.com/office/powerpoint/2010/main" val="35953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78253"/>
            <a:ext cx="2949178" cy="664797"/>
          </a:xfrm>
          <a:prstGeom prst="rect">
            <a:avLst/>
          </a:prstGeom>
        </p:spPr>
        <p:txBody>
          <a:bodyPr anchor="b"/>
          <a:lstStyle>
            <a:lvl1pPr>
              <a:defRPr sz="2400">
                <a:latin typeface="Calibri" panose="020F050202020403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32399"/>
          </a:xfrm>
        </p:spPr>
        <p:txBody>
          <a:bodyPr anchor="t"/>
          <a:lstStyle>
            <a:lvl1pPr marL="0" indent="0">
              <a:buNone/>
              <a:defRPr sz="2400">
                <a:latin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166199"/>
          </a:xfrm>
        </p:spPr>
        <p:txBody>
          <a:bodyPr/>
          <a:lstStyle>
            <a:lvl1pPr marL="0" indent="0">
              <a:buNone/>
              <a:defRPr sz="120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37EC8ED1-6727-4240-941C-3CBAB450F832}" type="datetime1">
              <a:rPr lang="lt-LT" smtClean="0"/>
              <a:pPr/>
              <a:t>2026-06-04</a:t>
            </a:fld>
            <a:endParaRPr lang="lt-LT"/>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8" name="Picture 7">
            <a:extLst>
              <a:ext uri="{FF2B5EF4-FFF2-40B4-BE49-F238E27FC236}">
                <a16:creationId xmlns:a16="http://schemas.microsoft.com/office/drawing/2014/main" id="{7696B834-9D63-F3E6-5C26-6F0CB91A598C}"/>
              </a:ext>
            </a:extLst>
          </p:cNvPr>
          <p:cNvPicPr>
            <a:picLocks noChangeAspect="1"/>
          </p:cNvPicPr>
          <p:nvPr userDrawn="1"/>
        </p:nvPicPr>
        <p:blipFill>
          <a:blip r:embed="rId2"/>
          <a:srcRect/>
          <a:stretch/>
        </p:blipFill>
        <p:spPr>
          <a:xfrm>
            <a:off x="539750" y="4672771"/>
            <a:ext cx="755400" cy="308013"/>
          </a:xfrm>
          <a:prstGeom prst="rect">
            <a:avLst/>
          </a:prstGeom>
        </p:spPr>
      </p:pic>
    </p:spTree>
    <p:extLst>
      <p:ext uri="{BB962C8B-B14F-4D97-AF65-F5344CB8AC3E}">
        <p14:creationId xmlns:p14="http://schemas.microsoft.com/office/powerpoint/2010/main" val="18666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313163"/>
          </a:xfrm>
          <a:prstGeom prst="rect">
            <a:avLst/>
          </a:prstGeom>
        </p:spPr>
        <p:txBody>
          <a:bodyPr>
            <a:spAutoFit/>
          </a:bodyPr>
          <a:lstStyle>
            <a:lvl1pPr>
              <a:defRPr sz="2200">
                <a:solidFill>
                  <a:srgbClr val="2D3934"/>
                </a:solidFill>
                <a:latin typeface="Calibri" panose="020F050202020403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2026-06-04</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7" name="Picture 6">
            <a:extLst>
              <a:ext uri="{FF2B5EF4-FFF2-40B4-BE49-F238E27FC236}">
                <a16:creationId xmlns:a16="http://schemas.microsoft.com/office/drawing/2014/main" id="{2B383362-1A76-C047-A69B-EC43E7DFF7F5}"/>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68BDCF5D-1BE2-864A-A33A-BA760230843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0" name="Picture 9">
            <a:extLst>
              <a:ext uri="{FF2B5EF4-FFF2-40B4-BE49-F238E27FC236}">
                <a16:creationId xmlns:a16="http://schemas.microsoft.com/office/drawing/2014/main" id="{BF818864-E290-8E47-A388-9541D0F1BA90}"/>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384A5845-AF63-DB45-A3B4-01F1BC96DDF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6" name="Picture 5">
            <a:extLst>
              <a:ext uri="{FF2B5EF4-FFF2-40B4-BE49-F238E27FC236}">
                <a16:creationId xmlns:a16="http://schemas.microsoft.com/office/drawing/2014/main" id="{A0AC83AC-921D-70E8-C123-9169CB6CBF7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313345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ontent (su teksto blokais)">
    <p:spTree>
      <p:nvGrpSpPr>
        <p:cNvPr id="1" name=""/>
        <p:cNvGrpSpPr/>
        <p:nvPr/>
      </p:nvGrpSpPr>
      <p:grpSpPr>
        <a:xfrm>
          <a:off x="0" y="0"/>
          <a:ext cx="0" cy="0"/>
          <a:chOff x="0" y="0"/>
          <a:chExt cx="0" cy="0"/>
        </a:xfrm>
      </p:grpSpPr>
      <p:sp>
        <p:nvSpPr>
          <p:cNvPr id="18" name="SmartArt Placeholder 14">
            <a:extLst>
              <a:ext uri="{FF2B5EF4-FFF2-40B4-BE49-F238E27FC236}">
                <a16:creationId xmlns:a16="http://schemas.microsoft.com/office/drawing/2014/main" id="{56EEAF9C-9C1C-8F40-85D5-BF30A7BEFBD3}"/>
              </a:ext>
            </a:extLst>
          </p:cNvPr>
          <p:cNvSpPr>
            <a:spLocks noGrp="1"/>
          </p:cNvSpPr>
          <p:nvPr>
            <p:ph type="dgm" sz="quarter" idx="15" hasCustomPrompt="1"/>
          </p:nvPr>
        </p:nvSpPr>
        <p:spPr>
          <a:xfrm>
            <a:off x="523434" y="1161477"/>
            <a:ext cx="3912208" cy="284693"/>
          </a:xfrm>
          <a:solidFill>
            <a:srgbClr val="1F7B62"/>
          </a:solidFill>
        </p:spPr>
        <p:txBody>
          <a:bodyPr>
            <a:spAutoFit/>
          </a:bodyPr>
          <a:lstStyle>
            <a:lvl1pPr>
              <a:defRPr>
                <a:latin typeface="Calibri" panose="020F0502020204030204" pitchFamily="34" charset="0"/>
              </a:defRPr>
            </a:lvl1pPr>
          </a:lstStyle>
          <a:p>
            <a:r>
              <a:rPr lang="en-US"/>
              <a:t> </a:t>
            </a:r>
          </a:p>
        </p:txBody>
      </p:sp>
      <p:sp>
        <p:nvSpPr>
          <p:cNvPr id="2" name="Title 1"/>
          <p:cNvSpPr>
            <a:spLocks noGrp="1"/>
          </p:cNvSpPr>
          <p:nvPr>
            <p:ph type="title"/>
          </p:nvPr>
        </p:nvSpPr>
        <p:spPr>
          <a:xfrm>
            <a:off x="533400" y="413468"/>
            <a:ext cx="8064500" cy="284693"/>
          </a:xfrm>
          <a:prstGeom prst="rect">
            <a:avLst/>
          </a:prstGeom>
        </p:spPr>
        <p:txBody>
          <a:bodyPr>
            <a:spAutoFit/>
          </a:bodyPr>
          <a:lstStyle>
            <a:lvl1pPr>
              <a:defRPr sz="2000">
                <a:solidFill>
                  <a:srgbClr val="2D3934"/>
                </a:solidFill>
                <a:latin typeface="Calibri" panose="020F050202020403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2026-06-04</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sp>
        <p:nvSpPr>
          <p:cNvPr id="9" name="Text Placeholder 8">
            <a:extLst>
              <a:ext uri="{FF2B5EF4-FFF2-40B4-BE49-F238E27FC236}">
                <a16:creationId xmlns:a16="http://schemas.microsoft.com/office/drawing/2014/main" id="{031BEC53-7AF7-9E44-950E-5A8B97263605}"/>
              </a:ext>
            </a:extLst>
          </p:cNvPr>
          <p:cNvSpPr>
            <a:spLocks noGrp="1"/>
          </p:cNvSpPr>
          <p:nvPr>
            <p:ph type="body" sz="quarter" idx="13"/>
          </p:nvPr>
        </p:nvSpPr>
        <p:spPr>
          <a:xfrm>
            <a:off x="697830" y="1243396"/>
            <a:ext cx="2156662" cy="113877"/>
          </a:xfrm>
        </p:spPr>
        <p:txBody>
          <a:bodyPr wrap="square">
            <a:spAutoFit/>
          </a:bodyPr>
          <a:lstStyle>
            <a:lvl1pPr>
              <a:defRPr sz="800" b="1" i="0">
                <a:solidFill>
                  <a:srgbClr val="E1E1D5"/>
                </a:solidFill>
                <a:latin typeface="Calibri" panose="020F0502020204030204" pitchFamily="34" charset="0"/>
              </a:defRPr>
            </a:lvl1pPr>
          </a:lstStyle>
          <a:p>
            <a:pPr lvl="0"/>
            <a:r>
              <a:rPr lang="en-US"/>
              <a:t>Edit Master text styles</a:t>
            </a:r>
          </a:p>
        </p:txBody>
      </p:sp>
      <p:sp>
        <p:nvSpPr>
          <p:cNvPr id="21" name="Content Placeholder 20">
            <a:extLst>
              <a:ext uri="{FF2B5EF4-FFF2-40B4-BE49-F238E27FC236}">
                <a16:creationId xmlns:a16="http://schemas.microsoft.com/office/drawing/2014/main" id="{161B5FB8-3D1B-2549-8E39-679F1445596A}"/>
              </a:ext>
            </a:extLst>
          </p:cNvPr>
          <p:cNvSpPr>
            <a:spLocks noGrp="1"/>
          </p:cNvSpPr>
          <p:nvPr>
            <p:ph sz="quarter" idx="16"/>
          </p:nvPr>
        </p:nvSpPr>
        <p:spPr>
          <a:xfrm>
            <a:off x="533400" y="1493565"/>
            <a:ext cx="3902075" cy="2324229"/>
          </a:xfrm>
        </p:spPr>
        <p:txBody>
          <a:bodyPr>
            <a:normAutofit/>
          </a:bodyPr>
          <a:lstStyle>
            <a:lvl1pPr>
              <a:defRPr sz="800" b="0" i="0">
                <a:latin typeface="Calibri" panose="020F0502020204030204" pitchFamily="34" charset="0"/>
              </a:defRPr>
            </a:lvl1pPr>
          </a:lstStyle>
          <a:p>
            <a:pPr lvl="0"/>
            <a:r>
              <a:rPr lang="en-US"/>
              <a:t>Edit Master text styles</a:t>
            </a:r>
          </a:p>
        </p:txBody>
      </p:sp>
      <p:sp>
        <p:nvSpPr>
          <p:cNvPr id="22" name="SmartArt Placeholder 14">
            <a:extLst>
              <a:ext uri="{FF2B5EF4-FFF2-40B4-BE49-F238E27FC236}">
                <a16:creationId xmlns:a16="http://schemas.microsoft.com/office/drawing/2014/main" id="{6F8E8FC0-B0CC-B141-9DDF-663F1EF5F029}"/>
              </a:ext>
            </a:extLst>
          </p:cNvPr>
          <p:cNvSpPr>
            <a:spLocks noGrp="1"/>
          </p:cNvSpPr>
          <p:nvPr>
            <p:ph type="dgm" sz="quarter" idx="17" hasCustomPrompt="1"/>
          </p:nvPr>
        </p:nvSpPr>
        <p:spPr>
          <a:xfrm>
            <a:off x="4697868" y="1161477"/>
            <a:ext cx="3912208" cy="284693"/>
          </a:xfrm>
          <a:solidFill>
            <a:srgbClr val="1F7B62"/>
          </a:solidFill>
        </p:spPr>
        <p:txBody>
          <a:bodyPr>
            <a:spAutoFit/>
          </a:bodyPr>
          <a:lstStyle>
            <a:lvl1pPr>
              <a:defRPr>
                <a:latin typeface="Calibri" panose="020F0502020204030204" pitchFamily="34" charset="0"/>
              </a:defRPr>
            </a:lvl1pPr>
          </a:lstStyle>
          <a:p>
            <a:r>
              <a:rPr lang="en-US"/>
              <a:t> </a:t>
            </a:r>
          </a:p>
        </p:txBody>
      </p:sp>
      <p:sp>
        <p:nvSpPr>
          <p:cNvPr id="23" name="Text Placeholder 8">
            <a:extLst>
              <a:ext uri="{FF2B5EF4-FFF2-40B4-BE49-F238E27FC236}">
                <a16:creationId xmlns:a16="http://schemas.microsoft.com/office/drawing/2014/main" id="{48223BBE-6280-F945-B565-42B967095B74}"/>
              </a:ext>
            </a:extLst>
          </p:cNvPr>
          <p:cNvSpPr>
            <a:spLocks noGrp="1"/>
          </p:cNvSpPr>
          <p:nvPr>
            <p:ph type="body" sz="quarter" idx="18"/>
          </p:nvPr>
        </p:nvSpPr>
        <p:spPr>
          <a:xfrm>
            <a:off x="4872264" y="1243396"/>
            <a:ext cx="2156662" cy="113877"/>
          </a:xfrm>
        </p:spPr>
        <p:txBody>
          <a:bodyPr wrap="square">
            <a:spAutoFit/>
          </a:bodyPr>
          <a:lstStyle>
            <a:lvl1pPr>
              <a:defRPr sz="800" b="1" i="0">
                <a:solidFill>
                  <a:srgbClr val="E1E1D5"/>
                </a:solidFill>
                <a:latin typeface="Calibri" panose="020F0502020204030204" pitchFamily="34" charset="0"/>
              </a:defRPr>
            </a:lvl1pPr>
          </a:lstStyle>
          <a:p>
            <a:pPr lvl="0"/>
            <a:r>
              <a:rPr lang="en-US"/>
              <a:t>Edit Master text styles</a:t>
            </a:r>
          </a:p>
        </p:txBody>
      </p:sp>
      <p:sp>
        <p:nvSpPr>
          <p:cNvPr id="24" name="Content Placeholder 20">
            <a:extLst>
              <a:ext uri="{FF2B5EF4-FFF2-40B4-BE49-F238E27FC236}">
                <a16:creationId xmlns:a16="http://schemas.microsoft.com/office/drawing/2014/main" id="{9E84325D-6247-5841-83FF-BD122420D97C}"/>
              </a:ext>
            </a:extLst>
          </p:cNvPr>
          <p:cNvSpPr>
            <a:spLocks noGrp="1"/>
          </p:cNvSpPr>
          <p:nvPr>
            <p:ph sz="quarter" idx="19"/>
          </p:nvPr>
        </p:nvSpPr>
        <p:spPr>
          <a:xfrm>
            <a:off x="4707834" y="1493565"/>
            <a:ext cx="3902075" cy="2324229"/>
          </a:xfrm>
        </p:spPr>
        <p:txBody>
          <a:bodyPr>
            <a:normAutofit/>
          </a:bodyPr>
          <a:lstStyle>
            <a:lvl1pPr>
              <a:defRPr sz="800" b="0" i="0">
                <a:latin typeface="Calibri" panose="020F0502020204030204" pitchFamily="34" charset="0"/>
              </a:defRPr>
            </a:lvl1pPr>
          </a:lstStyle>
          <a:p>
            <a:pPr lvl="0"/>
            <a:r>
              <a:rPr lang="en-US"/>
              <a:t>Edit Master text styles</a:t>
            </a:r>
          </a:p>
        </p:txBody>
      </p:sp>
      <p:pic>
        <p:nvPicPr>
          <p:cNvPr id="12" name="Picture 11">
            <a:extLst>
              <a:ext uri="{FF2B5EF4-FFF2-40B4-BE49-F238E27FC236}">
                <a16:creationId xmlns:a16="http://schemas.microsoft.com/office/drawing/2014/main" id="{8155E40E-13C4-654B-A193-B16F4C526035}"/>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14" name="Picture 13">
            <a:extLst>
              <a:ext uri="{FF2B5EF4-FFF2-40B4-BE49-F238E27FC236}">
                <a16:creationId xmlns:a16="http://schemas.microsoft.com/office/drawing/2014/main" id="{1ADC4924-9EE4-6C47-8106-CCB76FC8E229}"/>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5" name="Graphic 14">
            <a:extLst>
              <a:ext uri="{FF2B5EF4-FFF2-40B4-BE49-F238E27FC236}">
                <a16:creationId xmlns:a16="http://schemas.microsoft.com/office/drawing/2014/main" id="{E200CC69-5F06-E446-93A1-3563DD45275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3" name="Picture 2">
            <a:extLst>
              <a:ext uri="{FF2B5EF4-FFF2-40B4-BE49-F238E27FC236}">
                <a16:creationId xmlns:a16="http://schemas.microsoft.com/office/drawing/2014/main" id="{B43CC507-A78C-A766-C1E0-5DD85C8B0001}"/>
              </a:ext>
            </a:extLst>
          </p:cNvPr>
          <p:cNvPicPr>
            <a:picLocks noChangeAspect="1"/>
          </p:cNvPicPr>
          <p:nvPr userDrawn="1"/>
        </p:nvPicPr>
        <p:blipFill>
          <a:blip r:embed="rId5"/>
          <a:srcRect/>
          <a:stretch/>
        </p:blipFill>
        <p:spPr>
          <a:xfrm>
            <a:off x="539750" y="4672771"/>
            <a:ext cx="755400" cy="308013"/>
          </a:xfrm>
          <a:prstGeom prst="rect">
            <a:avLst/>
          </a:prstGeom>
        </p:spPr>
      </p:pic>
    </p:spTree>
    <p:extLst>
      <p:ext uri="{BB962C8B-B14F-4D97-AF65-F5344CB8AC3E}">
        <p14:creationId xmlns:p14="http://schemas.microsoft.com/office/powerpoint/2010/main" val="1536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24130"/>
            <a:ext cx="8064500" cy="313163"/>
          </a:xfrm>
          <a:prstGeom prst="rect">
            <a:avLst/>
          </a:prstGeom>
        </p:spPr>
        <p:txBody>
          <a:bodyPr>
            <a:spAutoFit/>
          </a:bodyPr>
          <a:lstStyle>
            <a:lvl1pPr>
              <a:defRPr sz="2200">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33400" y="1226100"/>
            <a:ext cx="8064500" cy="1039259"/>
          </a:xfrm>
        </p:spPr>
        <p:txBody>
          <a:bodyPr>
            <a:spAutoFit/>
          </a:bodyPr>
          <a:lstStyle>
            <a:lvl1pPr>
              <a:defRPr sz="1600">
                <a:latin typeface="Calibri" panose="020F0502020204030204" pitchFamily="34" charset="0"/>
              </a:defRPr>
            </a:lvl1pPr>
            <a:lvl2pPr>
              <a:defRPr sz="1400">
                <a:latin typeface="Calibri" panose="020F0502020204030204" pitchFamily="34" charset="0"/>
              </a:defRPr>
            </a:lvl2pPr>
            <a:lvl3pPr>
              <a:defRPr sz="1200">
                <a:latin typeface="Calibri" panose="020F0502020204030204" pitchFamily="34" charset="0"/>
              </a:defRPr>
            </a:lvl3pPr>
            <a:lvl4pPr>
              <a:defRPr sz="1000">
                <a:latin typeface="Calibri" panose="020F0502020204030204" pitchFamily="34" charset="0"/>
              </a:defRPr>
            </a:lvl4pPr>
            <a:lvl5pPr>
              <a:defRPr sz="800">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2026-06-04</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7" name="Picture 6">
            <a:extLst>
              <a:ext uri="{FF2B5EF4-FFF2-40B4-BE49-F238E27FC236}">
                <a16:creationId xmlns:a16="http://schemas.microsoft.com/office/drawing/2014/main" id="{2386D0D3-FEAD-0642-9F75-A6E5AED9F169}"/>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9" name="Picture 8">
            <a:extLst>
              <a:ext uri="{FF2B5EF4-FFF2-40B4-BE49-F238E27FC236}">
                <a16:creationId xmlns:a16="http://schemas.microsoft.com/office/drawing/2014/main" id="{36C5EB23-596F-0543-BBAF-2185CFF9C0B3}"/>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0" name="Graphic 9">
            <a:extLst>
              <a:ext uri="{FF2B5EF4-FFF2-40B4-BE49-F238E27FC236}">
                <a16:creationId xmlns:a16="http://schemas.microsoft.com/office/drawing/2014/main" id="{90BCB865-E933-8949-9452-F59CB37BC7C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11" name="Picture 10">
            <a:extLst>
              <a:ext uri="{FF2B5EF4-FFF2-40B4-BE49-F238E27FC236}">
                <a16:creationId xmlns:a16="http://schemas.microsoft.com/office/drawing/2014/main" id="{0D90741F-9F9D-626B-D058-99C9A30658D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208953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tyreja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23358"/>
            <a:ext cx="8064500" cy="381370"/>
          </a:xfrm>
          <a:prstGeom prst="rect">
            <a:avLst/>
          </a:prstGeom>
        </p:spPr>
        <p:txBody>
          <a:bodyPr>
            <a:normAutofit/>
          </a:bodyPr>
          <a:lstStyle>
            <a:lvl1pPr>
              <a:defRPr sz="2400">
                <a:latin typeface="Calibri" panose="020F0502020204030204" pitchFamily="34" charset="0"/>
              </a:defRPr>
            </a:lvl1pPr>
          </a:lstStyle>
          <a:p>
            <a:r>
              <a:rPr lang="en-US" err="1"/>
              <a:t>Tyrėjai</a:t>
            </a:r>
            <a:endParaRPr lang="en-US"/>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2026-06-04</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37" name="Picture Placeholder 18">
            <a:extLst>
              <a:ext uri="{FF2B5EF4-FFF2-40B4-BE49-F238E27FC236}">
                <a16:creationId xmlns:a16="http://schemas.microsoft.com/office/drawing/2014/main" id="{03122222-5051-4D4D-AE43-E2200889133E}"/>
              </a:ext>
            </a:extLst>
          </p:cNvPr>
          <p:cNvSpPr>
            <a:spLocks noGrp="1"/>
          </p:cNvSpPr>
          <p:nvPr>
            <p:ph type="pic" sz="quarter" idx="27" hasCustomPrompt="1"/>
          </p:nvPr>
        </p:nvSpPr>
        <p:spPr>
          <a:xfrm>
            <a:off x="563970" y="954938"/>
            <a:ext cx="1045551" cy="1075712"/>
          </a:xfrm>
        </p:spPr>
        <p:txBody>
          <a:bodyPr>
            <a:normAutofit/>
          </a:bodyPr>
          <a:lstStyle>
            <a:lvl1pPr>
              <a:defRPr sz="1200">
                <a:latin typeface="Calibri" panose="020F0502020204030204" pitchFamily="34" charset="0"/>
              </a:defRPr>
            </a:lvl1pPr>
          </a:lstStyle>
          <a:p>
            <a:r>
              <a:rPr lang="en-US" err="1"/>
              <a:t>Darbuotojo</a:t>
            </a:r>
            <a:r>
              <a:rPr lang="en-US"/>
              <a:t> </a:t>
            </a:r>
            <a:r>
              <a:rPr lang="en-US" err="1"/>
              <a:t>foto</a:t>
            </a:r>
            <a:endParaRPr lang="en-US"/>
          </a:p>
        </p:txBody>
      </p:sp>
      <p:sp>
        <p:nvSpPr>
          <p:cNvPr id="38" name="Text Placeholder 23">
            <a:extLst>
              <a:ext uri="{FF2B5EF4-FFF2-40B4-BE49-F238E27FC236}">
                <a16:creationId xmlns:a16="http://schemas.microsoft.com/office/drawing/2014/main" id="{890A0B85-701D-ED41-BC2D-926653BDAEE2}"/>
              </a:ext>
            </a:extLst>
          </p:cNvPr>
          <p:cNvSpPr>
            <a:spLocks noGrp="1"/>
          </p:cNvSpPr>
          <p:nvPr>
            <p:ph type="body" sz="quarter" idx="28" hasCustomPrompt="1"/>
          </p:nvPr>
        </p:nvSpPr>
        <p:spPr>
          <a:xfrm>
            <a:off x="563970"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39" name="Text Placeholder 25">
            <a:extLst>
              <a:ext uri="{FF2B5EF4-FFF2-40B4-BE49-F238E27FC236}">
                <a16:creationId xmlns:a16="http://schemas.microsoft.com/office/drawing/2014/main" id="{BB02B954-FD23-D745-872D-325BB44DDA24}"/>
              </a:ext>
            </a:extLst>
          </p:cNvPr>
          <p:cNvSpPr>
            <a:spLocks noGrp="1"/>
          </p:cNvSpPr>
          <p:nvPr>
            <p:ph type="body" sz="quarter" idx="29" hasCustomPrompt="1"/>
          </p:nvPr>
        </p:nvSpPr>
        <p:spPr>
          <a:xfrm>
            <a:off x="563970"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40" name="Text Placeholder 25">
            <a:extLst>
              <a:ext uri="{FF2B5EF4-FFF2-40B4-BE49-F238E27FC236}">
                <a16:creationId xmlns:a16="http://schemas.microsoft.com/office/drawing/2014/main" id="{C92583EF-E079-7042-9D28-AD745E0AEBA6}"/>
              </a:ext>
            </a:extLst>
          </p:cNvPr>
          <p:cNvSpPr>
            <a:spLocks noGrp="1"/>
          </p:cNvSpPr>
          <p:nvPr>
            <p:ph type="body" sz="quarter" idx="30" hasCustomPrompt="1"/>
          </p:nvPr>
        </p:nvSpPr>
        <p:spPr>
          <a:xfrm>
            <a:off x="563970"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41" name="Picture Placeholder 18">
            <a:extLst>
              <a:ext uri="{FF2B5EF4-FFF2-40B4-BE49-F238E27FC236}">
                <a16:creationId xmlns:a16="http://schemas.microsoft.com/office/drawing/2014/main" id="{703C99A6-A3BC-8D4E-8760-75C8DD6744CE}"/>
              </a:ext>
            </a:extLst>
          </p:cNvPr>
          <p:cNvSpPr>
            <a:spLocks noGrp="1"/>
          </p:cNvSpPr>
          <p:nvPr>
            <p:ph type="pic" sz="quarter" idx="31" hasCustomPrompt="1"/>
          </p:nvPr>
        </p:nvSpPr>
        <p:spPr>
          <a:xfrm>
            <a:off x="2631314" y="954938"/>
            <a:ext cx="1045551" cy="1075712"/>
          </a:xfrm>
        </p:spPr>
        <p:txBody>
          <a:bodyPr>
            <a:normAutofit/>
          </a:bodyPr>
          <a:lstStyle>
            <a:lvl1pPr>
              <a:defRPr sz="1200">
                <a:latin typeface="Calibri" panose="020F0502020204030204" pitchFamily="34" charset="0"/>
              </a:defRPr>
            </a:lvl1pPr>
          </a:lstStyle>
          <a:p>
            <a:r>
              <a:rPr lang="en-US" err="1"/>
              <a:t>Darbuotojo</a:t>
            </a:r>
            <a:r>
              <a:rPr lang="en-US"/>
              <a:t> </a:t>
            </a:r>
            <a:r>
              <a:rPr lang="en-US" err="1"/>
              <a:t>foto</a:t>
            </a:r>
            <a:endParaRPr lang="en-US"/>
          </a:p>
        </p:txBody>
      </p:sp>
      <p:sp>
        <p:nvSpPr>
          <p:cNvPr id="42" name="Text Placeholder 23">
            <a:extLst>
              <a:ext uri="{FF2B5EF4-FFF2-40B4-BE49-F238E27FC236}">
                <a16:creationId xmlns:a16="http://schemas.microsoft.com/office/drawing/2014/main" id="{E8EC5346-8C22-A64B-82CE-CE8D35E1BA53}"/>
              </a:ext>
            </a:extLst>
          </p:cNvPr>
          <p:cNvSpPr>
            <a:spLocks noGrp="1"/>
          </p:cNvSpPr>
          <p:nvPr>
            <p:ph type="body" sz="quarter" idx="32" hasCustomPrompt="1"/>
          </p:nvPr>
        </p:nvSpPr>
        <p:spPr>
          <a:xfrm>
            <a:off x="2631314"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43" name="Text Placeholder 25">
            <a:extLst>
              <a:ext uri="{FF2B5EF4-FFF2-40B4-BE49-F238E27FC236}">
                <a16:creationId xmlns:a16="http://schemas.microsoft.com/office/drawing/2014/main" id="{ED7B86D4-8067-B547-B6A5-DD028C099316}"/>
              </a:ext>
            </a:extLst>
          </p:cNvPr>
          <p:cNvSpPr>
            <a:spLocks noGrp="1"/>
          </p:cNvSpPr>
          <p:nvPr>
            <p:ph type="body" sz="quarter" idx="33" hasCustomPrompt="1"/>
          </p:nvPr>
        </p:nvSpPr>
        <p:spPr>
          <a:xfrm>
            <a:off x="2631314"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44" name="Text Placeholder 25">
            <a:extLst>
              <a:ext uri="{FF2B5EF4-FFF2-40B4-BE49-F238E27FC236}">
                <a16:creationId xmlns:a16="http://schemas.microsoft.com/office/drawing/2014/main" id="{375BB803-D491-5E43-96FC-87281B2E9C0B}"/>
              </a:ext>
            </a:extLst>
          </p:cNvPr>
          <p:cNvSpPr>
            <a:spLocks noGrp="1"/>
          </p:cNvSpPr>
          <p:nvPr>
            <p:ph type="body" sz="quarter" idx="34" hasCustomPrompt="1"/>
          </p:nvPr>
        </p:nvSpPr>
        <p:spPr>
          <a:xfrm>
            <a:off x="2631314"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45" name="Picture Placeholder 18">
            <a:extLst>
              <a:ext uri="{FF2B5EF4-FFF2-40B4-BE49-F238E27FC236}">
                <a16:creationId xmlns:a16="http://schemas.microsoft.com/office/drawing/2014/main" id="{42B3E58F-1342-CE4D-A236-E0BCDA101402}"/>
              </a:ext>
            </a:extLst>
          </p:cNvPr>
          <p:cNvSpPr>
            <a:spLocks noGrp="1"/>
          </p:cNvSpPr>
          <p:nvPr>
            <p:ph type="pic" sz="quarter" idx="35" hasCustomPrompt="1"/>
          </p:nvPr>
        </p:nvSpPr>
        <p:spPr>
          <a:xfrm>
            <a:off x="4690705"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r>
              <a:rPr lang="en-US"/>
              <a:t> </a:t>
            </a:r>
          </a:p>
        </p:txBody>
      </p:sp>
      <p:sp>
        <p:nvSpPr>
          <p:cNvPr id="46" name="Text Placeholder 23">
            <a:extLst>
              <a:ext uri="{FF2B5EF4-FFF2-40B4-BE49-F238E27FC236}">
                <a16:creationId xmlns:a16="http://schemas.microsoft.com/office/drawing/2014/main" id="{E6A2A66B-C50D-3244-82F7-ECAC13A04151}"/>
              </a:ext>
            </a:extLst>
          </p:cNvPr>
          <p:cNvSpPr>
            <a:spLocks noGrp="1"/>
          </p:cNvSpPr>
          <p:nvPr>
            <p:ph type="body" sz="quarter" idx="36" hasCustomPrompt="1"/>
          </p:nvPr>
        </p:nvSpPr>
        <p:spPr>
          <a:xfrm>
            <a:off x="4690705"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47" name="Text Placeholder 25">
            <a:extLst>
              <a:ext uri="{FF2B5EF4-FFF2-40B4-BE49-F238E27FC236}">
                <a16:creationId xmlns:a16="http://schemas.microsoft.com/office/drawing/2014/main" id="{F4A94C17-315B-2F41-A007-884DDBB329BC}"/>
              </a:ext>
            </a:extLst>
          </p:cNvPr>
          <p:cNvSpPr>
            <a:spLocks noGrp="1"/>
          </p:cNvSpPr>
          <p:nvPr>
            <p:ph type="body" sz="quarter" idx="37" hasCustomPrompt="1"/>
          </p:nvPr>
        </p:nvSpPr>
        <p:spPr>
          <a:xfrm>
            <a:off x="4690705"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48" name="Text Placeholder 25">
            <a:extLst>
              <a:ext uri="{FF2B5EF4-FFF2-40B4-BE49-F238E27FC236}">
                <a16:creationId xmlns:a16="http://schemas.microsoft.com/office/drawing/2014/main" id="{DC1C6711-4981-8147-9E61-484F4CF733DB}"/>
              </a:ext>
            </a:extLst>
          </p:cNvPr>
          <p:cNvSpPr>
            <a:spLocks noGrp="1"/>
          </p:cNvSpPr>
          <p:nvPr>
            <p:ph type="body" sz="quarter" idx="38" hasCustomPrompt="1"/>
          </p:nvPr>
        </p:nvSpPr>
        <p:spPr>
          <a:xfrm>
            <a:off x="4690705"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49" name="Picture Placeholder 18">
            <a:extLst>
              <a:ext uri="{FF2B5EF4-FFF2-40B4-BE49-F238E27FC236}">
                <a16:creationId xmlns:a16="http://schemas.microsoft.com/office/drawing/2014/main" id="{1EFAE2F2-525F-BA49-9F9C-13CE3FFECAF0}"/>
              </a:ext>
            </a:extLst>
          </p:cNvPr>
          <p:cNvSpPr>
            <a:spLocks noGrp="1"/>
          </p:cNvSpPr>
          <p:nvPr>
            <p:ph type="pic" sz="quarter" idx="39" hasCustomPrompt="1"/>
          </p:nvPr>
        </p:nvSpPr>
        <p:spPr>
          <a:xfrm>
            <a:off x="6742144"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50" name="Text Placeholder 23">
            <a:extLst>
              <a:ext uri="{FF2B5EF4-FFF2-40B4-BE49-F238E27FC236}">
                <a16:creationId xmlns:a16="http://schemas.microsoft.com/office/drawing/2014/main" id="{F6ACE469-48F3-6A49-9A92-422B14E1812C}"/>
              </a:ext>
            </a:extLst>
          </p:cNvPr>
          <p:cNvSpPr>
            <a:spLocks noGrp="1"/>
          </p:cNvSpPr>
          <p:nvPr>
            <p:ph type="body" sz="quarter" idx="40" hasCustomPrompt="1"/>
          </p:nvPr>
        </p:nvSpPr>
        <p:spPr>
          <a:xfrm>
            <a:off x="6742144"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51" name="Text Placeholder 25">
            <a:extLst>
              <a:ext uri="{FF2B5EF4-FFF2-40B4-BE49-F238E27FC236}">
                <a16:creationId xmlns:a16="http://schemas.microsoft.com/office/drawing/2014/main" id="{069BF1A0-43D4-8E46-9D86-73A19736F712}"/>
              </a:ext>
            </a:extLst>
          </p:cNvPr>
          <p:cNvSpPr>
            <a:spLocks noGrp="1"/>
          </p:cNvSpPr>
          <p:nvPr>
            <p:ph type="body" sz="quarter" idx="41" hasCustomPrompt="1"/>
          </p:nvPr>
        </p:nvSpPr>
        <p:spPr>
          <a:xfrm>
            <a:off x="6742144"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52" name="Text Placeholder 25">
            <a:extLst>
              <a:ext uri="{FF2B5EF4-FFF2-40B4-BE49-F238E27FC236}">
                <a16:creationId xmlns:a16="http://schemas.microsoft.com/office/drawing/2014/main" id="{1369ABB1-6316-714B-8B37-FB61C0BFEA58}"/>
              </a:ext>
            </a:extLst>
          </p:cNvPr>
          <p:cNvSpPr>
            <a:spLocks noGrp="1"/>
          </p:cNvSpPr>
          <p:nvPr>
            <p:ph type="body" sz="quarter" idx="42" hasCustomPrompt="1"/>
          </p:nvPr>
        </p:nvSpPr>
        <p:spPr>
          <a:xfrm>
            <a:off x="6742144"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53" name="Picture Placeholder 18">
            <a:extLst>
              <a:ext uri="{FF2B5EF4-FFF2-40B4-BE49-F238E27FC236}">
                <a16:creationId xmlns:a16="http://schemas.microsoft.com/office/drawing/2014/main" id="{16ABA252-87C7-0144-8A33-570D1CA2AF63}"/>
              </a:ext>
            </a:extLst>
          </p:cNvPr>
          <p:cNvSpPr>
            <a:spLocks noGrp="1"/>
          </p:cNvSpPr>
          <p:nvPr>
            <p:ph type="pic" sz="quarter" idx="43" hasCustomPrompt="1"/>
          </p:nvPr>
        </p:nvSpPr>
        <p:spPr>
          <a:xfrm>
            <a:off x="563970"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54" name="Text Placeholder 23">
            <a:extLst>
              <a:ext uri="{FF2B5EF4-FFF2-40B4-BE49-F238E27FC236}">
                <a16:creationId xmlns:a16="http://schemas.microsoft.com/office/drawing/2014/main" id="{CABA8E3C-029F-EE4D-9929-888E12C4142B}"/>
              </a:ext>
            </a:extLst>
          </p:cNvPr>
          <p:cNvSpPr>
            <a:spLocks noGrp="1"/>
          </p:cNvSpPr>
          <p:nvPr>
            <p:ph type="body" sz="quarter" idx="44" hasCustomPrompt="1"/>
          </p:nvPr>
        </p:nvSpPr>
        <p:spPr>
          <a:xfrm>
            <a:off x="563970"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55" name="Text Placeholder 25">
            <a:extLst>
              <a:ext uri="{FF2B5EF4-FFF2-40B4-BE49-F238E27FC236}">
                <a16:creationId xmlns:a16="http://schemas.microsoft.com/office/drawing/2014/main" id="{376CEB49-3220-C140-8734-2F2AE2C34AD1}"/>
              </a:ext>
            </a:extLst>
          </p:cNvPr>
          <p:cNvSpPr>
            <a:spLocks noGrp="1"/>
          </p:cNvSpPr>
          <p:nvPr>
            <p:ph type="body" sz="quarter" idx="45" hasCustomPrompt="1"/>
          </p:nvPr>
        </p:nvSpPr>
        <p:spPr>
          <a:xfrm>
            <a:off x="563970"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56" name="Text Placeholder 25">
            <a:extLst>
              <a:ext uri="{FF2B5EF4-FFF2-40B4-BE49-F238E27FC236}">
                <a16:creationId xmlns:a16="http://schemas.microsoft.com/office/drawing/2014/main" id="{798F2D9E-A200-0142-9585-7F36258B96E7}"/>
              </a:ext>
            </a:extLst>
          </p:cNvPr>
          <p:cNvSpPr>
            <a:spLocks noGrp="1"/>
          </p:cNvSpPr>
          <p:nvPr>
            <p:ph type="body" sz="quarter" idx="46" hasCustomPrompt="1"/>
          </p:nvPr>
        </p:nvSpPr>
        <p:spPr>
          <a:xfrm>
            <a:off x="563970"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57" name="Picture Placeholder 18">
            <a:extLst>
              <a:ext uri="{FF2B5EF4-FFF2-40B4-BE49-F238E27FC236}">
                <a16:creationId xmlns:a16="http://schemas.microsoft.com/office/drawing/2014/main" id="{B01F4EF8-A3B3-0A4B-852C-0E9B7B196F1C}"/>
              </a:ext>
            </a:extLst>
          </p:cNvPr>
          <p:cNvSpPr>
            <a:spLocks noGrp="1"/>
          </p:cNvSpPr>
          <p:nvPr>
            <p:ph type="pic" sz="quarter" idx="47" hasCustomPrompt="1"/>
          </p:nvPr>
        </p:nvSpPr>
        <p:spPr>
          <a:xfrm>
            <a:off x="263131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58" name="Text Placeholder 23">
            <a:extLst>
              <a:ext uri="{FF2B5EF4-FFF2-40B4-BE49-F238E27FC236}">
                <a16:creationId xmlns:a16="http://schemas.microsoft.com/office/drawing/2014/main" id="{A4A3E644-E1D1-F249-A4CB-56907221B741}"/>
              </a:ext>
            </a:extLst>
          </p:cNvPr>
          <p:cNvSpPr>
            <a:spLocks noGrp="1"/>
          </p:cNvSpPr>
          <p:nvPr>
            <p:ph type="body" sz="quarter" idx="48" hasCustomPrompt="1"/>
          </p:nvPr>
        </p:nvSpPr>
        <p:spPr>
          <a:xfrm>
            <a:off x="2631314"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59" name="Text Placeholder 25">
            <a:extLst>
              <a:ext uri="{FF2B5EF4-FFF2-40B4-BE49-F238E27FC236}">
                <a16:creationId xmlns:a16="http://schemas.microsoft.com/office/drawing/2014/main" id="{D28DE2A8-AAD1-084B-AA89-67F9058A1DB3}"/>
              </a:ext>
            </a:extLst>
          </p:cNvPr>
          <p:cNvSpPr>
            <a:spLocks noGrp="1"/>
          </p:cNvSpPr>
          <p:nvPr>
            <p:ph type="body" sz="quarter" idx="49" hasCustomPrompt="1"/>
          </p:nvPr>
        </p:nvSpPr>
        <p:spPr>
          <a:xfrm>
            <a:off x="2631314"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60" name="Text Placeholder 25">
            <a:extLst>
              <a:ext uri="{FF2B5EF4-FFF2-40B4-BE49-F238E27FC236}">
                <a16:creationId xmlns:a16="http://schemas.microsoft.com/office/drawing/2014/main" id="{C7669993-555F-3B46-84D6-3CDAF79E3294}"/>
              </a:ext>
            </a:extLst>
          </p:cNvPr>
          <p:cNvSpPr>
            <a:spLocks noGrp="1"/>
          </p:cNvSpPr>
          <p:nvPr>
            <p:ph type="body" sz="quarter" idx="50" hasCustomPrompt="1"/>
          </p:nvPr>
        </p:nvSpPr>
        <p:spPr>
          <a:xfrm>
            <a:off x="2631314"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61" name="Picture Placeholder 18">
            <a:extLst>
              <a:ext uri="{FF2B5EF4-FFF2-40B4-BE49-F238E27FC236}">
                <a16:creationId xmlns:a16="http://schemas.microsoft.com/office/drawing/2014/main" id="{82BDD24C-59AE-C04D-A25A-2E45D1EE5299}"/>
              </a:ext>
            </a:extLst>
          </p:cNvPr>
          <p:cNvSpPr>
            <a:spLocks noGrp="1"/>
          </p:cNvSpPr>
          <p:nvPr>
            <p:ph type="pic" sz="quarter" idx="51" hasCustomPrompt="1"/>
          </p:nvPr>
        </p:nvSpPr>
        <p:spPr>
          <a:xfrm>
            <a:off x="4690705"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62" name="Text Placeholder 23">
            <a:extLst>
              <a:ext uri="{FF2B5EF4-FFF2-40B4-BE49-F238E27FC236}">
                <a16:creationId xmlns:a16="http://schemas.microsoft.com/office/drawing/2014/main" id="{3E434577-92AD-A546-BA63-9FCB0CFDCCD1}"/>
              </a:ext>
            </a:extLst>
          </p:cNvPr>
          <p:cNvSpPr>
            <a:spLocks noGrp="1"/>
          </p:cNvSpPr>
          <p:nvPr>
            <p:ph type="body" sz="quarter" idx="52" hasCustomPrompt="1"/>
          </p:nvPr>
        </p:nvSpPr>
        <p:spPr>
          <a:xfrm>
            <a:off x="4690705"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63" name="Text Placeholder 25">
            <a:extLst>
              <a:ext uri="{FF2B5EF4-FFF2-40B4-BE49-F238E27FC236}">
                <a16:creationId xmlns:a16="http://schemas.microsoft.com/office/drawing/2014/main" id="{CA4D742F-5602-2844-AC85-5C12FBA29E39}"/>
              </a:ext>
            </a:extLst>
          </p:cNvPr>
          <p:cNvSpPr>
            <a:spLocks noGrp="1"/>
          </p:cNvSpPr>
          <p:nvPr>
            <p:ph type="body" sz="quarter" idx="53" hasCustomPrompt="1"/>
          </p:nvPr>
        </p:nvSpPr>
        <p:spPr>
          <a:xfrm>
            <a:off x="4690705"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64" name="Text Placeholder 25">
            <a:extLst>
              <a:ext uri="{FF2B5EF4-FFF2-40B4-BE49-F238E27FC236}">
                <a16:creationId xmlns:a16="http://schemas.microsoft.com/office/drawing/2014/main" id="{EC88B9AF-B274-C840-8131-4542E735B0BC}"/>
              </a:ext>
            </a:extLst>
          </p:cNvPr>
          <p:cNvSpPr>
            <a:spLocks noGrp="1"/>
          </p:cNvSpPr>
          <p:nvPr>
            <p:ph type="body" sz="quarter" idx="54" hasCustomPrompt="1"/>
          </p:nvPr>
        </p:nvSpPr>
        <p:spPr>
          <a:xfrm>
            <a:off x="4690705"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65" name="Picture Placeholder 18">
            <a:extLst>
              <a:ext uri="{FF2B5EF4-FFF2-40B4-BE49-F238E27FC236}">
                <a16:creationId xmlns:a16="http://schemas.microsoft.com/office/drawing/2014/main" id="{4CF340C9-6BC3-C248-B4C0-AB010F384217}"/>
              </a:ext>
            </a:extLst>
          </p:cNvPr>
          <p:cNvSpPr>
            <a:spLocks noGrp="1"/>
          </p:cNvSpPr>
          <p:nvPr>
            <p:ph type="pic" sz="quarter" idx="55" hasCustomPrompt="1"/>
          </p:nvPr>
        </p:nvSpPr>
        <p:spPr>
          <a:xfrm>
            <a:off x="674214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66" name="Text Placeholder 23">
            <a:extLst>
              <a:ext uri="{FF2B5EF4-FFF2-40B4-BE49-F238E27FC236}">
                <a16:creationId xmlns:a16="http://schemas.microsoft.com/office/drawing/2014/main" id="{8DC1797B-CD6F-DD42-88F5-D61AF443AFE7}"/>
              </a:ext>
            </a:extLst>
          </p:cNvPr>
          <p:cNvSpPr>
            <a:spLocks noGrp="1"/>
          </p:cNvSpPr>
          <p:nvPr>
            <p:ph type="body" sz="quarter" idx="56" hasCustomPrompt="1"/>
          </p:nvPr>
        </p:nvSpPr>
        <p:spPr>
          <a:xfrm>
            <a:off x="6742144"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67" name="Text Placeholder 25">
            <a:extLst>
              <a:ext uri="{FF2B5EF4-FFF2-40B4-BE49-F238E27FC236}">
                <a16:creationId xmlns:a16="http://schemas.microsoft.com/office/drawing/2014/main" id="{FEC36B77-5EBE-824A-8AE2-677FD028A4B8}"/>
              </a:ext>
            </a:extLst>
          </p:cNvPr>
          <p:cNvSpPr>
            <a:spLocks noGrp="1"/>
          </p:cNvSpPr>
          <p:nvPr>
            <p:ph type="body" sz="quarter" idx="57" hasCustomPrompt="1"/>
          </p:nvPr>
        </p:nvSpPr>
        <p:spPr>
          <a:xfrm>
            <a:off x="6742144"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68" name="Text Placeholder 25">
            <a:extLst>
              <a:ext uri="{FF2B5EF4-FFF2-40B4-BE49-F238E27FC236}">
                <a16:creationId xmlns:a16="http://schemas.microsoft.com/office/drawing/2014/main" id="{3674554D-02F9-054C-A8CB-028E4359A03A}"/>
              </a:ext>
            </a:extLst>
          </p:cNvPr>
          <p:cNvSpPr>
            <a:spLocks noGrp="1"/>
          </p:cNvSpPr>
          <p:nvPr>
            <p:ph type="body" sz="quarter" idx="58" hasCustomPrompt="1"/>
          </p:nvPr>
        </p:nvSpPr>
        <p:spPr>
          <a:xfrm>
            <a:off x="6742144"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pic>
        <p:nvPicPr>
          <p:cNvPr id="69" name="Picture 68">
            <a:extLst>
              <a:ext uri="{FF2B5EF4-FFF2-40B4-BE49-F238E27FC236}">
                <a16:creationId xmlns:a16="http://schemas.microsoft.com/office/drawing/2014/main" id="{A3270FA8-99A1-294B-8A5E-26899DEDA110}"/>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71" name="Slide Number Placeholder 5">
            <a:extLst>
              <a:ext uri="{FF2B5EF4-FFF2-40B4-BE49-F238E27FC236}">
                <a16:creationId xmlns:a16="http://schemas.microsoft.com/office/drawing/2014/main" id="{CB4C0197-ECED-E64E-988D-20E24C61AE5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72" name="Picture 71">
            <a:extLst>
              <a:ext uri="{FF2B5EF4-FFF2-40B4-BE49-F238E27FC236}">
                <a16:creationId xmlns:a16="http://schemas.microsoft.com/office/drawing/2014/main" id="{CF2B3210-9CF9-8848-9CB0-C6DAE0084973}"/>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73" name="Graphic 72">
            <a:extLst>
              <a:ext uri="{FF2B5EF4-FFF2-40B4-BE49-F238E27FC236}">
                <a16:creationId xmlns:a16="http://schemas.microsoft.com/office/drawing/2014/main" id="{4C0B91AF-E8CD-414C-994B-4A593ECCEB8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6" name="Picture 5">
            <a:extLst>
              <a:ext uri="{FF2B5EF4-FFF2-40B4-BE49-F238E27FC236}">
                <a16:creationId xmlns:a16="http://schemas.microsoft.com/office/drawing/2014/main" id="{97BC68C8-055B-FDCA-1BFD-56E2589BC5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349277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798609"/>
            <a:ext cx="7886700" cy="623248"/>
          </a:xfrm>
          <a:prstGeom prst="rect">
            <a:avLst/>
          </a:prstGeom>
        </p:spPr>
        <p:txBody>
          <a:bodyPr anchor="b"/>
          <a:lstStyle>
            <a:lvl1pPr>
              <a:defRPr sz="4500">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888" y="3442098"/>
            <a:ext cx="7886700" cy="249299"/>
          </a:xfrm>
        </p:spPr>
        <p:txBody>
          <a:bodyPr/>
          <a:lstStyle>
            <a:lvl1pPr marL="0" indent="0">
              <a:buNone/>
              <a:defRPr sz="1800">
                <a:solidFill>
                  <a:schemeClr val="tx1">
                    <a:tint val="75000"/>
                  </a:schemeClr>
                </a:solidFill>
                <a:latin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AD57FD0-3BF9-1049-9403-F3295323F706}" type="datetime1">
              <a:rPr lang="lt-LT" smtClean="0"/>
              <a:pPr/>
              <a:t>2026-06-04</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7" name="Picture 6">
            <a:extLst>
              <a:ext uri="{FF2B5EF4-FFF2-40B4-BE49-F238E27FC236}">
                <a16:creationId xmlns:a16="http://schemas.microsoft.com/office/drawing/2014/main" id="{5C78B5D6-B235-A248-A71A-49807997321A}"/>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C255A7D3-D728-154F-8432-B6CE03CC7FF5}"/>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0" name="Picture 9">
            <a:extLst>
              <a:ext uri="{FF2B5EF4-FFF2-40B4-BE49-F238E27FC236}">
                <a16:creationId xmlns:a16="http://schemas.microsoft.com/office/drawing/2014/main" id="{CD40BF6C-9393-D044-905F-2058FFC25DD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F3CA081B-204F-0E46-9835-CE85F4A189D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8" name="Picture 7">
            <a:extLst>
              <a:ext uri="{FF2B5EF4-FFF2-40B4-BE49-F238E27FC236}">
                <a16:creationId xmlns:a16="http://schemas.microsoft.com/office/drawing/2014/main" id="{5998D304-1415-0653-25A1-BD936E0BA73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25454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360099"/>
          </a:xfrm>
          <a:prstGeom prst="rect">
            <a:avLst/>
          </a:prstGeom>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533400" y="1369219"/>
            <a:ext cx="3981450"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968750"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EC1AAA59-C840-4A44-AE88-754D08C173F7}" type="datetime1">
              <a:rPr lang="lt-LT" smtClean="0"/>
              <a:pPr/>
              <a:t>2026-06-04</a:t>
            </a:fld>
            <a:endParaRPr lang="lt-LT"/>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8" name="Picture 7">
            <a:extLst>
              <a:ext uri="{FF2B5EF4-FFF2-40B4-BE49-F238E27FC236}">
                <a16:creationId xmlns:a16="http://schemas.microsoft.com/office/drawing/2014/main" id="{108198F3-88B2-594A-BEE1-B20D31C9F021}"/>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10" name="Slide Number Placeholder 5">
            <a:extLst>
              <a:ext uri="{FF2B5EF4-FFF2-40B4-BE49-F238E27FC236}">
                <a16:creationId xmlns:a16="http://schemas.microsoft.com/office/drawing/2014/main" id="{223F21EE-B41E-C24B-8313-EC481101C31A}"/>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1" name="Picture 10">
            <a:extLst>
              <a:ext uri="{FF2B5EF4-FFF2-40B4-BE49-F238E27FC236}">
                <a16:creationId xmlns:a16="http://schemas.microsoft.com/office/drawing/2014/main" id="{7FBC13C7-4BA1-964C-953D-5EDF8D466C64}"/>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2" name="Graphic 11">
            <a:extLst>
              <a:ext uri="{FF2B5EF4-FFF2-40B4-BE49-F238E27FC236}">
                <a16:creationId xmlns:a16="http://schemas.microsoft.com/office/drawing/2014/main" id="{3DB0BBB2-C8CF-E541-8729-ADE74FB00C1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9" name="Picture 8">
            <a:extLst>
              <a:ext uri="{FF2B5EF4-FFF2-40B4-BE49-F238E27FC236}">
                <a16:creationId xmlns:a16="http://schemas.microsoft.com/office/drawing/2014/main" id="{DE83B170-B12E-85A3-77FE-2E6BD31D244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403033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360099"/>
          </a:xfrm>
          <a:prstGeom prst="rect">
            <a:avLst/>
          </a:prstGeom>
        </p:spPr>
        <p:txBody>
          <a:bodyPr/>
          <a:lstStyle>
            <a:lvl1pPr>
              <a:defRPr>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533400" y="1563598"/>
            <a:ext cx="3964782" cy="249299"/>
          </a:xfr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33400" y="1878806"/>
            <a:ext cx="3964782"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563598"/>
            <a:ext cx="3968750" cy="249299"/>
          </a:xfr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968750"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B46737BE-0121-9B4C-93DA-BD1FDF51D5BE}" type="datetime1">
              <a:rPr lang="lt-LT" smtClean="0"/>
              <a:pPr/>
              <a:t>2026-06-04</a:t>
            </a:fld>
            <a:endParaRPr lang="lt-LT"/>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3099027A-653C-EE4A-81AF-E3301DCE3743}"/>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12" name="Slide Number Placeholder 5">
            <a:extLst>
              <a:ext uri="{FF2B5EF4-FFF2-40B4-BE49-F238E27FC236}">
                <a16:creationId xmlns:a16="http://schemas.microsoft.com/office/drawing/2014/main" id="{E72A62B1-9E99-7A4F-BCA5-E18442516B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3" name="Picture 12">
            <a:extLst>
              <a:ext uri="{FF2B5EF4-FFF2-40B4-BE49-F238E27FC236}">
                <a16:creationId xmlns:a16="http://schemas.microsoft.com/office/drawing/2014/main" id="{3710E3CD-DDD9-FA4F-9422-9F653F16997C}"/>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4" name="Graphic 13">
            <a:extLst>
              <a:ext uri="{FF2B5EF4-FFF2-40B4-BE49-F238E27FC236}">
                <a16:creationId xmlns:a16="http://schemas.microsoft.com/office/drawing/2014/main" id="{A4D66303-E2B2-B24A-8625-945DCE89A5D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11" name="Picture 10">
            <a:extLst>
              <a:ext uri="{FF2B5EF4-FFF2-40B4-BE49-F238E27FC236}">
                <a16:creationId xmlns:a16="http://schemas.microsoft.com/office/drawing/2014/main" id="{1DAA0818-7F67-1090-5831-FE3CD86FE24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00" y="4628425"/>
            <a:ext cx="1016300" cy="357047"/>
          </a:xfrm>
          <a:prstGeom prst="rect">
            <a:avLst/>
          </a:prstGeom>
          <a:noFill/>
        </p:spPr>
      </p:pic>
    </p:spTree>
    <p:extLst>
      <p:ext uri="{BB962C8B-B14F-4D97-AF65-F5344CB8AC3E}">
        <p14:creationId xmlns:p14="http://schemas.microsoft.com/office/powerpoint/2010/main" val="357696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360099"/>
          </a:xfrm>
          <a:prstGeom prst="rect">
            <a:avLst/>
          </a:prstGeom>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385ADA4A-75DA-6545-B6BE-8569D94F3437}" type="datetime1">
              <a:rPr lang="lt-LT" smtClean="0"/>
              <a:pPr/>
              <a:t>2026-06-04</a:t>
            </a:fld>
            <a:endParaRPr lang="lt-LT"/>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6" name="Picture 5">
            <a:extLst>
              <a:ext uri="{FF2B5EF4-FFF2-40B4-BE49-F238E27FC236}">
                <a16:creationId xmlns:a16="http://schemas.microsoft.com/office/drawing/2014/main" id="{B955EF43-065C-624A-8239-6611DDCC4450}"/>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8" name="Slide Number Placeholder 5">
            <a:extLst>
              <a:ext uri="{FF2B5EF4-FFF2-40B4-BE49-F238E27FC236}">
                <a16:creationId xmlns:a16="http://schemas.microsoft.com/office/drawing/2014/main" id="{05F4FE3F-B312-D94B-BC75-E09F98364653}"/>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9" name="Picture 8">
            <a:extLst>
              <a:ext uri="{FF2B5EF4-FFF2-40B4-BE49-F238E27FC236}">
                <a16:creationId xmlns:a16="http://schemas.microsoft.com/office/drawing/2014/main" id="{E8F4CD8A-25DC-E346-843E-3C868D07292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0" name="Graphic 9">
            <a:extLst>
              <a:ext uri="{FF2B5EF4-FFF2-40B4-BE49-F238E27FC236}">
                <a16:creationId xmlns:a16="http://schemas.microsoft.com/office/drawing/2014/main" id="{A0FA4899-187C-6D4C-A230-07895CFE4D5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988300" y="4689152"/>
            <a:ext cx="609600" cy="235595"/>
          </a:xfrm>
          <a:prstGeom prst="rect">
            <a:avLst/>
          </a:prstGeom>
        </p:spPr>
      </p:pic>
      <p:pic>
        <p:nvPicPr>
          <p:cNvPr id="5" name="Picture 4">
            <a:extLst>
              <a:ext uri="{FF2B5EF4-FFF2-40B4-BE49-F238E27FC236}">
                <a16:creationId xmlns:a16="http://schemas.microsoft.com/office/drawing/2014/main" id="{243A93CC-F89F-D498-C2DF-3F2CD4ADE99F}"/>
              </a:ext>
            </a:extLst>
          </p:cNvPr>
          <p:cNvPicPr>
            <a:picLocks noChangeAspect="1"/>
          </p:cNvPicPr>
          <p:nvPr userDrawn="1"/>
        </p:nvPicPr>
        <p:blipFill>
          <a:blip r:embed="rId5"/>
          <a:srcRect/>
          <a:stretch/>
        </p:blipFill>
        <p:spPr>
          <a:xfrm>
            <a:off x="539750" y="4672771"/>
            <a:ext cx="755400" cy="308013"/>
          </a:xfrm>
          <a:prstGeom prst="rect">
            <a:avLst/>
          </a:prstGeom>
        </p:spPr>
      </p:pic>
    </p:spTree>
    <p:extLst>
      <p:ext uri="{BB962C8B-B14F-4D97-AF65-F5344CB8AC3E}">
        <p14:creationId xmlns:p14="http://schemas.microsoft.com/office/powerpoint/2010/main" val="414330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69219"/>
            <a:ext cx="8064500" cy="1318374"/>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4767263"/>
            <a:ext cx="2152650" cy="273844"/>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CEB18BB8-90D0-1A43-ADCB-1FE4107809E3}" type="datetime1">
              <a:rPr lang="lt-LT" smtClean="0"/>
              <a:pPr/>
              <a:t>2026-06-04</a:t>
            </a:fld>
            <a:endParaRPr lang="lt-L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6540500" y="169669"/>
            <a:ext cx="2057400" cy="183555"/>
          </a:xfrm>
          <a:prstGeom prst="rect">
            <a:avLst/>
          </a:prstGeom>
        </p:spPr>
        <p:txBody>
          <a:bodyPr vert="horz" lIns="0" tIns="0" rIns="0" bIns="0" rtlCol="0" anchor="ctr"/>
          <a:lstStyle>
            <a:lvl1pPr algn="r">
              <a:defRPr sz="800" b="0" i="0">
                <a:solidFill>
                  <a:srgbClr val="5A7268"/>
                </a:solidFill>
                <a:latin typeface="Calibri" panose="020F0502020204030204" pitchFamily="34" charset="0"/>
              </a:defRPr>
            </a:lvl1pPr>
          </a:lstStyle>
          <a:p>
            <a:fld id="{42B1E8F1-27DF-3C4C-AF5E-F329429EDE92}" type="slidenum">
              <a:rPr lang="en-US" smtClean="0"/>
              <a:pPr/>
              <a:t>‹#›</a:t>
            </a:fld>
            <a:endParaRPr lang="en-US"/>
          </a:p>
        </p:txBody>
      </p:sp>
      <p:sp>
        <p:nvSpPr>
          <p:cNvPr id="12" name="Title Placeholder 11">
            <a:extLst>
              <a:ext uri="{FF2B5EF4-FFF2-40B4-BE49-F238E27FC236}">
                <a16:creationId xmlns:a16="http://schemas.microsoft.com/office/drawing/2014/main" id="{F0BFF064-39F7-9F4B-8D97-C5D4B901278F}"/>
              </a:ext>
            </a:extLst>
          </p:cNvPr>
          <p:cNvSpPr>
            <a:spLocks noGrp="1"/>
          </p:cNvSpPr>
          <p:nvPr>
            <p:ph type="title"/>
          </p:nvPr>
        </p:nvSpPr>
        <p:spPr>
          <a:xfrm>
            <a:off x="533400" y="421780"/>
            <a:ext cx="8064500" cy="370101"/>
          </a:xfrm>
          <a:prstGeom prst="rect">
            <a:avLst/>
          </a:prstGeom>
        </p:spPr>
        <p:txBody>
          <a:bodyPr vert="horz" lIns="0" tIns="0" rIns="0" bIns="0" rtlCol="0" anchor="t">
            <a:spAutoFit/>
          </a:bodyPr>
          <a:lstStyle/>
          <a:p>
            <a:r>
              <a:rPr lang="en-US"/>
              <a:t>Click to edit Master title style</a:t>
            </a:r>
          </a:p>
        </p:txBody>
      </p:sp>
    </p:spTree>
    <p:extLst>
      <p:ext uri="{BB962C8B-B14F-4D97-AF65-F5344CB8AC3E}">
        <p14:creationId xmlns:p14="http://schemas.microsoft.com/office/powerpoint/2010/main" val="279513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71" r:id="rId5"/>
    <p:sldLayoutId id="2147483663" r:id="rId6"/>
    <p:sldLayoutId id="2147483664" r:id="rId7"/>
    <p:sldLayoutId id="2147483665" r:id="rId8"/>
    <p:sldLayoutId id="2147483666" r:id="rId9"/>
    <p:sldLayoutId id="2147483667" r:id="rId10"/>
    <p:sldLayoutId id="2147483674" r:id="rId11"/>
    <p:sldLayoutId id="2147483675" r:id="rId12"/>
    <p:sldLayoutId id="2147483676" r:id="rId13"/>
    <p:sldLayoutId id="2147483677" r:id="rId14"/>
    <p:sldLayoutId id="2147483678" r:id="rId15"/>
    <p:sldLayoutId id="2147483680" r:id="rId16"/>
    <p:sldLayoutId id="2147483679" r:id="rId17"/>
    <p:sldLayoutId id="2147483668" r:id="rId18"/>
    <p:sldLayoutId id="2147483669" r:id="rId19"/>
  </p:sldLayoutIdLst>
  <p:hf hdr="0" ftr="0" dt="0"/>
  <p:txStyles>
    <p:titleStyle>
      <a:lvl1pPr algn="l" defTabSz="685800" rtl="0" eaLnBrk="1" latinLnBrk="0" hangingPunct="1">
        <a:lnSpc>
          <a:spcPct val="90000"/>
        </a:lnSpc>
        <a:spcBef>
          <a:spcPct val="0"/>
        </a:spcBef>
        <a:buNone/>
        <a:defRPr sz="2600" b="1" i="0" kern="1200">
          <a:solidFill>
            <a:srgbClr val="2D3934"/>
          </a:solidFill>
          <a:latin typeface="Calibri" panose="020F050202020403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0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531" userDrawn="1">
          <p15:clr>
            <a:srgbClr val="A4A3A4"/>
          </p15:clr>
        </p15:guide>
        <p15:guide id="3" pos="2903" userDrawn="1">
          <p15:clr>
            <a:srgbClr val="A4A3A4"/>
          </p15:clr>
        </p15:guide>
        <p15:guide id="4" pos="2857" userDrawn="1">
          <p15:clr>
            <a:srgbClr val="A4A3A4"/>
          </p15:clr>
        </p15:guide>
        <p15:guide id="5" orient="horz" pos="237" userDrawn="1">
          <p15:clr>
            <a:srgbClr val="A4A3A4"/>
          </p15:clr>
        </p15:guide>
        <p15:guide id="6" orient="horz" pos="214" userDrawn="1">
          <p15:clr>
            <a:srgbClr val="A4A3A4"/>
          </p15:clr>
        </p15:guide>
        <p15:guide id="7" orient="horz" pos="78" userDrawn="1">
          <p15:clr>
            <a:srgbClr val="A4A3A4"/>
          </p15:clr>
        </p15:guide>
        <p15:guide id="8" orient="horz" pos="1711" userDrawn="1">
          <p15:clr>
            <a:srgbClr val="A4A3A4"/>
          </p15:clr>
        </p15:guide>
        <p15:guide id="9" orient="horz" pos="1688" userDrawn="1">
          <p15:clr>
            <a:srgbClr val="A4A3A4"/>
          </p15:clr>
        </p15:guide>
        <p15:guide id="10" orient="horz" pos="1733" userDrawn="1">
          <p15:clr>
            <a:srgbClr val="A4A3A4"/>
          </p15:clr>
        </p15:guide>
        <p15:guide id="11" orient="horz" pos="2890" userDrawn="1">
          <p15:clr>
            <a:srgbClr val="A4A3A4"/>
          </p15:clr>
        </p15:guide>
        <p15:guide id="12" pos="340" userDrawn="1">
          <p15:clr>
            <a:srgbClr val="A4A3A4"/>
          </p15:clr>
        </p15:guide>
        <p15:guide id="13" pos="542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martcontinent.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BD9C41-1537-134C-BDAD-09E6DA30E98A}"/>
              </a:ext>
            </a:extLst>
          </p:cNvPr>
          <p:cNvSpPr>
            <a:spLocks noGrp="1"/>
          </p:cNvSpPr>
          <p:nvPr>
            <p:ph type="body" sz="quarter" idx="16"/>
          </p:nvPr>
        </p:nvSpPr>
        <p:spPr>
          <a:xfrm>
            <a:off x="546100" y="845733"/>
            <a:ext cx="8051800" cy="1661993"/>
          </a:xfrm>
        </p:spPr>
        <p:txBody>
          <a:bodyPr/>
          <a:lstStyle/>
          <a:p>
            <a:r>
              <a:rPr lang="lt-LT" dirty="0">
                <a:ea typeface="Batang" panose="020B0503020000020004" pitchFamily="18" charset="-127"/>
                <a:cs typeface="Calibri" panose="020F0502020204030204" pitchFamily="34" charset="0"/>
              </a:rPr>
              <a:t>R</a:t>
            </a:r>
            <a:r>
              <a:rPr lang="lt-LT" b="1" dirty="0">
                <a:solidFill>
                  <a:srgbClr val="E1E1D5"/>
                </a:solidFill>
                <a:effectLst/>
                <a:ea typeface="Batang" panose="020B0503020000020004" pitchFamily="18" charset="-127"/>
                <a:cs typeface="Calibri" panose="020F0502020204030204" pitchFamily="34" charset="0"/>
              </a:rPr>
              <a:t>ekomendacijos dėl naujosios </a:t>
            </a:r>
            <a:r>
              <a:rPr lang="lt-LT" dirty="0">
                <a:ea typeface="Batang" panose="020B0503020000020004" pitchFamily="18" charset="-127"/>
                <a:cs typeface="Calibri" panose="020F0502020204030204" pitchFamily="34" charset="0"/>
              </a:rPr>
              <a:t>L</a:t>
            </a:r>
            <a:r>
              <a:rPr lang="lt-LT" b="1" dirty="0">
                <a:solidFill>
                  <a:srgbClr val="E1E1D5"/>
                </a:solidFill>
                <a:effectLst/>
                <a:ea typeface="Batang" panose="020B0503020000020004" pitchFamily="18" charset="-127"/>
                <a:cs typeface="Calibri" panose="020F0502020204030204" pitchFamily="34" charset="0"/>
              </a:rPr>
              <a:t>ietuvos žemės ūkio ir kaimo plėtros 2023–2027 m. strateginio plano klimatui, aplinkai ir gyvūnų gerovei naudingos sistemos (ekologinės sistemos), skirtos dirvožemio išteklių tvariam naudojimui, modeliavimo parengimo </a:t>
            </a:r>
            <a:endParaRPr lang="en-GB" b="1" dirty="0">
              <a:solidFill>
                <a:srgbClr val="E1E1D5"/>
              </a:solidFill>
              <a:effectLst/>
              <a:ea typeface="Batang" panose="020B0503020000020004" pitchFamily="18" charset="-127"/>
              <a:cs typeface="Calibri" panose="020F0502020204030204" pitchFamily="34" charset="0"/>
            </a:endParaRPr>
          </a:p>
        </p:txBody>
      </p:sp>
      <p:sp>
        <p:nvSpPr>
          <p:cNvPr id="9" name="Text Placeholder 8">
            <a:extLst>
              <a:ext uri="{FF2B5EF4-FFF2-40B4-BE49-F238E27FC236}">
                <a16:creationId xmlns:a16="http://schemas.microsoft.com/office/drawing/2014/main" id="{01CAFB5A-4503-284F-B228-0A1A795752E7}"/>
              </a:ext>
            </a:extLst>
          </p:cNvPr>
          <p:cNvSpPr>
            <a:spLocks noGrp="1"/>
          </p:cNvSpPr>
          <p:nvPr>
            <p:ph type="body" sz="quarter" idx="17"/>
          </p:nvPr>
        </p:nvSpPr>
        <p:spPr>
          <a:xfrm>
            <a:off x="546099" y="2799494"/>
            <a:ext cx="8051801" cy="383438"/>
          </a:xfrm>
        </p:spPr>
        <p:txBody>
          <a:bodyPr/>
          <a:lstStyle/>
          <a:p>
            <a:r>
              <a:rPr lang="lt-LT" dirty="0"/>
              <a:t>Galutinės ataskaitos rezultatų pristatymas</a:t>
            </a:r>
          </a:p>
          <a:p>
            <a:r>
              <a:rPr lang="lt-LT" dirty="0"/>
              <a:t>2026 m. birželio 9 d.</a:t>
            </a:r>
          </a:p>
        </p:txBody>
      </p:sp>
    </p:spTree>
    <p:extLst>
      <p:ext uri="{BB962C8B-B14F-4D97-AF65-F5344CB8AC3E}">
        <p14:creationId xmlns:p14="http://schemas.microsoft.com/office/powerpoint/2010/main" val="107579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27129B-854D-23B3-D974-E5F7767432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F2CFCE-9932-65A1-DF17-B2971BE3AFFC}"/>
              </a:ext>
            </a:extLst>
          </p:cNvPr>
          <p:cNvSpPr>
            <a:spLocks noGrp="1"/>
          </p:cNvSpPr>
          <p:nvPr>
            <p:ph type="sldNum" sz="quarter" idx="12"/>
          </p:nvPr>
        </p:nvSpPr>
        <p:spPr/>
        <p:txBody>
          <a:bodyPr/>
          <a:lstStyle/>
          <a:p>
            <a:fld id="{42B1E8F1-27DF-3C4C-AF5E-F329429EDE92}" type="slidenum">
              <a:rPr lang="en-US"/>
              <a:t>10</a:t>
            </a:fld>
            <a:endParaRPr lang="en-US"/>
          </a:p>
        </p:txBody>
      </p:sp>
      <p:sp>
        <p:nvSpPr>
          <p:cNvPr id="125" name="Title 1">
            <a:extLst>
              <a:ext uri="{FF2B5EF4-FFF2-40B4-BE49-F238E27FC236}">
                <a16:creationId xmlns:a16="http://schemas.microsoft.com/office/drawing/2014/main" id="{88731905-D479-F521-D40A-42C2B0E9D89C}"/>
              </a:ext>
            </a:extLst>
          </p:cNvPr>
          <p:cNvSpPr>
            <a:spLocks noGrp="1"/>
          </p:cNvSpPr>
          <p:nvPr>
            <p:ph type="title"/>
          </p:nvPr>
        </p:nvSpPr>
        <p:spPr>
          <a:xfrm>
            <a:off x="546102" y="376238"/>
            <a:ext cx="8064500" cy="473236"/>
          </a:xfrm>
        </p:spPr>
        <p:txBody>
          <a:bodyPr anchor="ctr">
            <a:noAutofit/>
          </a:bodyPr>
          <a:lstStyle/>
          <a:p>
            <a:pPr algn="just"/>
            <a:r>
              <a:rPr lang="lt-LT" sz="1000" dirty="0">
                <a:solidFill>
                  <a:schemeClr val="accent6"/>
                </a:solidFill>
              </a:rPr>
              <a:t>Vertinime dalyvavusios dirvožemio tyrimų paslaugų teikėjų organizacijos pateikė naujausius (2025 m.) duomenis apie vidutines dirvožemio tyrimų paslaugų kainas. Kainos buvo indeksuojamos atgaliniu būdu (remiantis PGKI), siekiant aprėpti 2022–2024 m. kainų lygį ir suvienodinti gautus naujesnius ir senesnius duomenis</a:t>
            </a:r>
            <a:endParaRPr lang="en-GB" sz="1000" dirty="0">
              <a:solidFill>
                <a:schemeClr val="accent6"/>
              </a:solidFill>
            </a:endParaRPr>
          </a:p>
        </p:txBody>
      </p:sp>
      <p:sp>
        <p:nvSpPr>
          <p:cNvPr id="26" name="Rectangle 25">
            <a:extLst>
              <a:ext uri="{FF2B5EF4-FFF2-40B4-BE49-F238E27FC236}">
                <a16:creationId xmlns:a16="http://schemas.microsoft.com/office/drawing/2014/main" id="{95B632DB-0117-E1AD-6448-D1101D6E3FC7}"/>
              </a:ext>
            </a:extLst>
          </p:cNvPr>
          <p:cNvSpPr/>
          <p:nvPr/>
        </p:nvSpPr>
        <p:spPr>
          <a:xfrm>
            <a:off x="4608518" y="953036"/>
            <a:ext cx="3974400" cy="252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lt-LT" sz="1000" b="1" i="0" u="none" strike="noStrike" kern="1200" cap="none" spc="0" normalizeH="0" baseline="0" noProof="0">
                <a:ln>
                  <a:noFill/>
                </a:ln>
                <a:solidFill>
                  <a:srgbClr val="E1E1D5"/>
                </a:solidFill>
                <a:effectLst/>
                <a:uLnTx/>
                <a:uFillTx/>
                <a:latin typeface="Calibri" panose="020F0502020204030204" pitchFamily="34" charset="0"/>
                <a:ea typeface="+mn-ea"/>
                <a:cs typeface="+mn-cs"/>
              </a:rPr>
              <a:t>Kaina, Eur</a:t>
            </a:r>
          </a:p>
        </p:txBody>
      </p:sp>
      <p:sp>
        <p:nvSpPr>
          <p:cNvPr id="35" name="Rectangle 34">
            <a:extLst>
              <a:ext uri="{FF2B5EF4-FFF2-40B4-BE49-F238E27FC236}">
                <a16:creationId xmlns:a16="http://schemas.microsoft.com/office/drawing/2014/main" id="{556374EA-E19D-5AFC-7537-501BCAC415E4}"/>
              </a:ext>
            </a:extLst>
          </p:cNvPr>
          <p:cNvSpPr/>
          <p:nvPr/>
        </p:nvSpPr>
        <p:spPr>
          <a:xfrm>
            <a:off x="554115" y="956416"/>
            <a:ext cx="3974668" cy="252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t-LT" sz="1000" b="1">
                <a:solidFill>
                  <a:srgbClr val="E1E1D5"/>
                </a:solidFill>
                <a:latin typeface="Calibri" panose="020F0502020204030204" pitchFamily="34" charset="0"/>
              </a:rPr>
              <a:t>Indikatoriai</a:t>
            </a:r>
            <a:endParaRPr kumimoji="0" lang="lt-LT" sz="1000" b="1" i="0" u="none" strike="noStrike" kern="1200" cap="none" spc="0" normalizeH="0" baseline="0" noProof="0">
              <a:ln>
                <a:noFill/>
              </a:ln>
              <a:solidFill>
                <a:srgbClr val="E1E1D5"/>
              </a:solidFill>
              <a:effectLst/>
              <a:uLnTx/>
              <a:uFillTx/>
              <a:latin typeface="Calibri" panose="020F0502020204030204" pitchFamily="34" charset="0"/>
              <a:ea typeface="+mn-ea"/>
              <a:cs typeface="+mn-cs"/>
            </a:endParaRPr>
          </a:p>
        </p:txBody>
      </p:sp>
      <p:grpSp>
        <p:nvGrpSpPr>
          <p:cNvPr id="15" name="Group 14">
            <a:extLst>
              <a:ext uri="{FF2B5EF4-FFF2-40B4-BE49-F238E27FC236}">
                <a16:creationId xmlns:a16="http://schemas.microsoft.com/office/drawing/2014/main" id="{BF528AD0-B3F0-54ED-E60A-EF4A395C372B}"/>
              </a:ext>
            </a:extLst>
          </p:cNvPr>
          <p:cNvGrpSpPr/>
          <p:nvPr/>
        </p:nvGrpSpPr>
        <p:grpSpPr>
          <a:xfrm>
            <a:off x="539749" y="1269902"/>
            <a:ext cx="8043169" cy="820180"/>
            <a:chOff x="556004" y="1042403"/>
            <a:chExt cx="3641869" cy="1178130"/>
          </a:xfrm>
        </p:grpSpPr>
        <p:sp>
          <p:nvSpPr>
            <p:cNvPr id="36" name="Rectangle 74">
              <a:extLst>
                <a:ext uri="{FF2B5EF4-FFF2-40B4-BE49-F238E27FC236}">
                  <a16:creationId xmlns:a16="http://schemas.microsoft.com/office/drawing/2014/main" id="{08DD88B6-3FBE-9F4F-FF79-55A21468F0B7}"/>
                </a:ext>
              </a:extLst>
            </p:cNvPr>
            <p:cNvSpPr/>
            <p:nvPr/>
          </p:nvSpPr>
          <p:spPr>
            <a:xfrm>
              <a:off x="556004" y="1042404"/>
              <a:ext cx="1806196" cy="1178129"/>
            </a:xfrm>
            <a:prstGeom prst="rect">
              <a:avLst/>
            </a:prstGeom>
            <a:solidFill>
              <a:schemeClr val="bg1"/>
            </a:solidFill>
            <a:ln w="12700">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r>
                <a:rPr lang="lt-LT" sz="1000" b="1">
                  <a:ln w="9525">
                    <a:noFill/>
                  </a:ln>
                  <a:solidFill>
                    <a:schemeClr val="accent1">
                      <a:lumMod val="75000"/>
                    </a:schemeClr>
                  </a:solidFill>
                  <a:highlight>
                    <a:srgbClr val="D4DCD8"/>
                  </a:highlight>
                </a:rPr>
                <a:t>Bazinio agrocheminio tyrimų komplekto kainodara</a:t>
              </a:r>
              <a:r>
                <a:rPr lang="lt-LT" sz="1000" b="1">
                  <a:ln w="9525">
                    <a:noFill/>
                  </a:ln>
                  <a:solidFill>
                    <a:schemeClr val="accent1">
                      <a:lumMod val="75000"/>
                    </a:schemeClr>
                  </a:solidFill>
                </a:rPr>
                <a:t> (pH, judrieji kalis ir fosforas, humusas)</a:t>
              </a:r>
              <a:endParaRPr lang="lt-LT" sz="1000" b="1" i="1">
                <a:ln w="9525">
                  <a:noFill/>
                </a:ln>
                <a:solidFill>
                  <a:schemeClr val="accent1">
                    <a:lumMod val="75000"/>
                  </a:schemeClr>
                </a:solidFill>
              </a:endParaRPr>
            </a:p>
          </p:txBody>
        </p:sp>
        <p:sp>
          <p:nvSpPr>
            <p:cNvPr id="4" name="Rectangle 3">
              <a:extLst>
                <a:ext uri="{FF2B5EF4-FFF2-40B4-BE49-F238E27FC236}">
                  <a16:creationId xmlns:a16="http://schemas.microsoft.com/office/drawing/2014/main" id="{DC5CD2E0-356C-95DC-9075-DDFDE9FCBA1E}"/>
                </a:ext>
              </a:extLst>
            </p:cNvPr>
            <p:cNvSpPr/>
            <p:nvPr/>
          </p:nvSpPr>
          <p:spPr>
            <a:xfrm>
              <a:off x="2398303" y="1042403"/>
              <a:ext cx="1799570" cy="1178130"/>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1000" dirty="0">
                  <a:solidFill>
                    <a:schemeClr val="accent6"/>
                  </a:solidFill>
                  <a:latin typeface="Calibri"/>
                  <a:ea typeface="Calibri"/>
                  <a:cs typeface="Calibri"/>
                </a:rPr>
                <a:t>Nuo ~11 iki ~24,5 Eur / ha, </a:t>
              </a:r>
            </a:p>
            <a:p>
              <a:pPr algn="just"/>
              <a:r>
                <a:rPr lang="lt-LT" sz="1000" dirty="0" err="1">
                  <a:solidFill>
                    <a:schemeClr val="accent6"/>
                  </a:solidFill>
                  <a:latin typeface="Calibri"/>
                  <a:ea typeface="Calibri"/>
                  <a:cs typeface="Calibri"/>
                </a:rPr>
                <a:t>Medianinė</a:t>
              </a:r>
              <a:r>
                <a:rPr lang="lt-LT" sz="1000" dirty="0">
                  <a:solidFill>
                    <a:schemeClr val="accent6"/>
                  </a:solidFill>
                  <a:latin typeface="Calibri"/>
                  <a:ea typeface="Calibri"/>
                  <a:cs typeface="Calibri"/>
                </a:rPr>
                <a:t> kaina 12–21 Eur / ha</a:t>
              </a:r>
              <a:endParaRPr lang="lt-LT" sz="1000" dirty="0">
                <a:solidFill>
                  <a:schemeClr val="tx1"/>
                </a:solidFill>
                <a:latin typeface="Calibri"/>
                <a:ea typeface="Calibri"/>
                <a:cs typeface="Calibri"/>
              </a:endParaRPr>
            </a:p>
          </p:txBody>
        </p:sp>
      </p:grpSp>
      <p:grpSp>
        <p:nvGrpSpPr>
          <p:cNvPr id="17" name="Group 16">
            <a:extLst>
              <a:ext uri="{FF2B5EF4-FFF2-40B4-BE49-F238E27FC236}">
                <a16:creationId xmlns:a16="http://schemas.microsoft.com/office/drawing/2014/main" id="{8BF9D143-8184-83D4-7586-22C69FD15C3C}"/>
              </a:ext>
            </a:extLst>
          </p:cNvPr>
          <p:cNvGrpSpPr/>
          <p:nvPr/>
        </p:nvGrpSpPr>
        <p:grpSpPr>
          <a:xfrm>
            <a:off x="539749" y="2242186"/>
            <a:ext cx="8050967" cy="577404"/>
            <a:chOff x="546932" y="1828800"/>
            <a:chExt cx="3644068" cy="789075"/>
          </a:xfrm>
        </p:grpSpPr>
        <p:sp>
          <p:nvSpPr>
            <p:cNvPr id="41" name="Rectangle 74">
              <a:extLst>
                <a:ext uri="{FF2B5EF4-FFF2-40B4-BE49-F238E27FC236}">
                  <a16:creationId xmlns:a16="http://schemas.microsoft.com/office/drawing/2014/main" id="{879875B7-00AB-5092-E59D-6AA47C3B4A63}"/>
                </a:ext>
              </a:extLst>
            </p:cNvPr>
            <p:cNvSpPr/>
            <p:nvPr/>
          </p:nvSpPr>
          <p:spPr>
            <a:xfrm>
              <a:off x="546932" y="1833060"/>
              <a:ext cx="1802285" cy="780556"/>
            </a:xfrm>
            <a:prstGeom prst="rect">
              <a:avLst/>
            </a:prstGeom>
            <a:solidFill>
              <a:schemeClr val="bg1"/>
            </a:solidFill>
            <a:ln w="12700">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r>
                <a:rPr lang="lt-LT" sz="1000" b="1" dirty="0">
                  <a:ln w="9525">
                    <a:noFill/>
                  </a:ln>
                  <a:solidFill>
                    <a:schemeClr val="accent1">
                      <a:lumMod val="75000"/>
                    </a:schemeClr>
                  </a:solidFill>
                  <a:highlight>
                    <a:srgbClr val="D4DCD8"/>
                  </a:highlight>
                </a:rPr>
                <a:t>Mineralinis azotas</a:t>
              </a:r>
              <a:r>
                <a:rPr lang="lt-LT" sz="1000" b="1" dirty="0">
                  <a:ln w="9525">
                    <a:noFill/>
                  </a:ln>
                  <a:solidFill>
                    <a:schemeClr val="accent1">
                      <a:lumMod val="75000"/>
                    </a:schemeClr>
                  </a:solidFill>
                </a:rPr>
                <a:t> (amonio  azotas ir nitratinis azotas)</a:t>
              </a:r>
            </a:p>
          </p:txBody>
        </p:sp>
        <p:sp>
          <p:nvSpPr>
            <p:cNvPr id="7" name="Rectangle 6">
              <a:extLst>
                <a:ext uri="{FF2B5EF4-FFF2-40B4-BE49-F238E27FC236}">
                  <a16:creationId xmlns:a16="http://schemas.microsoft.com/office/drawing/2014/main" id="{A99A16E9-FD96-2B43-035D-8849C6BAC9FA}"/>
                </a:ext>
              </a:extLst>
            </p:cNvPr>
            <p:cNvSpPr/>
            <p:nvPr/>
          </p:nvSpPr>
          <p:spPr>
            <a:xfrm>
              <a:off x="2392088" y="1828800"/>
              <a:ext cx="1798912" cy="789075"/>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1000" dirty="0">
                  <a:solidFill>
                    <a:schemeClr val="accent6"/>
                  </a:solidFill>
                  <a:latin typeface="Calibri"/>
                  <a:ea typeface="Calibri"/>
                  <a:cs typeface="Calibri"/>
                </a:rPr>
                <a:t>Nuo ~10 iki ~20 Eur / ėminiui</a:t>
              </a:r>
            </a:p>
          </p:txBody>
        </p:sp>
      </p:grpSp>
      <p:sp>
        <p:nvSpPr>
          <p:cNvPr id="29" name="TextBox 28">
            <a:extLst>
              <a:ext uri="{FF2B5EF4-FFF2-40B4-BE49-F238E27FC236}">
                <a16:creationId xmlns:a16="http://schemas.microsoft.com/office/drawing/2014/main" id="{5BE29794-B0CE-9B73-4158-543DD68AFB97}"/>
              </a:ext>
            </a:extLst>
          </p:cNvPr>
          <p:cNvSpPr txBox="1"/>
          <p:nvPr/>
        </p:nvSpPr>
        <p:spPr>
          <a:xfrm>
            <a:off x="2285997" y="4676929"/>
            <a:ext cx="2249487"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t-LT" sz="700">
                <a:solidFill>
                  <a:srgbClr val="92A9A0"/>
                </a:solidFill>
                <a:latin typeface="Calibri" panose="020F0502020204030204"/>
              </a:rPr>
              <a:t>Eur – euras;</a:t>
            </a:r>
          </a:p>
          <a:p>
            <a:pPr marL="0" marR="0" lvl="0" indent="0" algn="ctr" defTabSz="685800" rtl="0" eaLnBrk="1" fontAlgn="auto" latinLnBrk="0" hangingPunct="1">
              <a:lnSpc>
                <a:spcPct val="100000"/>
              </a:lnSpc>
              <a:spcBef>
                <a:spcPts val="0"/>
              </a:spcBef>
              <a:spcAft>
                <a:spcPts val="0"/>
              </a:spcAft>
              <a:buClrTx/>
              <a:buSzTx/>
              <a:buFontTx/>
              <a:buNone/>
              <a:tabLst/>
              <a:defRPr/>
            </a:pPr>
            <a:r>
              <a:rPr lang="lt-LT" sz="700">
                <a:solidFill>
                  <a:srgbClr val="92A9A0"/>
                </a:solidFill>
                <a:latin typeface="Calibri" panose="020F0502020204030204"/>
              </a:rPr>
              <a:t>ha – hektaras;</a:t>
            </a:r>
          </a:p>
        </p:txBody>
      </p:sp>
      <p:graphicFrame>
        <p:nvGraphicFramePr>
          <p:cNvPr id="2" name="Table 1">
            <a:extLst>
              <a:ext uri="{FF2B5EF4-FFF2-40B4-BE49-F238E27FC236}">
                <a16:creationId xmlns:a16="http://schemas.microsoft.com/office/drawing/2014/main" id="{BFE85C9B-42D3-BD85-5D87-3B70EC61E2D6}"/>
              </a:ext>
            </a:extLst>
          </p:cNvPr>
          <p:cNvGraphicFramePr>
            <a:graphicFrameLocks noGrp="1"/>
          </p:cNvGraphicFramePr>
          <p:nvPr>
            <p:extLst>
              <p:ext uri="{D42A27DB-BD31-4B8C-83A1-F6EECF244321}">
                <p14:modId xmlns:p14="http://schemas.microsoft.com/office/powerpoint/2010/main" val="3969216986"/>
              </p:ext>
            </p:extLst>
          </p:nvPr>
        </p:nvGraphicFramePr>
        <p:xfrm>
          <a:off x="546932" y="3597036"/>
          <a:ext cx="8057318" cy="989635"/>
        </p:xfrm>
        <a:graphic>
          <a:graphicData uri="http://schemas.openxmlformats.org/drawingml/2006/table">
            <a:tbl>
              <a:tblPr firstRow="1" firstCol="1" bandRow="1"/>
              <a:tblGrid>
                <a:gridCol w="4028659">
                  <a:extLst>
                    <a:ext uri="{9D8B030D-6E8A-4147-A177-3AD203B41FA5}">
                      <a16:colId xmlns:a16="http://schemas.microsoft.com/office/drawing/2014/main" val="4110561604"/>
                    </a:ext>
                  </a:extLst>
                </a:gridCol>
                <a:gridCol w="4028659">
                  <a:extLst>
                    <a:ext uri="{9D8B030D-6E8A-4147-A177-3AD203B41FA5}">
                      <a16:colId xmlns:a16="http://schemas.microsoft.com/office/drawing/2014/main" val="1471492234"/>
                    </a:ext>
                  </a:extLst>
                </a:gridCol>
              </a:tblGrid>
              <a:tr h="197927">
                <a:tc>
                  <a:txBody>
                    <a:bodyPr/>
                    <a:lstStyle/>
                    <a:p>
                      <a:pPr algn="ctr">
                        <a:spcBef>
                          <a:spcPts val="800"/>
                        </a:spcBef>
                        <a:spcAft>
                          <a:spcPts val="400"/>
                        </a:spcAft>
                        <a:buNone/>
                      </a:pPr>
                      <a:r>
                        <a:rPr lang="lt-LT" sz="900">
                          <a:solidFill>
                            <a:srgbClr val="E1E1D5"/>
                          </a:solidFill>
                          <a:effectLst/>
                          <a:latin typeface="Calibri" panose="020F0502020204030204" pitchFamily="34" charset="0"/>
                          <a:ea typeface="Times New Roman" panose="02020603050405020304" pitchFamily="18" charset="0"/>
                          <a:cs typeface="Arial" panose="020B0604020202020204" pitchFamily="34" charset="0"/>
                        </a:rPr>
                        <a:t>Paslaugos pobūdis</a:t>
                      </a:r>
                      <a:endParaRPr lang="lt-LT" sz="105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1F7B61"/>
                      </a:solidFill>
                      <a:prstDash val="solid"/>
                      <a:round/>
                      <a:headEnd type="none" w="med" len="med"/>
                      <a:tailEnd type="none" w="med" len="med"/>
                    </a:lnL>
                    <a:lnR>
                      <a:noFill/>
                    </a:lnR>
                    <a:lnT w="12700" cap="flat" cmpd="sng" algn="ctr">
                      <a:solidFill>
                        <a:srgbClr val="1F7B61"/>
                      </a:solidFill>
                      <a:prstDash val="solid"/>
                      <a:round/>
                      <a:headEnd type="none" w="med" len="med"/>
                      <a:tailEnd type="none" w="med" len="med"/>
                    </a:lnT>
                    <a:lnB w="12700" cap="flat" cmpd="sng" algn="ctr">
                      <a:solidFill>
                        <a:srgbClr val="1F7B61"/>
                      </a:solidFill>
                      <a:prstDash val="solid"/>
                      <a:round/>
                      <a:headEnd type="none" w="med" len="med"/>
                      <a:tailEnd type="none" w="med" len="med"/>
                    </a:lnB>
                    <a:solidFill>
                      <a:srgbClr val="1F7B61"/>
                    </a:solidFill>
                  </a:tcPr>
                </a:tc>
                <a:tc>
                  <a:txBody>
                    <a:bodyPr/>
                    <a:lstStyle/>
                    <a:p>
                      <a:pPr algn="ctr">
                        <a:spcBef>
                          <a:spcPts val="800"/>
                        </a:spcBef>
                        <a:spcAft>
                          <a:spcPts val="400"/>
                        </a:spcAft>
                        <a:buNone/>
                      </a:pPr>
                      <a:r>
                        <a:rPr lang="lt-LT" sz="900">
                          <a:solidFill>
                            <a:srgbClr val="E1E1D5"/>
                          </a:solidFill>
                          <a:effectLst/>
                          <a:latin typeface="Calibri" panose="020F0502020204030204" pitchFamily="34" charset="0"/>
                          <a:ea typeface="Times New Roman" panose="02020603050405020304" pitchFamily="18" charset="0"/>
                          <a:cs typeface="Arial" panose="020B0604020202020204" pitchFamily="34" charset="0"/>
                        </a:rPr>
                        <a:t>Dominuojantis kainos vienetas</a:t>
                      </a:r>
                      <a:endParaRPr lang="lt-LT" sz="105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1F7B61"/>
                      </a:solidFill>
                      <a:prstDash val="solid"/>
                      <a:round/>
                      <a:headEnd type="none" w="med" len="med"/>
                      <a:tailEnd type="none" w="med" len="med"/>
                    </a:lnR>
                    <a:lnT w="12700" cap="flat" cmpd="sng" algn="ctr">
                      <a:solidFill>
                        <a:srgbClr val="1F7B61"/>
                      </a:solidFill>
                      <a:prstDash val="solid"/>
                      <a:round/>
                      <a:headEnd type="none" w="med" len="med"/>
                      <a:tailEnd type="none" w="med" len="med"/>
                    </a:lnT>
                    <a:lnB w="12700" cap="flat" cmpd="sng" algn="ctr">
                      <a:solidFill>
                        <a:srgbClr val="1F7B61"/>
                      </a:solidFill>
                      <a:prstDash val="solid"/>
                      <a:round/>
                      <a:headEnd type="none" w="med" len="med"/>
                      <a:tailEnd type="none" w="med" len="med"/>
                    </a:lnB>
                    <a:solidFill>
                      <a:srgbClr val="1F7B61"/>
                    </a:solidFill>
                  </a:tcPr>
                </a:tc>
                <a:extLst>
                  <a:ext uri="{0D108BD9-81ED-4DB2-BD59-A6C34878D82A}">
                    <a16:rowId xmlns:a16="http://schemas.microsoft.com/office/drawing/2014/main" val="128023460"/>
                  </a:ext>
                </a:extLst>
              </a:tr>
              <a:tr h="197927">
                <a:tc>
                  <a:txBody>
                    <a:bodyPr/>
                    <a:lstStyle/>
                    <a:p>
                      <a:pPr algn="ctr">
                        <a:spcBef>
                          <a:spcPts val="800"/>
                        </a:spcBef>
                        <a:spcAft>
                          <a:spcPts val="400"/>
                        </a:spcAft>
                        <a:buNone/>
                      </a:pPr>
                      <a:r>
                        <a:rPr lang="lt-LT" sz="900">
                          <a:solidFill>
                            <a:srgbClr val="000000"/>
                          </a:solidFill>
                          <a:effectLst/>
                          <a:latin typeface="+mn-lt"/>
                          <a:ea typeface="Calibri" panose="020F0502020204030204" pitchFamily="34" charset="0"/>
                          <a:cs typeface="Calibri Light" panose="020F0302020204030204" pitchFamily="34" charset="0"/>
                        </a:rPr>
                        <a:t>Baziniai agrocheminiai tyrimai (pH, </a:t>
                      </a:r>
                      <a:r>
                        <a:rPr lang="lt-LT" sz="900" err="1">
                          <a:solidFill>
                            <a:srgbClr val="000000"/>
                          </a:solidFill>
                          <a:effectLst/>
                          <a:latin typeface="+mn-lt"/>
                          <a:ea typeface="Calibri" panose="020F0502020204030204" pitchFamily="34" charset="0"/>
                          <a:cs typeface="Calibri Light" panose="020F0302020204030204" pitchFamily="34" charset="0"/>
                        </a:rPr>
                        <a:t>Pj</a:t>
                      </a:r>
                      <a:r>
                        <a:rPr lang="lt-LT" sz="900">
                          <a:solidFill>
                            <a:srgbClr val="000000"/>
                          </a:solidFill>
                          <a:effectLst/>
                          <a:latin typeface="+mn-lt"/>
                          <a:ea typeface="Calibri" panose="020F0502020204030204" pitchFamily="34" charset="0"/>
                          <a:cs typeface="Calibri Light" panose="020F0302020204030204" pitchFamily="34" charset="0"/>
                        </a:rPr>
                        <a:t>, </a:t>
                      </a:r>
                      <a:r>
                        <a:rPr lang="lt-LT" sz="900" err="1">
                          <a:solidFill>
                            <a:srgbClr val="000000"/>
                          </a:solidFill>
                          <a:effectLst/>
                          <a:latin typeface="+mn-lt"/>
                          <a:ea typeface="Calibri" panose="020F0502020204030204" pitchFamily="34" charset="0"/>
                          <a:cs typeface="Calibri Light" panose="020F0302020204030204" pitchFamily="34" charset="0"/>
                        </a:rPr>
                        <a:t>Kj</a:t>
                      </a:r>
                      <a:r>
                        <a:rPr lang="lt-LT" sz="900">
                          <a:solidFill>
                            <a:srgbClr val="000000"/>
                          </a:solidFill>
                          <a:effectLst/>
                          <a:latin typeface="+mn-lt"/>
                          <a:ea typeface="Calibri" panose="020F0502020204030204" pitchFamily="34" charset="0"/>
                          <a:cs typeface="Calibri Light" panose="020F0302020204030204" pitchFamily="34" charset="0"/>
                        </a:rPr>
                        <a:t>, humusas)</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1F7B61"/>
                      </a:solidFill>
                      <a:prstDash val="solid"/>
                      <a:round/>
                      <a:headEnd type="none" w="med" len="med"/>
                      <a:tailEnd type="none" w="med" len="med"/>
                    </a:lnT>
                    <a:lnB w="12700" cap="flat" cmpd="sng" algn="ctr">
                      <a:solidFill>
                        <a:srgbClr val="54D4AF"/>
                      </a:solidFill>
                      <a:prstDash val="solid"/>
                      <a:round/>
                      <a:headEnd type="none" w="med" len="med"/>
                      <a:tailEnd type="none" w="med" len="med"/>
                    </a:lnB>
                    <a:solidFill>
                      <a:srgbClr val="C6F0E4"/>
                    </a:solidFill>
                  </a:tcPr>
                </a:tc>
                <a:tc>
                  <a:txBody>
                    <a:bodyPr/>
                    <a:lstStyle/>
                    <a:p>
                      <a:pPr algn="ctr">
                        <a:spcBef>
                          <a:spcPts val="800"/>
                        </a:spcBef>
                        <a:spcAft>
                          <a:spcPts val="400"/>
                        </a:spcAft>
                        <a:buNone/>
                      </a:pPr>
                      <a:r>
                        <a:rPr lang="lt-LT" sz="900">
                          <a:solidFill>
                            <a:srgbClr val="000000"/>
                          </a:solidFill>
                          <a:effectLst/>
                          <a:latin typeface="+mn-lt"/>
                          <a:ea typeface="Calibri" panose="020F0502020204030204" pitchFamily="34" charset="0"/>
                          <a:cs typeface="Calibri Light" panose="020F0302020204030204" pitchFamily="34" charset="0"/>
                        </a:rPr>
                        <a:t>Eur / ha</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1F7B61"/>
                      </a:solidFill>
                      <a:prstDash val="solid"/>
                      <a:round/>
                      <a:headEnd type="none" w="med" len="med"/>
                      <a:tailEnd type="none" w="med" len="med"/>
                    </a:lnT>
                    <a:lnB w="12700" cap="flat" cmpd="sng" algn="ctr">
                      <a:solidFill>
                        <a:srgbClr val="54D4AF"/>
                      </a:solidFill>
                      <a:prstDash val="solid"/>
                      <a:round/>
                      <a:headEnd type="none" w="med" len="med"/>
                      <a:tailEnd type="none" w="med" len="med"/>
                    </a:lnB>
                    <a:solidFill>
                      <a:srgbClr val="C6F0E4"/>
                    </a:solidFill>
                  </a:tcPr>
                </a:tc>
                <a:extLst>
                  <a:ext uri="{0D108BD9-81ED-4DB2-BD59-A6C34878D82A}">
                    <a16:rowId xmlns:a16="http://schemas.microsoft.com/office/drawing/2014/main" val="307070168"/>
                  </a:ext>
                </a:extLst>
              </a:tr>
              <a:tr h="197927">
                <a:tc>
                  <a:txBody>
                    <a:bodyPr/>
                    <a:lstStyle/>
                    <a:p>
                      <a:pPr algn="ctr">
                        <a:spcBef>
                          <a:spcPts val="800"/>
                        </a:spcBef>
                        <a:spcAft>
                          <a:spcPts val="400"/>
                        </a:spcAft>
                        <a:buNone/>
                      </a:pPr>
                      <a:r>
                        <a:rPr lang="lt-LT" sz="900">
                          <a:effectLst/>
                          <a:latin typeface="+mn-lt"/>
                          <a:ea typeface="Calibri" panose="020F0502020204030204" pitchFamily="34" charset="0"/>
                          <a:cs typeface="Calibri Light" panose="020F0302020204030204" pitchFamily="34" charset="0"/>
                        </a:rPr>
                        <a:t>Kompleksiniai komplektai su trešimo sprendimais</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54D4AF"/>
                      </a:solidFill>
                      <a:prstDash val="solid"/>
                      <a:round/>
                      <a:headEnd type="none" w="med" len="med"/>
                      <a:tailEnd type="none" w="med" len="med"/>
                    </a:lnT>
                    <a:lnB w="12700" cap="flat" cmpd="sng" algn="ctr">
                      <a:solidFill>
                        <a:srgbClr val="54D4AF"/>
                      </a:solidFill>
                      <a:prstDash val="solid"/>
                      <a:round/>
                      <a:headEnd type="none" w="med" len="med"/>
                      <a:tailEnd type="none" w="med" len="med"/>
                    </a:lnB>
                    <a:noFill/>
                  </a:tcPr>
                </a:tc>
                <a:tc>
                  <a:txBody>
                    <a:bodyPr/>
                    <a:lstStyle/>
                    <a:p>
                      <a:pPr algn="ctr">
                        <a:spcBef>
                          <a:spcPts val="800"/>
                        </a:spcBef>
                        <a:spcAft>
                          <a:spcPts val="400"/>
                        </a:spcAft>
                        <a:buNone/>
                      </a:pPr>
                      <a:r>
                        <a:rPr lang="lt-LT" sz="900">
                          <a:effectLst/>
                          <a:latin typeface="+mn-lt"/>
                          <a:ea typeface="Calibri" panose="020F0502020204030204" pitchFamily="34" charset="0"/>
                          <a:cs typeface="Calibri Light" panose="020F0302020204030204" pitchFamily="34" charset="0"/>
                        </a:rPr>
                        <a:t>Eur / ha</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54D4AF"/>
                      </a:solidFill>
                      <a:prstDash val="solid"/>
                      <a:round/>
                      <a:headEnd type="none" w="med" len="med"/>
                      <a:tailEnd type="none" w="med" len="med"/>
                    </a:lnT>
                    <a:lnB w="12700" cap="flat" cmpd="sng" algn="ctr">
                      <a:solidFill>
                        <a:srgbClr val="54D4AF"/>
                      </a:solidFill>
                      <a:prstDash val="solid"/>
                      <a:round/>
                      <a:headEnd type="none" w="med" len="med"/>
                      <a:tailEnd type="none" w="med" len="med"/>
                    </a:lnB>
                    <a:noFill/>
                  </a:tcPr>
                </a:tc>
                <a:extLst>
                  <a:ext uri="{0D108BD9-81ED-4DB2-BD59-A6C34878D82A}">
                    <a16:rowId xmlns:a16="http://schemas.microsoft.com/office/drawing/2014/main" val="1688456003"/>
                  </a:ext>
                </a:extLst>
              </a:tr>
              <a:tr h="197927">
                <a:tc>
                  <a:txBody>
                    <a:bodyPr/>
                    <a:lstStyle/>
                    <a:p>
                      <a:pPr algn="ctr">
                        <a:spcBef>
                          <a:spcPts val="800"/>
                        </a:spcBef>
                        <a:spcAft>
                          <a:spcPts val="400"/>
                        </a:spcAft>
                        <a:buNone/>
                      </a:pPr>
                      <a:r>
                        <a:rPr lang="lt-LT" sz="900">
                          <a:solidFill>
                            <a:srgbClr val="000000"/>
                          </a:solidFill>
                          <a:effectLst/>
                          <a:latin typeface="+mn-lt"/>
                          <a:ea typeface="Calibri" panose="020F0502020204030204" pitchFamily="34" charset="0"/>
                          <a:cs typeface="Calibri Light" panose="020F0302020204030204" pitchFamily="34" charset="0"/>
                        </a:rPr>
                        <a:t>Mineralinis azotas</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54D4AF"/>
                      </a:solidFill>
                      <a:prstDash val="solid"/>
                      <a:round/>
                      <a:headEnd type="none" w="med" len="med"/>
                      <a:tailEnd type="none" w="med" len="med"/>
                    </a:lnT>
                    <a:lnB w="12700" cap="flat" cmpd="sng" algn="ctr">
                      <a:solidFill>
                        <a:srgbClr val="54D4AF"/>
                      </a:solidFill>
                      <a:prstDash val="solid"/>
                      <a:round/>
                      <a:headEnd type="none" w="med" len="med"/>
                      <a:tailEnd type="none" w="med" len="med"/>
                    </a:lnB>
                    <a:solidFill>
                      <a:srgbClr val="C6F0E4"/>
                    </a:solidFill>
                  </a:tcPr>
                </a:tc>
                <a:tc>
                  <a:txBody>
                    <a:bodyPr/>
                    <a:lstStyle/>
                    <a:p>
                      <a:pPr algn="ctr">
                        <a:spcBef>
                          <a:spcPts val="800"/>
                        </a:spcBef>
                        <a:spcAft>
                          <a:spcPts val="400"/>
                        </a:spcAft>
                        <a:buNone/>
                      </a:pPr>
                      <a:r>
                        <a:rPr lang="lt-LT" sz="900">
                          <a:solidFill>
                            <a:srgbClr val="000000"/>
                          </a:solidFill>
                          <a:effectLst/>
                          <a:latin typeface="+mn-lt"/>
                          <a:ea typeface="Calibri" panose="020F0502020204030204" pitchFamily="34" charset="0"/>
                          <a:cs typeface="Calibri Light" panose="020F0302020204030204" pitchFamily="34" charset="0"/>
                        </a:rPr>
                        <a:t>Eur / ėminį (dažniausiai)</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54D4AF"/>
                      </a:solidFill>
                      <a:prstDash val="solid"/>
                      <a:round/>
                      <a:headEnd type="none" w="med" len="med"/>
                      <a:tailEnd type="none" w="med" len="med"/>
                    </a:lnT>
                    <a:lnB w="12700" cap="flat" cmpd="sng" algn="ctr">
                      <a:solidFill>
                        <a:srgbClr val="54D4AF"/>
                      </a:solidFill>
                      <a:prstDash val="solid"/>
                      <a:round/>
                      <a:headEnd type="none" w="med" len="med"/>
                      <a:tailEnd type="none" w="med" len="med"/>
                    </a:lnB>
                    <a:solidFill>
                      <a:srgbClr val="C6F0E4"/>
                    </a:solidFill>
                  </a:tcPr>
                </a:tc>
                <a:extLst>
                  <a:ext uri="{0D108BD9-81ED-4DB2-BD59-A6C34878D82A}">
                    <a16:rowId xmlns:a16="http://schemas.microsoft.com/office/drawing/2014/main" val="3503017818"/>
                  </a:ext>
                </a:extLst>
              </a:tr>
              <a:tr h="197927">
                <a:tc>
                  <a:txBody>
                    <a:bodyPr/>
                    <a:lstStyle/>
                    <a:p>
                      <a:pPr algn="ctr">
                        <a:spcBef>
                          <a:spcPts val="800"/>
                        </a:spcBef>
                        <a:spcAft>
                          <a:spcPts val="400"/>
                        </a:spcAft>
                        <a:buNone/>
                      </a:pPr>
                      <a:r>
                        <a:rPr lang="lt-LT" sz="900">
                          <a:effectLst/>
                          <a:latin typeface="+mn-lt"/>
                          <a:ea typeface="Calibri" panose="020F0502020204030204" pitchFamily="34" charset="0"/>
                          <a:cs typeface="Calibri Light" panose="020F0302020204030204" pitchFamily="34" charset="0"/>
                        </a:rPr>
                        <a:t>Pavieniai papildomi indikatoriai (mikroelementai)</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54D4AF"/>
                      </a:solidFill>
                      <a:prstDash val="solid"/>
                      <a:round/>
                      <a:headEnd type="none" w="med" len="med"/>
                      <a:tailEnd type="none" w="med" len="med"/>
                    </a:lnT>
                    <a:lnB w="12700" cap="flat" cmpd="sng" algn="ctr">
                      <a:solidFill>
                        <a:srgbClr val="54D4AF"/>
                      </a:solidFill>
                      <a:prstDash val="solid"/>
                      <a:round/>
                      <a:headEnd type="none" w="med" len="med"/>
                      <a:tailEnd type="none" w="med" len="med"/>
                    </a:lnB>
                    <a:noFill/>
                  </a:tcPr>
                </a:tc>
                <a:tc>
                  <a:txBody>
                    <a:bodyPr/>
                    <a:lstStyle/>
                    <a:p>
                      <a:pPr algn="ctr">
                        <a:spcBef>
                          <a:spcPts val="800"/>
                        </a:spcBef>
                        <a:spcAft>
                          <a:spcPts val="400"/>
                        </a:spcAft>
                        <a:buNone/>
                      </a:pPr>
                      <a:r>
                        <a:rPr lang="lt-LT" sz="900">
                          <a:effectLst/>
                          <a:latin typeface="+mn-lt"/>
                          <a:ea typeface="Calibri" panose="020F0502020204030204" pitchFamily="34" charset="0"/>
                          <a:cs typeface="Calibri Light" panose="020F0302020204030204" pitchFamily="34" charset="0"/>
                        </a:rPr>
                        <a:t>Eur / ha arba Eur / vnt.</a:t>
                      </a:r>
                      <a:endParaRPr lang="lt-LT"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54D4AF"/>
                      </a:solidFill>
                      <a:prstDash val="solid"/>
                      <a:round/>
                      <a:headEnd type="none" w="med" len="med"/>
                      <a:tailEnd type="none" w="med" len="med"/>
                    </a:lnL>
                    <a:lnR w="12700" cap="flat" cmpd="sng" algn="ctr">
                      <a:solidFill>
                        <a:srgbClr val="54D4AF"/>
                      </a:solidFill>
                      <a:prstDash val="solid"/>
                      <a:round/>
                      <a:headEnd type="none" w="med" len="med"/>
                      <a:tailEnd type="none" w="med" len="med"/>
                    </a:lnR>
                    <a:lnT w="12700" cap="flat" cmpd="sng" algn="ctr">
                      <a:solidFill>
                        <a:srgbClr val="54D4AF"/>
                      </a:solidFill>
                      <a:prstDash val="solid"/>
                      <a:round/>
                      <a:headEnd type="none" w="med" len="med"/>
                      <a:tailEnd type="none" w="med" len="med"/>
                    </a:lnT>
                    <a:lnB w="12700" cap="flat" cmpd="sng" algn="ctr">
                      <a:solidFill>
                        <a:srgbClr val="54D4AF"/>
                      </a:solidFill>
                      <a:prstDash val="solid"/>
                      <a:round/>
                      <a:headEnd type="none" w="med" len="med"/>
                      <a:tailEnd type="none" w="med" len="med"/>
                    </a:lnB>
                    <a:noFill/>
                  </a:tcPr>
                </a:tc>
                <a:extLst>
                  <a:ext uri="{0D108BD9-81ED-4DB2-BD59-A6C34878D82A}">
                    <a16:rowId xmlns:a16="http://schemas.microsoft.com/office/drawing/2014/main" val="2390180854"/>
                  </a:ext>
                </a:extLst>
              </a:tr>
            </a:tbl>
          </a:graphicData>
        </a:graphic>
      </p:graphicFrame>
      <p:grpSp>
        <p:nvGrpSpPr>
          <p:cNvPr id="20" name="Group 19">
            <a:extLst>
              <a:ext uri="{FF2B5EF4-FFF2-40B4-BE49-F238E27FC236}">
                <a16:creationId xmlns:a16="http://schemas.microsoft.com/office/drawing/2014/main" id="{9606018B-1F17-73F2-0F31-8A64724C23A6}"/>
              </a:ext>
            </a:extLst>
          </p:cNvPr>
          <p:cNvGrpSpPr/>
          <p:nvPr/>
        </p:nvGrpSpPr>
        <p:grpSpPr>
          <a:xfrm>
            <a:off x="546102" y="2971695"/>
            <a:ext cx="8064500" cy="473236"/>
            <a:chOff x="546932" y="1828800"/>
            <a:chExt cx="3644068" cy="789075"/>
          </a:xfrm>
        </p:grpSpPr>
        <p:sp>
          <p:nvSpPr>
            <p:cNvPr id="21" name="Rectangle 74">
              <a:extLst>
                <a:ext uri="{FF2B5EF4-FFF2-40B4-BE49-F238E27FC236}">
                  <a16:creationId xmlns:a16="http://schemas.microsoft.com/office/drawing/2014/main" id="{7BD3A9B6-C93A-DBD6-2C30-6715436C1CCC}"/>
                </a:ext>
              </a:extLst>
            </p:cNvPr>
            <p:cNvSpPr/>
            <p:nvPr/>
          </p:nvSpPr>
          <p:spPr>
            <a:xfrm>
              <a:off x="546932" y="1833060"/>
              <a:ext cx="1792769" cy="780555"/>
            </a:xfrm>
            <a:prstGeom prst="rect">
              <a:avLst/>
            </a:prstGeom>
            <a:solidFill>
              <a:schemeClr val="bg1"/>
            </a:solidFill>
            <a:ln w="12700">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r>
                <a:rPr lang="lt-LT" sz="1000" b="1">
                  <a:ln w="9525">
                    <a:noFill/>
                  </a:ln>
                  <a:solidFill>
                    <a:schemeClr val="accent1">
                      <a:lumMod val="75000"/>
                    </a:schemeClr>
                  </a:solidFill>
                  <a:highlight>
                    <a:srgbClr val="D4DCD8"/>
                  </a:highlight>
                </a:rPr>
                <a:t>Mikroelementai</a:t>
              </a:r>
              <a:r>
                <a:rPr lang="lt-LT" sz="1000" b="1">
                  <a:ln w="9525">
                    <a:noFill/>
                  </a:ln>
                  <a:solidFill>
                    <a:schemeClr val="accent1">
                      <a:lumMod val="75000"/>
                    </a:schemeClr>
                  </a:solidFill>
                </a:rPr>
                <a:t> (kalcis, magnis, geležis, varis, cinkas, manganas)</a:t>
              </a:r>
            </a:p>
          </p:txBody>
        </p:sp>
        <p:sp>
          <p:nvSpPr>
            <p:cNvPr id="22" name="Rectangle 21">
              <a:extLst>
                <a:ext uri="{FF2B5EF4-FFF2-40B4-BE49-F238E27FC236}">
                  <a16:creationId xmlns:a16="http://schemas.microsoft.com/office/drawing/2014/main" id="{30FF68B8-FD04-B6F0-D3C6-11F471E0B4C7}"/>
                </a:ext>
              </a:extLst>
            </p:cNvPr>
            <p:cNvSpPr/>
            <p:nvPr/>
          </p:nvSpPr>
          <p:spPr>
            <a:xfrm>
              <a:off x="2382500" y="1828800"/>
              <a:ext cx="1808500" cy="789075"/>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1000" dirty="0">
                  <a:solidFill>
                    <a:schemeClr val="accent6"/>
                  </a:solidFill>
                  <a:latin typeface="Calibri"/>
                  <a:ea typeface="Calibri"/>
                  <a:cs typeface="Calibri"/>
                </a:rPr>
                <a:t>Kiekvienam elementui atskirai nuo </a:t>
              </a:r>
              <a:r>
                <a:rPr lang="lt-LT" sz="1000" b="1" dirty="0">
                  <a:solidFill>
                    <a:schemeClr val="accent6"/>
                  </a:solidFill>
                  <a:latin typeface="Calibri"/>
                  <a:ea typeface="Calibri"/>
                  <a:cs typeface="Calibri"/>
                </a:rPr>
                <a:t>2 Eur / ha iki 3 Eur / ha </a:t>
              </a:r>
              <a:r>
                <a:rPr lang="lt-LT" sz="1000" dirty="0">
                  <a:solidFill>
                    <a:schemeClr val="accent6"/>
                  </a:solidFill>
                  <a:latin typeface="Calibri"/>
                  <a:ea typeface="Calibri"/>
                  <a:cs typeface="Calibri"/>
                </a:rPr>
                <a:t>(6–9 Eur / vnt.) </a:t>
              </a:r>
            </a:p>
          </p:txBody>
        </p:sp>
      </p:grpSp>
      <p:sp>
        <p:nvSpPr>
          <p:cNvPr id="24" name="TextBox 23">
            <a:extLst>
              <a:ext uri="{FF2B5EF4-FFF2-40B4-BE49-F238E27FC236}">
                <a16:creationId xmlns:a16="http://schemas.microsoft.com/office/drawing/2014/main" id="{72D6EFA9-035E-3CC6-3251-342A8F7CB7CD}"/>
              </a:ext>
            </a:extLst>
          </p:cNvPr>
          <p:cNvSpPr txBox="1"/>
          <p:nvPr/>
        </p:nvSpPr>
        <p:spPr>
          <a:xfrm>
            <a:off x="4608516" y="4673858"/>
            <a:ext cx="2249487" cy="4154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t-LT" sz="700" dirty="0" err="1">
                <a:solidFill>
                  <a:srgbClr val="92A9A0"/>
                </a:solidFill>
                <a:latin typeface="Calibri" panose="020F0502020204030204"/>
              </a:rPr>
              <a:t>Pj</a:t>
            </a:r>
            <a:r>
              <a:rPr lang="lt-LT" sz="700" dirty="0">
                <a:solidFill>
                  <a:srgbClr val="92A9A0"/>
                </a:solidFill>
                <a:latin typeface="Calibri" panose="020F0502020204030204"/>
              </a:rPr>
              <a:t> – </a:t>
            </a:r>
            <a:r>
              <a:rPr lang="lt-LT" sz="700" dirty="0" err="1">
                <a:solidFill>
                  <a:srgbClr val="92A9A0"/>
                </a:solidFill>
                <a:latin typeface="Calibri" panose="020F0502020204030204"/>
              </a:rPr>
              <a:t>judrisis</a:t>
            </a:r>
            <a:r>
              <a:rPr lang="lt-LT" sz="700" dirty="0">
                <a:solidFill>
                  <a:srgbClr val="92A9A0"/>
                </a:solidFill>
                <a:latin typeface="Calibri" panose="020F0502020204030204"/>
              </a:rPr>
              <a:t> fosforas;</a:t>
            </a:r>
          </a:p>
          <a:p>
            <a:pPr marL="0" marR="0" lvl="0" indent="0" algn="ctr" defTabSz="685800" rtl="0" eaLnBrk="1" fontAlgn="auto" latinLnBrk="0" hangingPunct="1">
              <a:lnSpc>
                <a:spcPct val="100000"/>
              </a:lnSpc>
              <a:spcBef>
                <a:spcPts val="0"/>
              </a:spcBef>
              <a:spcAft>
                <a:spcPts val="0"/>
              </a:spcAft>
              <a:buClrTx/>
              <a:buSzTx/>
              <a:buFontTx/>
              <a:buNone/>
              <a:tabLst/>
              <a:defRPr/>
            </a:pPr>
            <a:r>
              <a:rPr lang="lt-LT" sz="700" dirty="0" err="1">
                <a:solidFill>
                  <a:srgbClr val="92A9A0"/>
                </a:solidFill>
                <a:latin typeface="Calibri" panose="020F0502020204030204"/>
              </a:rPr>
              <a:t>Kj</a:t>
            </a:r>
            <a:r>
              <a:rPr lang="lt-LT" sz="700" dirty="0">
                <a:solidFill>
                  <a:srgbClr val="92A9A0"/>
                </a:solidFill>
                <a:latin typeface="Calibri" panose="020F0502020204030204"/>
              </a:rPr>
              <a:t> – </a:t>
            </a:r>
            <a:r>
              <a:rPr lang="lt-LT" sz="700" dirty="0" err="1">
                <a:solidFill>
                  <a:srgbClr val="92A9A0"/>
                </a:solidFill>
                <a:latin typeface="Calibri" panose="020F0502020204030204"/>
              </a:rPr>
              <a:t>judrisis</a:t>
            </a:r>
            <a:r>
              <a:rPr lang="lt-LT" sz="700" dirty="0">
                <a:solidFill>
                  <a:srgbClr val="92A9A0"/>
                </a:solidFill>
                <a:latin typeface="Calibri" panose="020F0502020204030204"/>
              </a:rPr>
              <a:t> kalis;</a:t>
            </a:r>
          </a:p>
          <a:p>
            <a:pPr marL="0" marR="0" lvl="0" indent="0" algn="ctr" defTabSz="685800" rtl="0" eaLnBrk="1" fontAlgn="auto" latinLnBrk="0" hangingPunct="1">
              <a:lnSpc>
                <a:spcPct val="100000"/>
              </a:lnSpc>
              <a:spcBef>
                <a:spcPts val="0"/>
              </a:spcBef>
              <a:spcAft>
                <a:spcPts val="0"/>
              </a:spcAft>
              <a:buClrTx/>
              <a:buSzTx/>
              <a:buFontTx/>
              <a:buNone/>
              <a:tabLst/>
              <a:defRPr/>
            </a:pPr>
            <a:r>
              <a:rPr lang="lt-LT" sz="700" dirty="0">
                <a:solidFill>
                  <a:srgbClr val="92A9A0"/>
                </a:solidFill>
                <a:latin typeface="Calibri" panose="020F0502020204030204"/>
              </a:rPr>
              <a:t>PGKI – paslaugų gamintojų kainų indeksas.</a:t>
            </a:r>
          </a:p>
        </p:txBody>
      </p:sp>
      <p:grpSp>
        <p:nvGrpSpPr>
          <p:cNvPr id="18" name="Group 17">
            <a:extLst>
              <a:ext uri="{FF2B5EF4-FFF2-40B4-BE49-F238E27FC236}">
                <a16:creationId xmlns:a16="http://schemas.microsoft.com/office/drawing/2014/main" id="{7BF0AB9D-6471-3ABC-392D-9C600D539C08}"/>
              </a:ext>
            </a:extLst>
          </p:cNvPr>
          <p:cNvGrpSpPr/>
          <p:nvPr/>
        </p:nvGrpSpPr>
        <p:grpSpPr>
          <a:xfrm>
            <a:off x="546101" y="121555"/>
            <a:ext cx="7575549" cy="218170"/>
            <a:chOff x="546101" y="121555"/>
            <a:chExt cx="6560991" cy="216000"/>
          </a:xfrm>
        </p:grpSpPr>
        <p:sp>
          <p:nvSpPr>
            <p:cNvPr id="19" name="Parallelogram 18">
              <a:extLst>
                <a:ext uri="{FF2B5EF4-FFF2-40B4-BE49-F238E27FC236}">
                  <a16:creationId xmlns:a16="http://schemas.microsoft.com/office/drawing/2014/main" id="{9007F799-856C-D6F1-C8D3-0DB5F66A1755}"/>
                </a:ext>
              </a:extLst>
            </p:cNvPr>
            <p:cNvSpPr/>
            <p:nvPr/>
          </p:nvSpPr>
          <p:spPr>
            <a:xfrm>
              <a:off x="546101" y="121555"/>
              <a:ext cx="1366578"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Tikslai, uždaviniai, terminai, metodika   </a:t>
              </a:r>
              <a:endParaRPr lang="pt-BR" sz="600">
                <a:solidFill>
                  <a:schemeClr val="accent6"/>
                </a:solidFill>
                <a:latin typeface="Calibri" panose="020F0502020204030204" pitchFamily="34" charset="0"/>
              </a:endParaRPr>
            </a:p>
          </p:txBody>
        </p:sp>
        <p:sp>
          <p:nvSpPr>
            <p:cNvPr id="25" name="Parallelogram 24">
              <a:extLst>
                <a:ext uri="{FF2B5EF4-FFF2-40B4-BE49-F238E27FC236}">
                  <a16:creationId xmlns:a16="http://schemas.microsoft.com/office/drawing/2014/main" id="{762F85AA-7131-3F5C-E472-5C8B5211F757}"/>
                </a:ext>
              </a:extLst>
            </p:cNvPr>
            <p:cNvSpPr/>
            <p:nvPr/>
          </p:nvSpPr>
          <p:spPr>
            <a:xfrm>
              <a:off x="1854498" y="121555"/>
              <a:ext cx="1349080"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rgbClr val="FFFFFF"/>
                  </a:solidFill>
                  <a:latin typeface="Calibri" panose="020F0502020204030204" pitchFamily="34" charset="0"/>
                </a:rPr>
                <a:t>Dirvožemio tyrimų paslaugų rinkos analizė</a:t>
              </a:r>
              <a:endParaRPr lang="pt-BR" sz="600">
                <a:solidFill>
                  <a:srgbClr val="FFFFFF"/>
                </a:solidFill>
                <a:latin typeface="Calibri" panose="020F0502020204030204" pitchFamily="34" charset="0"/>
              </a:endParaRPr>
            </a:p>
          </p:txBody>
        </p:sp>
        <p:sp>
          <p:nvSpPr>
            <p:cNvPr id="27" name="Parallelogram 26">
              <a:extLst>
                <a:ext uri="{FF2B5EF4-FFF2-40B4-BE49-F238E27FC236}">
                  <a16:creationId xmlns:a16="http://schemas.microsoft.com/office/drawing/2014/main" id="{2C8CDDB4-7DC1-8E9C-767B-47379C03820D}"/>
                </a:ext>
              </a:extLst>
            </p:cNvPr>
            <p:cNvSpPr/>
            <p:nvPr/>
          </p:nvSpPr>
          <p:spPr>
            <a:xfrm>
              <a:off x="3155669"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Kompensacinės išmokos gairės, sąlygos, įsipareigojimai</a:t>
              </a:r>
              <a:endParaRPr lang="pt-BR" sz="600">
                <a:solidFill>
                  <a:schemeClr val="accent6"/>
                </a:solidFill>
                <a:latin typeface="Calibri" panose="020F0502020204030204" pitchFamily="34" charset="0"/>
              </a:endParaRPr>
            </a:p>
          </p:txBody>
        </p:sp>
        <p:sp>
          <p:nvSpPr>
            <p:cNvPr id="28" name="Parallelogram 27">
              <a:extLst>
                <a:ext uri="{FF2B5EF4-FFF2-40B4-BE49-F238E27FC236}">
                  <a16:creationId xmlns:a16="http://schemas.microsoft.com/office/drawing/2014/main" id="{7CF5C288-C13A-EA26-203D-1FDD6D2F499F}"/>
                </a:ext>
              </a:extLst>
            </p:cNvPr>
            <p:cNvSpPr/>
            <p:nvPr/>
          </p:nvSpPr>
          <p:spPr>
            <a:xfrm>
              <a:off x="4456841"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I, II, III alternatyvų parengimas</a:t>
              </a:r>
              <a:endParaRPr lang="pt-BR" sz="600">
                <a:solidFill>
                  <a:schemeClr val="accent6"/>
                </a:solidFill>
                <a:latin typeface="Calibri" panose="020F0502020204030204" pitchFamily="34" charset="0"/>
              </a:endParaRPr>
            </a:p>
          </p:txBody>
        </p:sp>
        <p:sp>
          <p:nvSpPr>
            <p:cNvPr id="30" name="Parallelogram 29">
              <a:extLst>
                <a:ext uri="{FF2B5EF4-FFF2-40B4-BE49-F238E27FC236}">
                  <a16:creationId xmlns:a16="http://schemas.microsoft.com/office/drawing/2014/main" id="{AA96E0BC-95BD-E056-A647-2C2B111F3EA3}"/>
                </a:ext>
              </a:extLst>
            </p:cNvPr>
            <p:cNvSpPr/>
            <p:nvPr/>
          </p:nvSpPr>
          <p:spPr>
            <a:xfrm>
              <a:off x="5758012"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Apibendrinimas</a:t>
              </a:r>
              <a:endParaRPr lang="pt-BR" sz="600">
                <a:solidFill>
                  <a:schemeClr val="accent6"/>
                </a:solidFill>
                <a:latin typeface="Calibri" panose="020F0502020204030204" pitchFamily="34" charset="0"/>
              </a:endParaRPr>
            </a:p>
          </p:txBody>
        </p:sp>
      </p:grpSp>
    </p:spTree>
    <p:extLst>
      <p:ext uri="{BB962C8B-B14F-4D97-AF65-F5344CB8AC3E}">
        <p14:creationId xmlns:p14="http://schemas.microsoft.com/office/powerpoint/2010/main" val="179276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F17B0-5C8C-5F9F-55C0-091D1269AF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D04542-1370-8FD9-665C-D689C1022716}"/>
              </a:ext>
            </a:extLst>
          </p:cNvPr>
          <p:cNvSpPr>
            <a:spLocks noGrp="1"/>
          </p:cNvSpPr>
          <p:nvPr>
            <p:ph type="sldNum" sz="quarter" idx="12"/>
          </p:nvPr>
        </p:nvSpPr>
        <p:spPr>
          <a:xfrm>
            <a:off x="6540500" y="169669"/>
            <a:ext cx="2057400" cy="183555"/>
          </a:xfrm>
        </p:spPr>
        <p:txBody>
          <a:bodyPr/>
          <a:lstStyle/>
          <a:p>
            <a:fld id="{42B1E8F1-27DF-3C4C-AF5E-F329429EDE92}" type="slidenum">
              <a:rPr lang="en-US"/>
              <a:pPr/>
              <a:t>11</a:t>
            </a:fld>
            <a:endParaRPr lang="en-US"/>
          </a:p>
        </p:txBody>
      </p:sp>
      <p:sp>
        <p:nvSpPr>
          <p:cNvPr id="4" name="Text Placeholder 3">
            <a:extLst>
              <a:ext uri="{FF2B5EF4-FFF2-40B4-BE49-F238E27FC236}">
                <a16:creationId xmlns:a16="http://schemas.microsoft.com/office/drawing/2014/main" id="{4FC2BA42-7E76-B6F2-1FD6-3A0E7EEA0A1D}"/>
              </a:ext>
            </a:extLst>
          </p:cNvPr>
          <p:cNvSpPr>
            <a:spLocks noGrp="1"/>
          </p:cNvSpPr>
          <p:nvPr>
            <p:ph type="body" sz="quarter" idx="14"/>
          </p:nvPr>
        </p:nvSpPr>
        <p:spPr>
          <a:xfrm>
            <a:off x="4711338" y="453224"/>
            <a:ext cx="3884962" cy="1077218"/>
          </a:xfrm>
        </p:spPr>
        <p:txBody>
          <a:bodyPr/>
          <a:lstStyle/>
          <a:p>
            <a:r>
              <a:rPr lang="lt-LT" dirty="0"/>
              <a:t>3. Kompensacinės išmokos gairės, įsipareigojimai, paramos sąlygos</a:t>
            </a:r>
            <a:r>
              <a:rPr lang="en-GB" dirty="0"/>
              <a:t> </a:t>
            </a:r>
            <a:endParaRPr lang="en-US" dirty="0"/>
          </a:p>
        </p:txBody>
      </p:sp>
      <p:pic>
        <p:nvPicPr>
          <p:cNvPr id="8" name="Picture Placeholder 7" descr="Colorful pins connected with a thread">
            <a:extLst>
              <a:ext uri="{FF2B5EF4-FFF2-40B4-BE49-F238E27FC236}">
                <a16:creationId xmlns:a16="http://schemas.microsoft.com/office/drawing/2014/main" id="{770153B3-1E07-1093-6D56-A4A685638DB1}"/>
              </a:ext>
            </a:extLst>
          </p:cNvPr>
          <p:cNvPicPr>
            <a:picLocks noGrp="1" noChangeAspect="1"/>
          </p:cNvPicPr>
          <p:nvPr>
            <p:ph type="pic" sz="quarter" idx="15"/>
          </p:nvPr>
        </p:nvPicPr>
        <p:blipFill>
          <a:blip r:embed="rId2"/>
          <a:srcRect l="20864" r="20864"/>
          <a:stretch/>
        </p:blipFill>
        <p:spPr>
          <a:xfrm>
            <a:off x="0" y="0"/>
            <a:ext cx="4495800" cy="5143500"/>
          </a:xfrm>
        </p:spPr>
      </p:pic>
    </p:spTree>
    <p:extLst>
      <p:ext uri="{BB962C8B-B14F-4D97-AF65-F5344CB8AC3E}">
        <p14:creationId xmlns:p14="http://schemas.microsoft.com/office/powerpoint/2010/main" val="21636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F3E2-C2D8-6F90-175E-C1667D50053D}"/>
              </a:ext>
            </a:extLst>
          </p:cNvPr>
          <p:cNvSpPr>
            <a:spLocks noGrp="1"/>
          </p:cNvSpPr>
          <p:nvPr>
            <p:ph type="title"/>
          </p:nvPr>
        </p:nvSpPr>
        <p:spPr>
          <a:xfrm>
            <a:off x="546101" y="450229"/>
            <a:ext cx="8064500" cy="332399"/>
          </a:xfrm>
        </p:spPr>
        <p:txBody>
          <a:bodyPr/>
          <a:lstStyle/>
          <a:p>
            <a:pPr algn="just"/>
            <a:r>
              <a:rPr lang="lt-LT" sz="1200" dirty="0">
                <a:solidFill>
                  <a:schemeClr val="accent6"/>
                </a:solidFill>
              </a:rPr>
              <a:t>Siūloma ekologinė sistema suderinta su BŽŪP reikalavimais ir kitomis ekologinėmis sistemomis, kartu kuriant nacionalinį dirvožemio duomenų pagrindą bei skatinant tikslesnį maisto medžiagų valdymą ūkiuose</a:t>
            </a:r>
            <a:endParaRPr lang="en-LT" sz="1200" dirty="0">
              <a:solidFill>
                <a:schemeClr val="accent6"/>
              </a:solidFill>
            </a:endParaRPr>
          </a:p>
        </p:txBody>
      </p:sp>
      <p:sp>
        <p:nvSpPr>
          <p:cNvPr id="3" name="Slide Number Placeholder 2">
            <a:extLst>
              <a:ext uri="{FF2B5EF4-FFF2-40B4-BE49-F238E27FC236}">
                <a16:creationId xmlns:a16="http://schemas.microsoft.com/office/drawing/2014/main" id="{3E136FD3-6CEA-17F7-3108-2FFBEC542411}"/>
              </a:ext>
            </a:extLst>
          </p:cNvPr>
          <p:cNvSpPr>
            <a:spLocks noGrp="1"/>
          </p:cNvSpPr>
          <p:nvPr>
            <p:ph type="sldNum" sz="quarter" idx="12"/>
          </p:nvPr>
        </p:nvSpPr>
        <p:spPr/>
        <p:txBody>
          <a:bodyPr/>
          <a:lstStyle/>
          <a:p>
            <a:fld id="{42B1E8F1-27DF-3C4C-AF5E-F329429EDE92}" type="slidenum">
              <a:rPr lang="lt-LT" smtClean="0"/>
              <a:pPr/>
              <a:t>12</a:t>
            </a:fld>
            <a:endParaRPr lang="lt-LT"/>
          </a:p>
        </p:txBody>
      </p:sp>
      <p:sp>
        <p:nvSpPr>
          <p:cNvPr id="21" name="Rectangle 20">
            <a:extLst>
              <a:ext uri="{FF2B5EF4-FFF2-40B4-BE49-F238E27FC236}">
                <a16:creationId xmlns:a16="http://schemas.microsoft.com/office/drawing/2014/main" id="{5BE400E5-9A7C-3B6F-6A3A-55271BA44012}"/>
              </a:ext>
            </a:extLst>
          </p:cNvPr>
          <p:cNvSpPr/>
          <p:nvPr/>
        </p:nvSpPr>
        <p:spPr>
          <a:xfrm>
            <a:off x="546101" y="848439"/>
            <a:ext cx="4004780" cy="224400"/>
          </a:xfrm>
          <a:prstGeom prst="rect">
            <a:avLst/>
          </a:prstGeom>
          <a:solidFill>
            <a:schemeClr val="accent1"/>
          </a:solidFill>
          <a:ln>
            <a:noFill/>
          </a:ln>
        </p:spPr>
        <p:txBody>
          <a:bodyPr spcFirstLastPara="1" wrap="square" lIns="91425" tIns="91425" rIns="91425" bIns="91425" rtlCol="0" anchor="ctr" anchorCtr="0">
            <a:noAutofit/>
          </a:bodyPr>
          <a:lstStyle/>
          <a:p>
            <a:pPr algn="ctr"/>
            <a:r>
              <a:rPr lang="lt-LT" sz="1000" b="1">
                <a:solidFill>
                  <a:schemeClr val="tx2"/>
                </a:solidFill>
              </a:rPr>
              <a:t>Paramos sąlygos</a:t>
            </a:r>
          </a:p>
        </p:txBody>
      </p:sp>
      <p:sp>
        <p:nvSpPr>
          <p:cNvPr id="18" name="Rectangle 17">
            <a:extLst>
              <a:ext uri="{FF2B5EF4-FFF2-40B4-BE49-F238E27FC236}">
                <a16:creationId xmlns:a16="http://schemas.microsoft.com/office/drawing/2014/main" id="{FFF82F08-65EB-0C28-88D2-270E0A32F49B}"/>
              </a:ext>
            </a:extLst>
          </p:cNvPr>
          <p:cNvSpPr/>
          <p:nvPr/>
        </p:nvSpPr>
        <p:spPr>
          <a:xfrm>
            <a:off x="4605641" y="849434"/>
            <a:ext cx="4004959" cy="222409"/>
          </a:xfrm>
          <a:prstGeom prst="rect">
            <a:avLst/>
          </a:prstGeom>
          <a:solidFill>
            <a:schemeClr val="accent1"/>
          </a:solidFill>
          <a:ln>
            <a:noFill/>
          </a:ln>
        </p:spPr>
        <p:txBody>
          <a:bodyPr spcFirstLastPara="1" wrap="square" lIns="91425" tIns="91425" rIns="91425" bIns="91425" rtlCol="0" anchor="ctr" anchorCtr="0">
            <a:noAutofit/>
          </a:bodyPr>
          <a:lstStyle/>
          <a:p>
            <a:pPr algn="ctr"/>
            <a:r>
              <a:rPr lang="lt-LT" sz="1000" b="1" dirty="0">
                <a:solidFill>
                  <a:schemeClr val="tx2"/>
                </a:solidFill>
              </a:rPr>
              <a:t>Įsipareigojimai</a:t>
            </a:r>
          </a:p>
        </p:txBody>
      </p:sp>
      <p:sp>
        <p:nvSpPr>
          <p:cNvPr id="23" name="Rectangle 22">
            <a:extLst>
              <a:ext uri="{FF2B5EF4-FFF2-40B4-BE49-F238E27FC236}">
                <a16:creationId xmlns:a16="http://schemas.microsoft.com/office/drawing/2014/main" id="{C9343151-4A1D-D80C-BC9C-B584E99D8E10}"/>
              </a:ext>
            </a:extLst>
          </p:cNvPr>
          <p:cNvSpPr/>
          <p:nvPr/>
        </p:nvSpPr>
        <p:spPr>
          <a:xfrm>
            <a:off x="2164867" y="4656290"/>
            <a:ext cx="1782052" cy="435436"/>
          </a:xfrm>
          <a:prstGeom prst="rect">
            <a:avLst/>
          </a:prstGeom>
          <a:noFill/>
          <a:ln>
            <a:noFill/>
          </a:ln>
        </p:spPr>
        <p:txBody>
          <a:bodyPr spcFirstLastPara="1" wrap="square" lIns="91425" tIns="91425" rIns="91425" bIns="91425" numCol="1" rtlCol="0" anchor="ctr" anchorCtr="0">
            <a:noAutofit/>
          </a:bodyPr>
          <a:lstStyle/>
          <a:p>
            <a:pPr rtl="0">
              <a:spcBef>
                <a:spcPts val="0"/>
              </a:spcBef>
              <a:spcAft>
                <a:spcPts val="0"/>
              </a:spcAft>
            </a:pPr>
            <a:r>
              <a:rPr lang="lt-LT" sz="700" dirty="0">
                <a:solidFill>
                  <a:schemeClr val="bg2"/>
                </a:solidFill>
              </a:rPr>
              <a:t>ES – Europos Sąjunga;</a:t>
            </a:r>
          </a:p>
          <a:p>
            <a:pPr rtl="0">
              <a:spcBef>
                <a:spcPts val="0"/>
              </a:spcBef>
              <a:spcAft>
                <a:spcPts val="0"/>
              </a:spcAft>
            </a:pPr>
            <a:r>
              <a:rPr lang="lt-LT" sz="700" dirty="0">
                <a:solidFill>
                  <a:schemeClr val="bg2"/>
                </a:solidFill>
              </a:rPr>
              <a:t>ŽŪM – žemės ūkio ministerija;</a:t>
            </a:r>
          </a:p>
          <a:p>
            <a:pPr rtl="0">
              <a:spcBef>
                <a:spcPts val="0"/>
              </a:spcBef>
              <a:spcAft>
                <a:spcPts val="0"/>
              </a:spcAft>
            </a:pPr>
            <a:r>
              <a:rPr lang="lt-LT" sz="700" dirty="0">
                <a:solidFill>
                  <a:schemeClr val="bg2"/>
                </a:solidFill>
              </a:rPr>
              <a:t>BŽŪP – bendroji žemės ūkio politika.</a:t>
            </a:r>
          </a:p>
        </p:txBody>
      </p:sp>
      <p:sp>
        <p:nvSpPr>
          <p:cNvPr id="24" name="Rectangle 23">
            <a:extLst>
              <a:ext uri="{FF2B5EF4-FFF2-40B4-BE49-F238E27FC236}">
                <a16:creationId xmlns:a16="http://schemas.microsoft.com/office/drawing/2014/main" id="{39C836D8-0602-0012-DE3A-A73B3D7C13BA}"/>
              </a:ext>
            </a:extLst>
          </p:cNvPr>
          <p:cNvSpPr/>
          <p:nvPr/>
        </p:nvSpPr>
        <p:spPr>
          <a:xfrm>
            <a:off x="5197082" y="4656290"/>
            <a:ext cx="2477112" cy="451191"/>
          </a:xfrm>
          <a:prstGeom prst="rect">
            <a:avLst/>
          </a:prstGeom>
          <a:noFill/>
          <a:ln>
            <a:noFill/>
          </a:ln>
        </p:spPr>
        <p:txBody>
          <a:bodyPr spcFirstLastPara="1" wrap="square" lIns="91425" tIns="91425" rIns="91425" bIns="91425" numCol="1" rtlCol="0" anchor="ctr" anchorCtr="0">
            <a:noAutofit/>
          </a:bodyPr>
          <a:lstStyle/>
          <a:p>
            <a:r>
              <a:rPr lang="lt-LT" sz="700" dirty="0">
                <a:solidFill>
                  <a:schemeClr val="bg2"/>
                </a:solidFill>
              </a:rPr>
              <a:t>Strateginis planas – Lietuvos žemės ūkio ir kaimo plėtros 2023–2027 m. strateginis planas;</a:t>
            </a:r>
          </a:p>
          <a:p>
            <a:pPr rtl="0">
              <a:spcBef>
                <a:spcPts val="0"/>
              </a:spcBef>
              <a:spcAft>
                <a:spcPts val="0"/>
              </a:spcAft>
            </a:pPr>
            <a:r>
              <a:rPr lang="lt-LT" sz="700" dirty="0">
                <a:solidFill>
                  <a:schemeClr val="bg2"/>
                </a:solidFill>
              </a:rPr>
              <a:t>ha – hektaras;</a:t>
            </a:r>
          </a:p>
          <a:p>
            <a:pPr rtl="0">
              <a:spcBef>
                <a:spcPts val="0"/>
              </a:spcBef>
              <a:spcAft>
                <a:spcPts val="0"/>
              </a:spcAft>
            </a:pPr>
            <a:r>
              <a:rPr lang="lt-LT" sz="700" dirty="0">
                <a:solidFill>
                  <a:schemeClr val="bg2"/>
                </a:solidFill>
              </a:rPr>
              <a:t>KŽS – kontrolinis žemės sklypo numeris.</a:t>
            </a:r>
          </a:p>
        </p:txBody>
      </p:sp>
      <p:grpSp>
        <p:nvGrpSpPr>
          <p:cNvPr id="20" name="Group 19">
            <a:extLst>
              <a:ext uri="{FF2B5EF4-FFF2-40B4-BE49-F238E27FC236}">
                <a16:creationId xmlns:a16="http://schemas.microsoft.com/office/drawing/2014/main" id="{8BB48E5F-A067-C98C-6302-4A8296B64CD2}"/>
              </a:ext>
            </a:extLst>
          </p:cNvPr>
          <p:cNvGrpSpPr/>
          <p:nvPr/>
        </p:nvGrpSpPr>
        <p:grpSpPr>
          <a:xfrm>
            <a:off x="619826" y="1179074"/>
            <a:ext cx="3917009" cy="307777"/>
            <a:chOff x="619826" y="1632674"/>
            <a:chExt cx="3917009" cy="307777"/>
          </a:xfrm>
        </p:grpSpPr>
        <p:sp>
          <p:nvSpPr>
            <p:cNvPr id="27" name="Rectangle 26">
              <a:extLst>
                <a:ext uri="{FF2B5EF4-FFF2-40B4-BE49-F238E27FC236}">
                  <a16:creationId xmlns:a16="http://schemas.microsoft.com/office/drawing/2014/main" id="{96961BA3-B138-359C-2CE2-2B641E326CD0}"/>
                </a:ext>
              </a:extLst>
            </p:cNvPr>
            <p:cNvSpPr/>
            <p:nvPr/>
          </p:nvSpPr>
          <p:spPr>
            <a:xfrm>
              <a:off x="1016390" y="1657177"/>
              <a:ext cx="3520445" cy="258771"/>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800" dirty="0">
                  <a:solidFill>
                    <a:schemeClr val="accent6"/>
                  </a:solidFill>
                </a:rPr>
                <a:t>Kompensacinė išmoka, mokama kaip metinė išmoka už visus reikalavimus atitinkančius ariamosios žemės hektarus, kuriems taikomi nustatyti įsipareigojimai. </a:t>
              </a:r>
            </a:p>
          </p:txBody>
        </p:sp>
        <p:sp>
          <p:nvSpPr>
            <p:cNvPr id="35" name="TextBox 34">
              <a:extLst>
                <a:ext uri="{FF2B5EF4-FFF2-40B4-BE49-F238E27FC236}">
                  <a16:creationId xmlns:a16="http://schemas.microsoft.com/office/drawing/2014/main" id="{41BD281E-0134-397D-7841-65F2166AF255}"/>
                </a:ext>
              </a:extLst>
            </p:cNvPr>
            <p:cNvSpPr txBox="1"/>
            <p:nvPr/>
          </p:nvSpPr>
          <p:spPr>
            <a:xfrm>
              <a:off x="619826" y="1632674"/>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1.</a:t>
              </a:r>
              <a:endParaRPr lang="en-US" sz="1400" b="1" dirty="0">
                <a:solidFill>
                  <a:srgbClr val="1F7B62"/>
                </a:solidFill>
                <a:latin typeface="Calibri" panose="020F0502020204030204" pitchFamily="34" charset="0"/>
              </a:endParaRPr>
            </a:p>
          </p:txBody>
        </p:sp>
      </p:grpSp>
      <p:grpSp>
        <p:nvGrpSpPr>
          <p:cNvPr id="17" name="Group 16">
            <a:extLst>
              <a:ext uri="{FF2B5EF4-FFF2-40B4-BE49-F238E27FC236}">
                <a16:creationId xmlns:a16="http://schemas.microsoft.com/office/drawing/2014/main" id="{B1CA8C89-663B-8DBC-994B-FC6172652784}"/>
              </a:ext>
            </a:extLst>
          </p:cNvPr>
          <p:cNvGrpSpPr/>
          <p:nvPr/>
        </p:nvGrpSpPr>
        <p:grpSpPr>
          <a:xfrm>
            <a:off x="619826" y="1592362"/>
            <a:ext cx="3917009" cy="427210"/>
            <a:chOff x="619826" y="2027474"/>
            <a:chExt cx="3917009" cy="427210"/>
          </a:xfrm>
        </p:grpSpPr>
        <p:sp>
          <p:nvSpPr>
            <p:cNvPr id="31" name="Rectangle 30">
              <a:extLst>
                <a:ext uri="{FF2B5EF4-FFF2-40B4-BE49-F238E27FC236}">
                  <a16:creationId xmlns:a16="http://schemas.microsoft.com/office/drawing/2014/main" id="{69B888C5-B56D-5EFD-947E-7A6577FED009}"/>
                </a:ext>
              </a:extLst>
            </p:cNvPr>
            <p:cNvSpPr/>
            <p:nvPr/>
          </p:nvSpPr>
          <p:spPr>
            <a:xfrm>
              <a:off x="1016390" y="2027474"/>
              <a:ext cx="3520445" cy="427210"/>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800" dirty="0">
                  <a:solidFill>
                    <a:schemeClr val="accent6"/>
                  </a:solidFill>
                </a:rPr>
                <a:t>Kompensacinė išmoka skiriama vienam aktyviam ūkininkui už 1–500 ha ariamosios žemės naudmenų plotą LR teritorijoje, nepriklausomai nuo to, ar žemė valdoma nuosavybės ar nuomos teise</a:t>
              </a:r>
            </a:p>
          </p:txBody>
        </p:sp>
        <p:sp>
          <p:nvSpPr>
            <p:cNvPr id="36" name="TextBox 35">
              <a:extLst>
                <a:ext uri="{FF2B5EF4-FFF2-40B4-BE49-F238E27FC236}">
                  <a16:creationId xmlns:a16="http://schemas.microsoft.com/office/drawing/2014/main" id="{6FA98DA0-36A4-C8D9-288F-EF8E12145A6C}"/>
                </a:ext>
              </a:extLst>
            </p:cNvPr>
            <p:cNvSpPr txBox="1"/>
            <p:nvPr/>
          </p:nvSpPr>
          <p:spPr>
            <a:xfrm>
              <a:off x="619826" y="2087191"/>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2.</a:t>
              </a:r>
              <a:endParaRPr lang="en-US" sz="1400" b="1" dirty="0">
                <a:solidFill>
                  <a:srgbClr val="1F7B62"/>
                </a:solidFill>
                <a:latin typeface="Calibri" panose="020F0502020204030204" pitchFamily="34" charset="0"/>
              </a:endParaRPr>
            </a:p>
          </p:txBody>
        </p:sp>
      </p:grpSp>
      <p:grpSp>
        <p:nvGrpSpPr>
          <p:cNvPr id="25" name="Group 24">
            <a:extLst>
              <a:ext uri="{FF2B5EF4-FFF2-40B4-BE49-F238E27FC236}">
                <a16:creationId xmlns:a16="http://schemas.microsoft.com/office/drawing/2014/main" id="{3E01160E-C326-8928-D276-6A41CEEAB070}"/>
              </a:ext>
            </a:extLst>
          </p:cNvPr>
          <p:cNvGrpSpPr/>
          <p:nvPr/>
        </p:nvGrpSpPr>
        <p:grpSpPr>
          <a:xfrm>
            <a:off x="618479" y="2125083"/>
            <a:ext cx="3917009" cy="465286"/>
            <a:chOff x="619826" y="2434696"/>
            <a:chExt cx="3917009" cy="465286"/>
          </a:xfrm>
        </p:grpSpPr>
        <p:sp>
          <p:nvSpPr>
            <p:cNvPr id="37" name="TextBox 36">
              <a:extLst>
                <a:ext uri="{FF2B5EF4-FFF2-40B4-BE49-F238E27FC236}">
                  <a16:creationId xmlns:a16="http://schemas.microsoft.com/office/drawing/2014/main" id="{1539436C-C3E3-F8D5-BE0D-B660FA4B69C8}"/>
                </a:ext>
              </a:extLst>
            </p:cNvPr>
            <p:cNvSpPr txBox="1"/>
            <p:nvPr/>
          </p:nvSpPr>
          <p:spPr>
            <a:xfrm>
              <a:off x="619826" y="2513451"/>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3.</a:t>
              </a:r>
              <a:endParaRPr lang="en-US" sz="1400" b="1" dirty="0">
                <a:solidFill>
                  <a:srgbClr val="1F7B62"/>
                </a:solidFill>
                <a:latin typeface="Calibri" panose="020F0502020204030204" pitchFamily="34" charset="0"/>
              </a:endParaRPr>
            </a:p>
          </p:txBody>
        </p:sp>
        <p:sp>
          <p:nvSpPr>
            <p:cNvPr id="33" name="Rectangle 32">
              <a:extLst>
                <a:ext uri="{FF2B5EF4-FFF2-40B4-BE49-F238E27FC236}">
                  <a16:creationId xmlns:a16="http://schemas.microsoft.com/office/drawing/2014/main" id="{2014FB09-53EF-B25F-13B2-652AE5C922F3}"/>
                </a:ext>
              </a:extLst>
            </p:cNvPr>
            <p:cNvSpPr/>
            <p:nvPr/>
          </p:nvSpPr>
          <p:spPr>
            <a:xfrm>
              <a:off x="1016390" y="2434696"/>
              <a:ext cx="3520445" cy="465286"/>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800" dirty="0">
                  <a:solidFill>
                    <a:schemeClr val="accent6"/>
                  </a:solidFill>
                </a:rPr>
                <a:t>Aktyvūs ūkininkai privalo laikytis galiojančių valdymo ir geros agrarinės bei aplinkosaugos būklės reikalavimų, </a:t>
              </a:r>
              <a:r>
                <a:rPr lang="lt-LT" sz="800" b="1" dirty="0">
                  <a:solidFill>
                    <a:schemeClr val="accent6"/>
                  </a:solidFill>
                </a:rPr>
                <a:t>įskaitant 2 VR taikomus reikalavimus, ir juos viršyti.</a:t>
              </a:r>
            </a:p>
          </p:txBody>
        </p:sp>
      </p:grpSp>
      <p:grpSp>
        <p:nvGrpSpPr>
          <p:cNvPr id="67" name="Group 66">
            <a:extLst>
              <a:ext uri="{FF2B5EF4-FFF2-40B4-BE49-F238E27FC236}">
                <a16:creationId xmlns:a16="http://schemas.microsoft.com/office/drawing/2014/main" id="{34D05359-CA1F-2F8F-A1E2-FD65387BD8AD}"/>
              </a:ext>
            </a:extLst>
          </p:cNvPr>
          <p:cNvGrpSpPr/>
          <p:nvPr/>
        </p:nvGrpSpPr>
        <p:grpSpPr>
          <a:xfrm>
            <a:off x="4627329" y="1215790"/>
            <a:ext cx="3967759" cy="274115"/>
            <a:chOff x="4642840" y="1698487"/>
            <a:chExt cx="3967759" cy="274115"/>
          </a:xfrm>
        </p:grpSpPr>
        <p:sp>
          <p:nvSpPr>
            <p:cNvPr id="47" name="Rectangle 46">
              <a:extLst>
                <a:ext uri="{FF2B5EF4-FFF2-40B4-BE49-F238E27FC236}">
                  <a16:creationId xmlns:a16="http://schemas.microsoft.com/office/drawing/2014/main" id="{EA63FC03-EDB3-929B-7B0C-BA864AFCD3C8}"/>
                </a:ext>
              </a:extLst>
            </p:cNvPr>
            <p:cNvSpPr/>
            <p:nvPr/>
          </p:nvSpPr>
          <p:spPr>
            <a:xfrm>
              <a:off x="5000012" y="1698487"/>
              <a:ext cx="3610587" cy="274115"/>
            </a:xfrm>
            <a:prstGeom prst="rect">
              <a:avLst/>
            </a:prstGeom>
            <a:solidFill>
              <a:schemeClr val="accent1">
                <a:lumMod val="20000"/>
                <a:lumOff val="80000"/>
              </a:schemeClr>
            </a:solidFill>
            <a:ln>
              <a:solidFill>
                <a:srgbClr val="1F7B62"/>
              </a:solidFill>
            </a:ln>
          </p:spPr>
          <p:txBody>
            <a:bodyPr spcFirstLastPara="1" wrap="square" lIns="91425" tIns="91425" rIns="91425" bIns="91425" rtlCol="0" anchor="ctr" anchorCtr="0">
              <a:noAutofit/>
            </a:bodyPr>
            <a:lstStyle/>
            <a:p>
              <a:pPr algn="just"/>
              <a:r>
                <a:rPr lang="lt-LT" sz="800" dirty="0">
                  <a:solidFill>
                    <a:schemeClr val="accent6"/>
                  </a:solidFill>
                </a:rPr>
                <a:t>Aktyvūs ūkininkai privalo atlikti </a:t>
              </a:r>
              <a:r>
                <a:rPr lang="lt-LT" sz="800" b="1" dirty="0">
                  <a:solidFill>
                    <a:schemeClr val="accent6"/>
                  </a:solidFill>
                </a:rPr>
                <a:t>dirvožemio tyrimus pagal ŽŪM nustatytas alternatyvas (I, II, III)</a:t>
              </a:r>
            </a:p>
          </p:txBody>
        </p:sp>
        <p:sp>
          <p:nvSpPr>
            <p:cNvPr id="53" name="TextBox 52">
              <a:extLst>
                <a:ext uri="{FF2B5EF4-FFF2-40B4-BE49-F238E27FC236}">
                  <a16:creationId xmlns:a16="http://schemas.microsoft.com/office/drawing/2014/main" id="{61F923A5-7C10-232D-65B8-B2732AE2E159}"/>
                </a:ext>
              </a:extLst>
            </p:cNvPr>
            <p:cNvSpPr txBox="1"/>
            <p:nvPr/>
          </p:nvSpPr>
          <p:spPr>
            <a:xfrm>
              <a:off x="4642840" y="1698744"/>
              <a:ext cx="357172" cy="273600"/>
            </a:xfrm>
            <a:prstGeom prst="rect">
              <a:avLst/>
            </a:prstGeom>
            <a:noFill/>
          </p:spPr>
          <p:txBody>
            <a:bodyPr wrap="square" rtlCol="0">
              <a:spAutoFit/>
            </a:bodyPr>
            <a:lstStyle/>
            <a:p>
              <a:r>
                <a:rPr lang="lt-LT" sz="1400" b="1">
                  <a:solidFill>
                    <a:srgbClr val="1F7B62"/>
                  </a:solidFill>
                  <a:latin typeface="Calibri" panose="020F0502020204030204" pitchFamily="34" charset="0"/>
                </a:rPr>
                <a:t>1.</a:t>
              </a:r>
              <a:endParaRPr lang="en-US" sz="1400" b="1">
                <a:solidFill>
                  <a:srgbClr val="1F7B62"/>
                </a:solidFill>
                <a:latin typeface="Calibri" panose="020F0502020204030204" pitchFamily="34" charset="0"/>
              </a:endParaRPr>
            </a:p>
          </p:txBody>
        </p:sp>
      </p:grpSp>
      <p:grpSp>
        <p:nvGrpSpPr>
          <p:cNvPr id="66" name="Group 65">
            <a:extLst>
              <a:ext uri="{FF2B5EF4-FFF2-40B4-BE49-F238E27FC236}">
                <a16:creationId xmlns:a16="http://schemas.microsoft.com/office/drawing/2014/main" id="{216CEBAD-2E7B-E197-DD67-F0E3321E528B}"/>
              </a:ext>
            </a:extLst>
          </p:cNvPr>
          <p:cNvGrpSpPr/>
          <p:nvPr/>
        </p:nvGrpSpPr>
        <p:grpSpPr>
          <a:xfrm>
            <a:off x="4627329" y="1572253"/>
            <a:ext cx="3957172" cy="396000"/>
            <a:chOff x="4653427" y="2086935"/>
            <a:chExt cx="3957172" cy="396000"/>
          </a:xfrm>
        </p:grpSpPr>
        <p:sp>
          <p:nvSpPr>
            <p:cNvPr id="48" name="Rectangle 47">
              <a:extLst>
                <a:ext uri="{FF2B5EF4-FFF2-40B4-BE49-F238E27FC236}">
                  <a16:creationId xmlns:a16="http://schemas.microsoft.com/office/drawing/2014/main" id="{7B3B4132-53E4-4255-C239-1B9646B4AED9}"/>
                </a:ext>
              </a:extLst>
            </p:cNvPr>
            <p:cNvSpPr/>
            <p:nvPr/>
          </p:nvSpPr>
          <p:spPr>
            <a:xfrm>
              <a:off x="5000012" y="2086935"/>
              <a:ext cx="3610587" cy="396000"/>
            </a:xfrm>
            <a:prstGeom prst="rect">
              <a:avLst/>
            </a:prstGeom>
            <a:solidFill>
              <a:schemeClr val="accent1">
                <a:lumMod val="20000"/>
                <a:lumOff val="80000"/>
              </a:schemeClr>
            </a:solidFill>
            <a:ln>
              <a:solidFill>
                <a:srgbClr val="1F7B62"/>
              </a:solidFill>
            </a:ln>
          </p:spPr>
          <p:txBody>
            <a:bodyPr spcFirstLastPara="1" wrap="square" lIns="91425" tIns="91425" rIns="91425" bIns="91425" rtlCol="0" anchor="ctr" anchorCtr="0">
              <a:noAutofit/>
            </a:bodyPr>
            <a:lstStyle/>
            <a:p>
              <a:pPr algn="just"/>
              <a:r>
                <a:rPr lang="lt-LT" sz="800" dirty="0">
                  <a:solidFill>
                    <a:schemeClr val="accent6"/>
                  </a:solidFill>
                </a:rPr>
                <a:t>Dirvožemio mėginiai turi būti imami ir tiriami pagal patvirtintą metodiką akredituotose laboratorijose. </a:t>
              </a:r>
              <a:r>
                <a:rPr lang="lt-LT" sz="800" b="1" dirty="0">
                  <a:solidFill>
                    <a:schemeClr val="accent6"/>
                  </a:solidFill>
                </a:rPr>
                <a:t>Tyrimų ataskaitose turi būti pateikta išsami informacija.</a:t>
              </a:r>
            </a:p>
          </p:txBody>
        </p:sp>
        <p:sp>
          <p:nvSpPr>
            <p:cNvPr id="54" name="TextBox 53">
              <a:extLst>
                <a:ext uri="{FF2B5EF4-FFF2-40B4-BE49-F238E27FC236}">
                  <a16:creationId xmlns:a16="http://schemas.microsoft.com/office/drawing/2014/main" id="{98488157-7D8C-E373-C744-58B135AF329E}"/>
                </a:ext>
              </a:extLst>
            </p:cNvPr>
            <p:cNvSpPr txBox="1"/>
            <p:nvPr/>
          </p:nvSpPr>
          <p:spPr>
            <a:xfrm>
              <a:off x="4653427" y="2131047"/>
              <a:ext cx="357172" cy="307777"/>
            </a:xfrm>
            <a:prstGeom prst="rect">
              <a:avLst/>
            </a:prstGeom>
            <a:noFill/>
          </p:spPr>
          <p:txBody>
            <a:bodyPr wrap="square" rtlCol="0">
              <a:spAutoFit/>
            </a:bodyPr>
            <a:lstStyle/>
            <a:p>
              <a:r>
                <a:rPr lang="lt-LT" sz="1400" b="1">
                  <a:solidFill>
                    <a:srgbClr val="1F7B62"/>
                  </a:solidFill>
                  <a:latin typeface="Calibri" panose="020F0502020204030204" pitchFamily="34" charset="0"/>
                </a:rPr>
                <a:t>2.</a:t>
              </a:r>
            </a:p>
          </p:txBody>
        </p:sp>
      </p:grpSp>
      <p:grpSp>
        <p:nvGrpSpPr>
          <p:cNvPr id="68" name="Group 67">
            <a:extLst>
              <a:ext uri="{FF2B5EF4-FFF2-40B4-BE49-F238E27FC236}">
                <a16:creationId xmlns:a16="http://schemas.microsoft.com/office/drawing/2014/main" id="{50FD4A57-9055-D476-FD37-427A8128C4BD}"/>
              </a:ext>
            </a:extLst>
          </p:cNvPr>
          <p:cNvGrpSpPr/>
          <p:nvPr/>
        </p:nvGrpSpPr>
        <p:grpSpPr>
          <a:xfrm>
            <a:off x="4627329" y="2050601"/>
            <a:ext cx="3957172" cy="345125"/>
            <a:chOff x="4653427" y="2562528"/>
            <a:chExt cx="3957172" cy="345125"/>
          </a:xfrm>
        </p:grpSpPr>
        <p:sp>
          <p:nvSpPr>
            <p:cNvPr id="49" name="Rectangle 48">
              <a:extLst>
                <a:ext uri="{FF2B5EF4-FFF2-40B4-BE49-F238E27FC236}">
                  <a16:creationId xmlns:a16="http://schemas.microsoft.com/office/drawing/2014/main" id="{E094B028-0B74-2136-9F6E-4B75F8E7E785}"/>
                </a:ext>
              </a:extLst>
            </p:cNvPr>
            <p:cNvSpPr/>
            <p:nvPr/>
          </p:nvSpPr>
          <p:spPr>
            <a:xfrm>
              <a:off x="5000012" y="2562528"/>
              <a:ext cx="3610587" cy="345125"/>
            </a:xfrm>
            <a:prstGeom prst="rect">
              <a:avLst/>
            </a:prstGeom>
            <a:solidFill>
              <a:schemeClr val="accent1">
                <a:lumMod val="20000"/>
                <a:lumOff val="80000"/>
              </a:schemeClr>
            </a:solidFill>
            <a:ln>
              <a:solidFill>
                <a:srgbClr val="1F7B62"/>
              </a:solidFill>
            </a:ln>
          </p:spPr>
          <p:txBody>
            <a:bodyPr spcFirstLastPara="1" wrap="square" lIns="91425" tIns="91425" rIns="91425" bIns="91425" rtlCol="0" anchor="ctr" anchorCtr="0">
              <a:noAutofit/>
            </a:bodyPr>
            <a:lstStyle/>
            <a:p>
              <a:pPr algn="just"/>
              <a:r>
                <a:rPr lang="lt-LT" sz="800" dirty="0">
                  <a:solidFill>
                    <a:schemeClr val="accent6"/>
                  </a:solidFill>
                </a:rPr>
                <a:t>Siekiant užtikrinti kontrolę ir duomenų pagrįstumą, </a:t>
              </a:r>
              <a:r>
                <a:rPr lang="lt-LT" sz="800" b="1" dirty="0">
                  <a:solidFill>
                    <a:schemeClr val="accent6"/>
                  </a:solidFill>
                </a:rPr>
                <a:t>dirvožemio tyrimai turi būti susieti su konkrečiais deklaruotais laukais pagal KŽS numerį.</a:t>
              </a:r>
              <a:endParaRPr lang="en-US" sz="800" dirty="0">
                <a:solidFill>
                  <a:schemeClr val="accent6"/>
                </a:solidFill>
              </a:endParaRPr>
            </a:p>
          </p:txBody>
        </p:sp>
        <p:sp>
          <p:nvSpPr>
            <p:cNvPr id="55" name="TextBox 54">
              <a:extLst>
                <a:ext uri="{FF2B5EF4-FFF2-40B4-BE49-F238E27FC236}">
                  <a16:creationId xmlns:a16="http://schemas.microsoft.com/office/drawing/2014/main" id="{EDE7A5E4-12F9-CF42-9F2A-3D312F82E42B}"/>
                </a:ext>
              </a:extLst>
            </p:cNvPr>
            <p:cNvSpPr txBox="1"/>
            <p:nvPr/>
          </p:nvSpPr>
          <p:spPr>
            <a:xfrm>
              <a:off x="4653427" y="2627090"/>
              <a:ext cx="357172" cy="216000"/>
            </a:xfrm>
            <a:prstGeom prst="rect">
              <a:avLst/>
            </a:prstGeom>
            <a:noFill/>
          </p:spPr>
          <p:txBody>
            <a:bodyPr wrap="square" rtlCol="0">
              <a:spAutoFit/>
            </a:bodyPr>
            <a:lstStyle/>
            <a:p>
              <a:r>
                <a:rPr lang="lt-LT" sz="1400" b="1" dirty="0">
                  <a:solidFill>
                    <a:srgbClr val="1F7B62"/>
                  </a:solidFill>
                  <a:latin typeface="Calibri" panose="020F0502020204030204" pitchFamily="34" charset="0"/>
                </a:rPr>
                <a:t>3.</a:t>
              </a:r>
              <a:endParaRPr lang="en-US" sz="1400" b="1" dirty="0">
                <a:solidFill>
                  <a:srgbClr val="1F7B62"/>
                </a:solidFill>
                <a:latin typeface="Calibri" panose="020F0502020204030204" pitchFamily="34" charset="0"/>
              </a:endParaRPr>
            </a:p>
          </p:txBody>
        </p:sp>
      </p:grpSp>
      <p:grpSp>
        <p:nvGrpSpPr>
          <p:cNvPr id="69" name="Group 68">
            <a:extLst>
              <a:ext uri="{FF2B5EF4-FFF2-40B4-BE49-F238E27FC236}">
                <a16:creationId xmlns:a16="http://schemas.microsoft.com/office/drawing/2014/main" id="{C6156029-A25E-CA0E-0691-E315EA0E2CA1}"/>
              </a:ext>
            </a:extLst>
          </p:cNvPr>
          <p:cNvGrpSpPr/>
          <p:nvPr/>
        </p:nvGrpSpPr>
        <p:grpSpPr>
          <a:xfrm>
            <a:off x="4627329" y="2478074"/>
            <a:ext cx="3957172" cy="396000"/>
            <a:chOff x="4653427" y="2932815"/>
            <a:chExt cx="3957172" cy="396000"/>
          </a:xfrm>
        </p:grpSpPr>
        <p:sp>
          <p:nvSpPr>
            <p:cNvPr id="50" name="Rectangle 49">
              <a:extLst>
                <a:ext uri="{FF2B5EF4-FFF2-40B4-BE49-F238E27FC236}">
                  <a16:creationId xmlns:a16="http://schemas.microsoft.com/office/drawing/2014/main" id="{A0BCBDD3-A717-D67A-092B-CD11CDC9C85E}"/>
                </a:ext>
              </a:extLst>
            </p:cNvPr>
            <p:cNvSpPr/>
            <p:nvPr/>
          </p:nvSpPr>
          <p:spPr>
            <a:xfrm>
              <a:off x="5000012" y="2932815"/>
              <a:ext cx="3610587" cy="396000"/>
            </a:xfrm>
            <a:prstGeom prst="rect">
              <a:avLst/>
            </a:prstGeom>
            <a:solidFill>
              <a:schemeClr val="accent1">
                <a:lumMod val="20000"/>
                <a:lumOff val="80000"/>
              </a:schemeClr>
            </a:solidFill>
            <a:ln>
              <a:solidFill>
                <a:srgbClr val="1F7B62"/>
              </a:solidFill>
            </a:ln>
          </p:spPr>
          <p:txBody>
            <a:bodyPr spcFirstLastPara="1" wrap="square" lIns="91425" tIns="91425" rIns="91425" bIns="91425" rtlCol="0" anchor="ctr" anchorCtr="0">
              <a:noAutofit/>
            </a:bodyPr>
            <a:lstStyle/>
            <a:p>
              <a:pPr algn="just"/>
              <a:r>
                <a:rPr lang="lt-LT" sz="800" dirty="0">
                  <a:solidFill>
                    <a:schemeClr val="accent6"/>
                  </a:solidFill>
                </a:rPr>
                <a:t>Įsipareigojimų laikotarpis atsižvelgiant į BŽŪP aplinkosauginių tikslų pasiekiamumą dėl dirvožemio ir vandens apsaugos – </a:t>
              </a:r>
              <a:r>
                <a:rPr lang="lt-LT" sz="800" b="1" dirty="0">
                  <a:solidFill>
                    <a:schemeClr val="accent6"/>
                  </a:solidFill>
                </a:rPr>
                <a:t>1 metai nuo paraiškos patvirtinimo.</a:t>
              </a:r>
              <a:endParaRPr lang="en-US" sz="800" b="1" dirty="0">
                <a:solidFill>
                  <a:schemeClr val="accent6"/>
                </a:solidFill>
              </a:endParaRPr>
            </a:p>
          </p:txBody>
        </p:sp>
        <p:sp>
          <p:nvSpPr>
            <p:cNvPr id="62" name="TextBox 61">
              <a:extLst>
                <a:ext uri="{FF2B5EF4-FFF2-40B4-BE49-F238E27FC236}">
                  <a16:creationId xmlns:a16="http://schemas.microsoft.com/office/drawing/2014/main" id="{DBDB0800-644A-C78C-36D3-E1ED017E3CEA}"/>
                </a:ext>
              </a:extLst>
            </p:cNvPr>
            <p:cNvSpPr txBox="1"/>
            <p:nvPr/>
          </p:nvSpPr>
          <p:spPr>
            <a:xfrm>
              <a:off x="4653427" y="2976926"/>
              <a:ext cx="357172" cy="307777"/>
            </a:xfrm>
            <a:prstGeom prst="rect">
              <a:avLst/>
            </a:prstGeom>
            <a:noFill/>
          </p:spPr>
          <p:txBody>
            <a:bodyPr wrap="square" rtlCol="0">
              <a:spAutoFit/>
            </a:bodyPr>
            <a:lstStyle/>
            <a:p>
              <a:r>
                <a:rPr lang="lt-LT" sz="1400" b="1">
                  <a:solidFill>
                    <a:srgbClr val="1F7B62"/>
                  </a:solidFill>
                  <a:latin typeface="Calibri" panose="020F0502020204030204" pitchFamily="34" charset="0"/>
                </a:rPr>
                <a:t>4.</a:t>
              </a:r>
              <a:endParaRPr lang="en-US" sz="1400" b="1">
                <a:solidFill>
                  <a:srgbClr val="1F7B62"/>
                </a:solidFill>
                <a:latin typeface="Calibri" panose="020F0502020204030204" pitchFamily="34" charset="0"/>
              </a:endParaRPr>
            </a:p>
          </p:txBody>
        </p:sp>
      </p:grpSp>
      <p:grpSp>
        <p:nvGrpSpPr>
          <p:cNvPr id="41" name="Group 40">
            <a:extLst>
              <a:ext uri="{FF2B5EF4-FFF2-40B4-BE49-F238E27FC236}">
                <a16:creationId xmlns:a16="http://schemas.microsoft.com/office/drawing/2014/main" id="{15466E7F-9FB6-8B83-CAC1-7EB3C1915FF9}"/>
              </a:ext>
            </a:extLst>
          </p:cNvPr>
          <p:cNvGrpSpPr/>
          <p:nvPr/>
        </p:nvGrpSpPr>
        <p:grpSpPr>
          <a:xfrm>
            <a:off x="4627329" y="2956422"/>
            <a:ext cx="3950823" cy="852874"/>
            <a:chOff x="4653427" y="3379843"/>
            <a:chExt cx="3950823" cy="852874"/>
          </a:xfrm>
        </p:grpSpPr>
        <p:sp>
          <p:nvSpPr>
            <p:cNvPr id="64" name="TextBox 63">
              <a:extLst>
                <a:ext uri="{FF2B5EF4-FFF2-40B4-BE49-F238E27FC236}">
                  <a16:creationId xmlns:a16="http://schemas.microsoft.com/office/drawing/2014/main" id="{41F2AF86-462C-B896-6582-04B950D54104}"/>
                </a:ext>
              </a:extLst>
            </p:cNvPr>
            <p:cNvSpPr txBox="1"/>
            <p:nvPr/>
          </p:nvSpPr>
          <p:spPr>
            <a:xfrm>
              <a:off x="4653427" y="3583307"/>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5.</a:t>
              </a:r>
              <a:endParaRPr lang="en-US" sz="1400" b="1" dirty="0">
                <a:solidFill>
                  <a:srgbClr val="1F7B62"/>
                </a:solidFill>
                <a:latin typeface="Calibri" panose="020F0502020204030204" pitchFamily="34" charset="0"/>
              </a:endParaRPr>
            </a:p>
          </p:txBody>
        </p:sp>
        <p:sp>
          <p:nvSpPr>
            <p:cNvPr id="19" name="Rectangle 18">
              <a:extLst>
                <a:ext uri="{FF2B5EF4-FFF2-40B4-BE49-F238E27FC236}">
                  <a16:creationId xmlns:a16="http://schemas.microsoft.com/office/drawing/2014/main" id="{050989C4-0929-3F08-7ABB-51A4775C6582}"/>
                </a:ext>
              </a:extLst>
            </p:cNvPr>
            <p:cNvSpPr/>
            <p:nvPr/>
          </p:nvSpPr>
          <p:spPr>
            <a:xfrm>
              <a:off x="4993663" y="3379843"/>
              <a:ext cx="3610587" cy="852874"/>
            </a:xfrm>
            <a:prstGeom prst="rect">
              <a:avLst/>
            </a:prstGeom>
            <a:solidFill>
              <a:schemeClr val="accent1">
                <a:lumMod val="20000"/>
                <a:lumOff val="80000"/>
              </a:schemeClr>
            </a:solidFill>
            <a:ln>
              <a:solidFill>
                <a:srgbClr val="1F7B62"/>
              </a:solidFill>
            </a:ln>
          </p:spPr>
          <p:txBody>
            <a:bodyPr spcFirstLastPara="1" wrap="square" lIns="91425" tIns="91425" rIns="91425" bIns="91425" rtlCol="0" anchor="ctr" anchorCtr="0">
              <a:noAutofit/>
            </a:bodyPr>
            <a:lstStyle/>
            <a:p>
              <a:pPr algn="just"/>
              <a:r>
                <a:rPr lang="lt-LT" sz="800" dirty="0">
                  <a:solidFill>
                    <a:schemeClr val="accent6"/>
                  </a:solidFill>
                </a:rPr>
                <a:t>Aktyvūs ūkininkai, pretenduojantys į paramą pagal Ekologinę sistemą</a:t>
              </a:r>
              <a:r>
                <a:rPr lang="lt-LT" sz="800" b="1" dirty="0">
                  <a:solidFill>
                    <a:schemeClr val="accent6"/>
                  </a:solidFill>
                </a:rPr>
                <a:t>, kartu su paraiška per PPIS ŽŪDC turi pateikti informaciją apie atliktus dirvožemio tyrimus, jų rezultatus ir dirvožemio būklę. </a:t>
              </a:r>
            </a:p>
            <a:p>
              <a:pPr algn="just"/>
              <a:r>
                <a:rPr lang="lt-LT" sz="800" dirty="0">
                  <a:solidFill>
                    <a:schemeClr val="accent6"/>
                  </a:solidFill>
                </a:rPr>
                <a:t>Taip pat turi būti PPIS elektroniniu būdu patvirtina, jog A. Ū. sutinka, kad jo pateikti dirvožemio tyrimų duomenys būtų naudojami Ekologinės sistemos administravimo ir stebėsenos tikslais. </a:t>
              </a:r>
            </a:p>
          </p:txBody>
        </p:sp>
      </p:grpSp>
      <p:grpSp>
        <p:nvGrpSpPr>
          <p:cNvPr id="4" name="Group 3">
            <a:extLst>
              <a:ext uri="{FF2B5EF4-FFF2-40B4-BE49-F238E27FC236}">
                <a16:creationId xmlns:a16="http://schemas.microsoft.com/office/drawing/2014/main" id="{2E06649D-7C2D-19E5-A1ED-ACA77C70E3D8}"/>
              </a:ext>
            </a:extLst>
          </p:cNvPr>
          <p:cNvGrpSpPr/>
          <p:nvPr/>
        </p:nvGrpSpPr>
        <p:grpSpPr>
          <a:xfrm>
            <a:off x="546101" y="121555"/>
            <a:ext cx="7869539" cy="218170"/>
            <a:chOff x="546101" y="121555"/>
            <a:chExt cx="6815601" cy="216000"/>
          </a:xfrm>
        </p:grpSpPr>
        <p:sp>
          <p:nvSpPr>
            <p:cNvPr id="14" name="Parallelogram 13">
              <a:extLst>
                <a:ext uri="{FF2B5EF4-FFF2-40B4-BE49-F238E27FC236}">
                  <a16:creationId xmlns:a16="http://schemas.microsoft.com/office/drawing/2014/main" id="{253AC948-C092-58BE-6B3F-0CEA01E3A9C7}"/>
                </a:ext>
              </a:extLst>
            </p:cNvPr>
            <p:cNvSpPr/>
            <p:nvPr/>
          </p:nvSpPr>
          <p:spPr>
            <a:xfrm>
              <a:off x="546101" y="121555"/>
              <a:ext cx="3429655"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Kompensacinės išmokos gairės, sąlygos, įsipareigojimai</a:t>
              </a:r>
              <a:endParaRPr lang="pt-BR" sz="600" dirty="0">
                <a:solidFill>
                  <a:srgbClr val="FFFFFF"/>
                </a:solidFill>
                <a:latin typeface="Calibri" panose="020F0502020204030204" pitchFamily="34" charset="0"/>
              </a:endParaRPr>
            </a:p>
          </p:txBody>
        </p:sp>
        <p:sp>
          <p:nvSpPr>
            <p:cNvPr id="15" name="Parallelogram 14">
              <a:extLst>
                <a:ext uri="{FF2B5EF4-FFF2-40B4-BE49-F238E27FC236}">
                  <a16:creationId xmlns:a16="http://schemas.microsoft.com/office/drawing/2014/main" id="{3F5906ED-E975-6665-975C-1AD0FEDD1EAC}"/>
                </a:ext>
              </a:extLst>
            </p:cNvPr>
            <p:cNvSpPr/>
            <p:nvPr/>
          </p:nvSpPr>
          <p:spPr>
            <a:xfrm>
              <a:off x="3932047" y="121555"/>
              <a:ext cx="3429655"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Kompensacijos diferenciacija</a:t>
              </a:r>
              <a:endParaRPr lang="pt-BR" sz="600" dirty="0">
                <a:solidFill>
                  <a:schemeClr val="accent6"/>
                </a:solidFill>
                <a:latin typeface="Calibri" panose="020F0502020204030204" pitchFamily="34" charset="0"/>
              </a:endParaRPr>
            </a:p>
          </p:txBody>
        </p:sp>
      </p:grpSp>
      <p:grpSp>
        <p:nvGrpSpPr>
          <p:cNvPr id="7" name="Group 6">
            <a:extLst>
              <a:ext uri="{FF2B5EF4-FFF2-40B4-BE49-F238E27FC236}">
                <a16:creationId xmlns:a16="http://schemas.microsoft.com/office/drawing/2014/main" id="{C28C6606-B22E-97A3-F0F9-AEF81A9C2DD7}"/>
              </a:ext>
            </a:extLst>
          </p:cNvPr>
          <p:cNvGrpSpPr/>
          <p:nvPr/>
        </p:nvGrpSpPr>
        <p:grpSpPr>
          <a:xfrm>
            <a:off x="618479" y="2695880"/>
            <a:ext cx="3909809" cy="497240"/>
            <a:chOff x="618479" y="3119822"/>
            <a:chExt cx="3909809" cy="497240"/>
          </a:xfrm>
        </p:grpSpPr>
        <p:sp>
          <p:nvSpPr>
            <p:cNvPr id="38" name="TextBox 37">
              <a:extLst>
                <a:ext uri="{FF2B5EF4-FFF2-40B4-BE49-F238E27FC236}">
                  <a16:creationId xmlns:a16="http://schemas.microsoft.com/office/drawing/2014/main" id="{0F34F270-DDD1-ACD5-9969-67AEDD4F0101}"/>
                </a:ext>
              </a:extLst>
            </p:cNvPr>
            <p:cNvSpPr txBox="1"/>
            <p:nvPr/>
          </p:nvSpPr>
          <p:spPr>
            <a:xfrm>
              <a:off x="618479" y="3214554"/>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4.</a:t>
              </a:r>
              <a:endParaRPr lang="en-US" sz="1400" b="1" dirty="0">
                <a:solidFill>
                  <a:srgbClr val="1F7B62"/>
                </a:solidFill>
                <a:latin typeface="Calibri" panose="020F0502020204030204" pitchFamily="34" charset="0"/>
              </a:endParaRPr>
            </a:p>
          </p:txBody>
        </p:sp>
        <p:sp>
          <p:nvSpPr>
            <p:cNvPr id="6" name="Rectangle 5">
              <a:extLst>
                <a:ext uri="{FF2B5EF4-FFF2-40B4-BE49-F238E27FC236}">
                  <a16:creationId xmlns:a16="http://schemas.microsoft.com/office/drawing/2014/main" id="{E196AFD6-7E68-77A0-DC45-45469456AB6F}"/>
                </a:ext>
              </a:extLst>
            </p:cNvPr>
            <p:cNvSpPr/>
            <p:nvPr/>
          </p:nvSpPr>
          <p:spPr>
            <a:xfrm>
              <a:off x="1007488" y="3119822"/>
              <a:ext cx="3520800" cy="497240"/>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800" dirty="0">
                  <a:solidFill>
                    <a:schemeClr val="accent6"/>
                  </a:solidFill>
                </a:rPr>
                <a:t>Tiek ekologiniams, tiek įprastinės gamybos ūkiams galioja ta pati sąlyga – </a:t>
              </a:r>
              <a:r>
                <a:rPr lang="lt-LT" sz="800" b="1" dirty="0">
                  <a:solidFill>
                    <a:schemeClr val="accent6"/>
                  </a:solidFill>
                </a:rPr>
                <a:t>tas pats plotas negalėti būti finansuojamas tuo pat metu pagal kitas ekologines sistemas ar priemones, jei jose jau kompensuojama dirvožemio tyrimų atlikimo ar analogiška veikla</a:t>
              </a:r>
              <a:r>
                <a:rPr lang="lt-LT" sz="800" dirty="0">
                  <a:solidFill>
                    <a:schemeClr val="accent6"/>
                  </a:solidFill>
                </a:rPr>
                <a:t>.</a:t>
              </a:r>
            </a:p>
          </p:txBody>
        </p:sp>
      </p:grpSp>
      <p:grpSp>
        <p:nvGrpSpPr>
          <p:cNvPr id="5" name="Group 4">
            <a:extLst>
              <a:ext uri="{FF2B5EF4-FFF2-40B4-BE49-F238E27FC236}">
                <a16:creationId xmlns:a16="http://schemas.microsoft.com/office/drawing/2014/main" id="{AC60AB67-974D-7307-CC6C-CD5744F93051}"/>
              </a:ext>
            </a:extLst>
          </p:cNvPr>
          <p:cNvGrpSpPr/>
          <p:nvPr/>
        </p:nvGrpSpPr>
        <p:grpSpPr>
          <a:xfrm>
            <a:off x="621091" y="3298631"/>
            <a:ext cx="3914397" cy="465489"/>
            <a:chOff x="627026" y="3801292"/>
            <a:chExt cx="3914397" cy="465489"/>
          </a:xfrm>
        </p:grpSpPr>
        <p:sp>
          <p:nvSpPr>
            <p:cNvPr id="39" name="TextBox 38">
              <a:extLst>
                <a:ext uri="{FF2B5EF4-FFF2-40B4-BE49-F238E27FC236}">
                  <a16:creationId xmlns:a16="http://schemas.microsoft.com/office/drawing/2014/main" id="{CCDB7D51-26F8-60D6-92B1-EC687BED0B1C}"/>
                </a:ext>
              </a:extLst>
            </p:cNvPr>
            <p:cNvSpPr txBox="1"/>
            <p:nvPr/>
          </p:nvSpPr>
          <p:spPr>
            <a:xfrm>
              <a:off x="627026" y="3880148"/>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5.</a:t>
              </a:r>
              <a:endParaRPr lang="en-US" sz="1400" b="1" dirty="0">
                <a:solidFill>
                  <a:srgbClr val="1F7B62"/>
                </a:solidFill>
                <a:latin typeface="Calibri" panose="020F0502020204030204" pitchFamily="34" charset="0"/>
              </a:endParaRPr>
            </a:p>
          </p:txBody>
        </p:sp>
        <p:sp>
          <p:nvSpPr>
            <p:cNvPr id="11" name="Rectangle 10">
              <a:extLst>
                <a:ext uri="{FF2B5EF4-FFF2-40B4-BE49-F238E27FC236}">
                  <a16:creationId xmlns:a16="http://schemas.microsoft.com/office/drawing/2014/main" id="{6A399993-B38D-B8F3-C225-8CFFCFABF9D4}"/>
                </a:ext>
              </a:extLst>
            </p:cNvPr>
            <p:cNvSpPr/>
            <p:nvPr/>
          </p:nvSpPr>
          <p:spPr>
            <a:xfrm>
              <a:off x="1020623" y="3801292"/>
              <a:ext cx="3520800" cy="465489"/>
            </a:xfrm>
            <a:prstGeom prst="rect">
              <a:avLst/>
            </a:prstGeom>
            <a:solidFill>
              <a:schemeClr val="bg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lt-LT" sz="800" dirty="0">
                  <a:solidFill>
                    <a:schemeClr val="accent6"/>
                  </a:solidFill>
                </a:rPr>
                <a:t>Tas pats pareiškėjas, valdantis nuosavybės ar nuomos teise dėl paramos už šį plotą galėtų kreiptis </a:t>
              </a:r>
              <a:r>
                <a:rPr lang="lt-LT" sz="800" b="1" dirty="0">
                  <a:solidFill>
                    <a:schemeClr val="accent6"/>
                  </a:solidFill>
                </a:rPr>
                <a:t>pakartotinai ne anksčiau kaip po 4 metų nuo ankstesnio dalyvavimo priemonėje.</a:t>
              </a:r>
            </a:p>
          </p:txBody>
        </p:sp>
      </p:grpSp>
      <p:grpSp>
        <p:nvGrpSpPr>
          <p:cNvPr id="12" name="Group 11">
            <a:extLst>
              <a:ext uri="{FF2B5EF4-FFF2-40B4-BE49-F238E27FC236}">
                <a16:creationId xmlns:a16="http://schemas.microsoft.com/office/drawing/2014/main" id="{627EBDF8-BCA0-F7F5-384C-2D6A645DC78C}"/>
              </a:ext>
            </a:extLst>
          </p:cNvPr>
          <p:cNvGrpSpPr/>
          <p:nvPr/>
        </p:nvGrpSpPr>
        <p:grpSpPr>
          <a:xfrm>
            <a:off x="4627329" y="3891643"/>
            <a:ext cx="3967759" cy="307777"/>
            <a:chOff x="4447881" y="4439032"/>
            <a:chExt cx="3967759" cy="307777"/>
          </a:xfrm>
        </p:grpSpPr>
        <p:sp>
          <p:nvSpPr>
            <p:cNvPr id="9" name="Rectangle 8">
              <a:extLst>
                <a:ext uri="{FF2B5EF4-FFF2-40B4-BE49-F238E27FC236}">
                  <a16:creationId xmlns:a16="http://schemas.microsoft.com/office/drawing/2014/main" id="{4AF9E5AC-D536-083B-BD5F-36912B5D2B12}"/>
                </a:ext>
              </a:extLst>
            </p:cNvPr>
            <p:cNvSpPr/>
            <p:nvPr/>
          </p:nvSpPr>
          <p:spPr>
            <a:xfrm>
              <a:off x="4805053" y="4455863"/>
              <a:ext cx="3610587" cy="274115"/>
            </a:xfrm>
            <a:prstGeom prst="rect">
              <a:avLst/>
            </a:prstGeom>
            <a:solidFill>
              <a:schemeClr val="accent1">
                <a:lumMod val="20000"/>
                <a:lumOff val="80000"/>
              </a:schemeClr>
            </a:solidFill>
            <a:ln>
              <a:solidFill>
                <a:srgbClr val="1F7B62"/>
              </a:solidFill>
            </a:ln>
          </p:spPr>
          <p:txBody>
            <a:bodyPr spcFirstLastPara="1" wrap="square" lIns="91425" tIns="91425" rIns="91425" bIns="91425" rtlCol="0" anchor="ctr" anchorCtr="0">
              <a:noAutofit/>
            </a:bodyPr>
            <a:lstStyle/>
            <a:p>
              <a:pPr algn="just"/>
              <a:r>
                <a:rPr lang="lt-LT" sz="800" dirty="0">
                  <a:solidFill>
                    <a:schemeClr val="accent6"/>
                  </a:solidFill>
                </a:rPr>
                <a:t>Aktyvūs ūkininkai turi laikytis nustatyto </a:t>
              </a:r>
              <a:r>
                <a:rPr lang="lt-LT" sz="800" b="1" dirty="0">
                  <a:solidFill>
                    <a:schemeClr val="accent6"/>
                  </a:solidFill>
                </a:rPr>
                <a:t>maksimalaus vienam jungt. ėminiui tenkančio ploto ribos, kuri yra 4 ha</a:t>
              </a:r>
            </a:p>
          </p:txBody>
        </p:sp>
        <p:sp>
          <p:nvSpPr>
            <p:cNvPr id="10" name="TextBox 9">
              <a:extLst>
                <a:ext uri="{FF2B5EF4-FFF2-40B4-BE49-F238E27FC236}">
                  <a16:creationId xmlns:a16="http://schemas.microsoft.com/office/drawing/2014/main" id="{1468EBCD-F34F-8810-8647-84DD8AFE39F3}"/>
                </a:ext>
              </a:extLst>
            </p:cNvPr>
            <p:cNvSpPr txBox="1"/>
            <p:nvPr/>
          </p:nvSpPr>
          <p:spPr>
            <a:xfrm>
              <a:off x="4447881" y="4439032"/>
              <a:ext cx="357172" cy="307777"/>
            </a:xfrm>
            <a:prstGeom prst="rect">
              <a:avLst/>
            </a:prstGeom>
            <a:noFill/>
          </p:spPr>
          <p:txBody>
            <a:bodyPr wrap="square" rtlCol="0">
              <a:spAutoFit/>
            </a:bodyPr>
            <a:lstStyle/>
            <a:p>
              <a:r>
                <a:rPr lang="lt-LT" sz="1400" b="1" dirty="0">
                  <a:solidFill>
                    <a:srgbClr val="1F7B62"/>
                  </a:solidFill>
                  <a:latin typeface="Calibri" panose="020F0502020204030204" pitchFamily="34" charset="0"/>
                </a:rPr>
                <a:t>6.</a:t>
              </a:r>
              <a:endParaRPr lang="en-US" sz="1400" b="1" dirty="0">
                <a:solidFill>
                  <a:srgbClr val="1F7B62"/>
                </a:solidFill>
                <a:latin typeface="Calibri" panose="020F0502020204030204" pitchFamily="34" charset="0"/>
              </a:endParaRPr>
            </a:p>
          </p:txBody>
        </p:sp>
      </p:grpSp>
    </p:spTree>
    <p:extLst>
      <p:ext uri="{BB962C8B-B14F-4D97-AF65-F5344CB8AC3E}">
        <p14:creationId xmlns:p14="http://schemas.microsoft.com/office/powerpoint/2010/main" val="267507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B650-A6E5-2CF9-4FF7-3F3C20C41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E7D54-4AEF-A17F-A3F2-165FC28674F6}"/>
              </a:ext>
            </a:extLst>
          </p:cNvPr>
          <p:cNvSpPr>
            <a:spLocks noGrp="1"/>
          </p:cNvSpPr>
          <p:nvPr>
            <p:ph type="title"/>
          </p:nvPr>
        </p:nvSpPr>
        <p:spPr>
          <a:xfrm>
            <a:off x="546101" y="323003"/>
            <a:ext cx="8058150" cy="519960"/>
          </a:xfrm>
        </p:spPr>
        <p:txBody>
          <a:bodyPr vert="horz" lIns="0" tIns="0" rIns="0" bIns="0" rtlCol="0" anchor="ctr">
            <a:noAutofit/>
          </a:bodyPr>
          <a:lstStyle/>
          <a:p>
            <a:pPr algn="just"/>
            <a:r>
              <a:rPr lang="lt-LT" sz="1100" dirty="0">
                <a:solidFill>
                  <a:schemeClr val="accent6"/>
                </a:solidFill>
              </a:rPr>
              <a:t>Kompensacinė išmoka apskaičiuota remiantis 3 pagrindinėmis prielaidomis ir diferencijuojama pagal ūkio dydį</a:t>
            </a:r>
            <a:br>
              <a:rPr lang="lt-LT" sz="1100" dirty="0">
                <a:solidFill>
                  <a:schemeClr val="accent6"/>
                </a:solidFill>
              </a:rPr>
            </a:br>
            <a:r>
              <a:rPr lang="lt-LT" sz="1100" dirty="0">
                <a:solidFill>
                  <a:schemeClr val="accent6"/>
                </a:solidFill>
              </a:rPr>
              <a:t> dėl tenkančių nelygiaverčių išlaidų tiriant mažesnius ariamosios žemės plotus</a:t>
            </a:r>
          </a:p>
        </p:txBody>
      </p:sp>
      <p:sp>
        <p:nvSpPr>
          <p:cNvPr id="3" name="Slide Number Placeholder 2">
            <a:extLst>
              <a:ext uri="{FF2B5EF4-FFF2-40B4-BE49-F238E27FC236}">
                <a16:creationId xmlns:a16="http://schemas.microsoft.com/office/drawing/2014/main" id="{E6FCE3EF-60D8-B437-54F4-5BAE3D1B0AA4}"/>
              </a:ext>
            </a:extLst>
          </p:cNvPr>
          <p:cNvSpPr>
            <a:spLocks noGrp="1"/>
          </p:cNvSpPr>
          <p:nvPr>
            <p:ph type="sldNum" sz="quarter" idx="12"/>
          </p:nvPr>
        </p:nvSpPr>
        <p:spPr/>
        <p:txBody>
          <a:bodyPr/>
          <a:lstStyle/>
          <a:p>
            <a:fld id="{42B1E8F1-27DF-3C4C-AF5E-F329429EDE92}" type="slidenum">
              <a:rPr lang="lt-LT" smtClean="0"/>
              <a:pPr/>
              <a:t>13</a:t>
            </a:fld>
            <a:endParaRPr lang="lt-LT"/>
          </a:p>
        </p:txBody>
      </p:sp>
      <p:grpSp>
        <p:nvGrpSpPr>
          <p:cNvPr id="25" name="Group 24">
            <a:extLst>
              <a:ext uri="{FF2B5EF4-FFF2-40B4-BE49-F238E27FC236}">
                <a16:creationId xmlns:a16="http://schemas.microsoft.com/office/drawing/2014/main" id="{13C09372-FC05-0C71-CC18-D9ECD159429F}"/>
              </a:ext>
            </a:extLst>
          </p:cNvPr>
          <p:cNvGrpSpPr/>
          <p:nvPr/>
        </p:nvGrpSpPr>
        <p:grpSpPr>
          <a:xfrm>
            <a:off x="542022" y="883576"/>
            <a:ext cx="8055878" cy="452613"/>
            <a:chOff x="542022" y="883576"/>
            <a:chExt cx="8055878" cy="452613"/>
          </a:xfrm>
        </p:grpSpPr>
        <p:sp>
          <p:nvSpPr>
            <p:cNvPr id="17" name="Rectangle 16">
              <a:extLst>
                <a:ext uri="{FF2B5EF4-FFF2-40B4-BE49-F238E27FC236}">
                  <a16:creationId xmlns:a16="http://schemas.microsoft.com/office/drawing/2014/main" id="{E0C861C6-F672-6565-96DF-83D4EB7D1121}"/>
                </a:ext>
              </a:extLst>
            </p:cNvPr>
            <p:cNvSpPr/>
            <p:nvPr/>
          </p:nvSpPr>
          <p:spPr>
            <a:xfrm>
              <a:off x="542022" y="883576"/>
              <a:ext cx="8055878" cy="251508"/>
            </a:xfrm>
            <a:prstGeom prst="rect">
              <a:avLst/>
            </a:prstGeom>
            <a:solidFill>
              <a:schemeClr val="accent1"/>
            </a:solidFill>
            <a:ln>
              <a:noFill/>
            </a:ln>
          </p:spPr>
          <p:txBody>
            <a:bodyPr spcFirstLastPara="1" wrap="square" lIns="91425" tIns="91425" rIns="91425" bIns="91425" rtlCol="0" anchor="ctr" anchorCtr="0">
              <a:noAutofit/>
            </a:bodyPr>
            <a:lstStyle/>
            <a:p>
              <a:pPr algn="ctr"/>
              <a:r>
                <a:rPr lang="lt-LT" sz="900" b="1" dirty="0">
                  <a:solidFill>
                    <a:schemeClr val="tx2"/>
                  </a:solidFill>
                </a:rPr>
                <a:t>Kompensacinės išmokos skaičiavimo prielaidos pagal Reglamentą (ES) 2021/2115</a:t>
              </a:r>
            </a:p>
          </p:txBody>
        </p:sp>
        <p:sp>
          <p:nvSpPr>
            <p:cNvPr id="12" name="Isosceles Triangle 11">
              <a:extLst>
                <a:ext uri="{FF2B5EF4-FFF2-40B4-BE49-F238E27FC236}">
                  <a16:creationId xmlns:a16="http://schemas.microsoft.com/office/drawing/2014/main" id="{E210BF4C-9735-8961-3587-3DAFAFD2C911}"/>
                </a:ext>
              </a:extLst>
            </p:cNvPr>
            <p:cNvSpPr/>
            <p:nvPr/>
          </p:nvSpPr>
          <p:spPr>
            <a:xfrm rot="10800000">
              <a:off x="576263" y="1152064"/>
              <a:ext cx="8021634" cy="184125"/>
            </a:xfrm>
            <a:prstGeom prst="triangle">
              <a:avLst>
                <a:gd name="adj" fmla="val 50000"/>
              </a:avLst>
            </a:prstGeom>
            <a:solidFill>
              <a:schemeClr val="tx2"/>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grpSp>
        <p:nvGrpSpPr>
          <p:cNvPr id="18" name="Group 17">
            <a:extLst>
              <a:ext uri="{FF2B5EF4-FFF2-40B4-BE49-F238E27FC236}">
                <a16:creationId xmlns:a16="http://schemas.microsoft.com/office/drawing/2014/main" id="{CC0480DF-17CA-9731-48EC-E5832BA8E6C8}"/>
              </a:ext>
            </a:extLst>
          </p:cNvPr>
          <p:cNvGrpSpPr/>
          <p:nvPr/>
        </p:nvGrpSpPr>
        <p:grpSpPr>
          <a:xfrm>
            <a:off x="539750" y="1381411"/>
            <a:ext cx="2388363" cy="1650418"/>
            <a:chOff x="539750" y="1381411"/>
            <a:chExt cx="2211917" cy="1521547"/>
          </a:xfrm>
        </p:grpSpPr>
        <p:sp>
          <p:nvSpPr>
            <p:cNvPr id="9" name="Rectangle 8">
              <a:extLst>
                <a:ext uri="{FF2B5EF4-FFF2-40B4-BE49-F238E27FC236}">
                  <a16:creationId xmlns:a16="http://schemas.microsoft.com/office/drawing/2014/main" id="{B44624BA-30C5-1AFC-2E14-0DA8BB3DE89B}"/>
                </a:ext>
              </a:extLst>
            </p:cNvPr>
            <p:cNvSpPr/>
            <p:nvPr/>
          </p:nvSpPr>
          <p:spPr>
            <a:xfrm>
              <a:off x="539750" y="1832933"/>
              <a:ext cx="2211917" cy="1070025"/>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algn="just"/>
              <a:r>
                <a:rPr lang="lt-LT" sz="700" dirty="0">
                  <a:solidFill>
                    <a:schemeClr val="accent6"/>
                  </a:solidFill>
                </a:rPr>
                <a:t>Pagal Reglamentą (ES) 2021/2115 </a:t>
              </a:r>
              <a:r>
                <a:rPr lang="lt-LT" sz="700" b="1" dirty="0">
                  <a:solidFill>
                    <a:schemeClr val="accent6"/>
                  </a:solidFill>
                </a:rPr>
                <a:t>maksimalų kompensacinės išmokos dydį sudaro 100 proc. </a:t>
              </a:r>
              <a:r>
                <a:rPr lang="lt-LT" sz="700" dirty="0">
                  <a:solidFill>
                    <a:schemeClr val="accent6"/>
                  </a:solidFill>
                </a:rPr>
                <a:t>patirtų papildomų sąnaudų ir prarastų pajamų.</a:t>
              </a:r>
              <a:r>
                <a:rPr lang="lt-LT" sz="700" b="1" dirty="0">
                  <a:solidFill>
                    <a:schemeClr val="accent6"/>
                  </a:solidFill>
                </a:rPr>
                <a:t> </a:t>
              </a:r>
            </a:p>
            <a:p>
              <a:pPr algn="just"/>
              <a:r>
                <a:rPr lang="lt-LT" sz="700" b="1" dirty="0">
                  <a:solidFill>
                    <a:schemeClr val="accent6"/>
                  </a:solidFill>
                </a:rPr>
                <a:t>Minimali kompensacinė išmoka yra lygi 70 proc. </a:t>
              </a:r>
              <a:r>
                <a:rPr lang="lt-LT" sz="700" dirty="0">
                  <a:solidFill>
                    <a:schemeClr val="accent6"/>
                  </a:solidFill>
                </a:rPr>
                <a:t>apskaičiuotos kompensacinės išmokos.</a:t>
              </a:r>
            </a:p>
          </p:txBody>
        </p:sp>
        <p:sp>
          <p:nvSpPr>
            <p:cNvPr id="15" name="Rectangle 14">
              <a:extLst>
                <a:ext uri="{FF2B5EF4-FFF2-40B4-BE49-F238E27FC236}">
                  <a16:creationId xmlns:a16="http://schemas.microsoft.com/office/drawing/2014/main" id="{AFA2A282-2DDE-06BA-0568-D8ABD0DF0408}"/>
                </a:ext>
              </a:extLst>
            </p:cNvPr>
            <p:cNvSpPr/>
            <p:nvPr/>
          </p:nvSpPr>
          <p:spPr>
            <a:xfrm>
              <a:off x="539750" y="1381411"/>
              <a:ext cx="2211917" cy="406304"/>
            </a:xfrm>
            <a:prstGeom prst="rect">
              <a:avLst/>
            </a:prstGeom>
            <a:solidFill>
              <a:schemeClr val="accent1"/>
            </a:solidFill>
            <a:ln>
              <a:noFill/>
            </a:ln>
          </p:spPr>
          <p:txBody>
            <a:bodyPr spcFirstLastPara="1" wrap="square" lIns="91425" tIns="91425" rIns="91425" bIns="91425" rtlCol="0" anchor="ctr" anchorCtr="0">
              <a:noAutofit/>
            </a:bodyPr>
            <a:lstStyle/>
            <a:p>
              <a:pPr algn="just"/>
              <a:r>
                <a:rPr lang="lt-LT" sz="900" b="1" dirty="0">
                  <a:solidFill>
                    <a:schemeClr val="tx2"/>
                  </a:solidFill>
                </a:rPr>
                <a:t>Prielaida Nr. 1 </a:t>
              </a:r>
              <a:r>
                <a:rPr lang="pt-BR" sz="900" b="1" dirty="0" err="1">
                  <a:solidFill>
                    <a:schemeClr val="tx2"/>
                  </a:solidFill>
                </a:rPr>
                <a:t>Minimali</a:t>
              </a:r>
              <a:r>
                <a:rPr lang="pt-BR" sz="900" b="1" dirty="0">
                  <a:solidFill>
                    <a:schemeClr val="tx2"/>
                  </a:solidFill>
                </a:rPr>
                <a:t> ir </a:t>
              </a:r>
              <a:r>
                <a:rPr lang="pt-BR" sz="900" b="1" dirty="0" err="1">
                  <a:solidFill>
                    <a:schemeClr val="tx2"/>
                  </a:solidFill>
                </a:rPr>
                <a:t>maksimali</a:t>
              </a:r>
              <a:r>
                <a:rPr lang="pt-BR" sz="900" b="1" dirty="0">
                  <a:solidFill>
                    <a:schemeClr val="tx2"/>
                  </a:solidFill>
                </a:rPr>
                <a:t> </a:t>
              </a:r>
              <a:r>
                <a:rPr lang="pt-BR" sz="900" b="1" dirty="0" err="1">
                  <a:solidFill>
                    <a:schemeClr val="tx2"/>
                  </a:solidFill>
                </a:rPr>
                <a:t>kompensacinė</a:t>
              </a:r>
              <a:r>
                <a:rPr lang="pt-BR" sz="900" b="1" dirty="0">
                  <a:solidFill>
                    <a:schemeClr val="tx2"/>
                  </a:solidFill>
                </a:rPr>
                <a:t> </a:t>
              </a:r>
              <a:r>
                <a:rPr lang="pt-BR" sz="900" b="1" dirty="0" err="1">
                  <a:solidFill>
                    <a:schemeClr val="tx2"/>
                  </a:solidFill>
                </a:rPr>
                <a:t>išmoka</a:t>
              </a:r>
              <a:endParaRPr lang="lt-LT" sz="900" b="1" dirty="0">
                <a:solidFill>
                  <a:schemeClr val="tx2"/>
                </a:solidFill>
              </a:endParaRPr>
            </a:p>
          </p:txBody>
        </p:sp>
      </p:grpSp>
      <p:grpSp>
        <p:nvGrpSpPr>
          <p:cNvPr id="19" name="Group 18">
            <a:extLst>
              <a:ext uri="{FF2B5EF4-FFF2-40B4-BE49-F238E27FC236}">
                <a16:creationId xmlns:a16="http://schemas.microsoft.com/office/drawing/2014/main" id="{BA8BF82F-5990-C7B3-3156-080C2BC10AA0}"/>
              </a:ext>
            </a:extLst>
          </p:cNvPr>
          <p:cNvGrpSpPr/>
          <p:nvPr/>
        </p:nvGrpSpPr>
        <p:grpSpPr>
          <a:xfrm>
            <a:off x="3286418" y="1381409"/>
            <a:ext cx="2532295" cy="1650420"/>
            <a:chOff x="3463624" y="1381409"/>
            <a:chExt cx="2211917" cy="1521548"/>
          </a:xfrm>
        </p:grpSpPr>
        <p:sp>
          <p:nvSpPr>
            <p:cNvPr id="4" name="Rectangle 3">
              <a:extLst>
                <a:ext uri="{FF2B5EF4-FFF2-40B4-BE49-F238E27FC236}">
                  <a16:creationId xmlns:a16="http://schemas.microsoft.com/office/drawing/2014/main" id="{FA44C920-12F9-F92F-E0FA-7BBD449ED4B8}"/>
                </a:ext>
              </a:extLst>
            </p:cNvPr>
            <p:cNvSpPr/>
            <p:nvPr/>
          </p:nvSpPr>
          <p:spPr>
            <a:xfrm>
              <a:off x="3463624" y="1381409"/>
              <a:ext cx="2211917" cy="406304"/>
            </a:xfrm>
            <a:prstGeom prst="rect">
              <a:avLst/>
            </a:prstGeom>
            <a:solidFill>
              <a:schemeClr val="accent1"/>
            </a:solidFill>
            <a:ln>
              <a:noFill/>
            </a:ln>
          </p:spPr>
          <p:txBody>
            <a:bodyPr spcFirstLastPara="1" wrap="square" lIns="91425" tIns="91425" rIns="91425" bIns="91425" rtlCol="0" anchor="ctr" anchorCtr="0">
              <a:noAutofit/>
            </a:bodyPr>
            <a:lstStyle/>
            <a:p>
              <a:pPr algn="just"/>
              <a:r>
                <a:rPr lang="lt-LT" sz="900" b="1" dirty="0">
                  <a:solidFill>
                    <a:schemeClr val="tx2"/>
                  </a:solidFill>
                </a:rPr>
                <a:t>Prielaida Nr. 2 Kompensacinės išmokos apskaičiavimo metodas</a:t>
              </a:r>
              <a:endParaRPr lang="lt-LT" sz="800" dirty="0">
                <a:solidFill>
                  <a:schemeClr val="lt1"/>
                </a:solidFill>
              </a:endParaRPr>
            </a:p>
          </p:txBody>
        </p:sp>
        <p:sp>
          <p:nvSpPr>
            <p:cNvPr id="5" name="Rectangle 4">
              <a:extLst>
                <a:ext uri="{FF2B5EF4-FFF2-40B4-BE49-F238E27FC236}">
                  <a16:creationId xmlns:a16="http://schemas.microsoft.com/office/drawing/2014/main" id="{E78012BE-B6B4-350C-BAA9-AD9A2B5DA76C}"/>
                </a:ext>
              </a:extLst>
            </p:cNvPr>
            <p:cNvSpPr/>
            <p:nvPr/>
          </p:nvSpPr>
          <p:spPr>
            <a:xfrm>
              <a:off x="3463624" y="1832933"/>
              <a:ext cx="2211917" cy="1070024"/>
            </a:xfrm>
            <a:prstGeom prst="rect">
              <a:avLst/>
            </a:prstGeom>
            <a:solidFill>
              <a:schemeClr val="accent2">
                <a:lumMod val="40000"/>
                <a:lumOff val="60000"/>
              </a:schemeClr>
            </a:solidFill>
            <a:ln>
              <a:noFill/>
            </a:ln>
          </p:spPr>
          <p:txBody>
            <a:bodyPr spcFirstLastPara="1" wrap="square" lIns="91425" tIns="91425" rIns="91425" bIns="91425" rtlCol="0" anchor="ctr" anchorCtr="0">
              <a:noAutofit/>
            </a:bodyPr>
            <a:lstStyle/>
            <a:p>
              <a:pPr algn="just"/>
              <a:r>
                <a:rPr lang="lt-LT" sz="700" dirty="0">
                  <a:solidFill>
                    <a:schemeClr val="accent6"/>
                  </a:solidFill>
                </a:rPr>
                <a:t>Kompensacinė išmoka apskaičiuota remiantis Reglamento (ES) 2021/2115 31 str. 7 d. </a:t>
              </a:r>
              <a:r>
                <a:rPr lang="lt-LT" sz="700" dirty="0" err="1">
                  <a:solidFill>
                    <a:schemeClr val="accent6"/>
                  </a:solidFill>
                </a:rPr>
                <a:t>b</a:t>
              </a:r>
              <a:r>
                <a:rPr lang="lt-LT" sz="700" dirty="0">
                  <a:solidFill>
                    <a:schemeClr val="accent6"/>
                  </a:solidFill>
                </a:rPr>
                <a:t>) p., 82 str. ir 102 str. 2 d. </a:t>
              </a:r>
            </a:p>
            <a:p>
              <a:pPr algn="just"/>
              <a:r>
                <a:rPr lang="lt-LT" sz="700" b="1" dirty="0">
                  <a:solidFill>
                    <a:schemeClr val="accent6"/>
                  </a:solidFill>
                </a:rPr>
                <a:t>Kompensacinės išmokos dydis nustatomas vertinant dėl dalyvavimo Ekologinėje sistemoje patiriamas papildomas sąnaudas ir prarastas pajamas, palyginti su įprasta ūkininkavimo praktika be šios intervencijos</a:t>
              </a:r>
              <a:r>
                <a:rPr lang="lt-LT" sz="700" dirty="0">
                  <a:solidFill>
                    <a:schemeClr val="accent6"/>
                  </a:solidFill>
                </a:rPr>
                <a:t>. Šie apskaičiuoti dydžiai sudaro pagrindą kompensacinei išmokai nustatyti.</a:t>
              </a:r>
            </a:p>
          </p:txBody>
        </p:sp>
      </p:grpSp>
      <p:grpSp>
        <p:nvGrpSpPr>
          <p:cNvPr id="21" name="Group 20">
            <a:extLst>
              <a:ext uri="{FF2B5EF4-FFF2-40B4-BE49-F238E27FC236}">
                <a16:creationId xmlns:a16="http://schemas.microsoft.com/office/drawing/2014/main" id="{1370C971-8221-91BF-A983-1A85041DB30A}"/>
              </a:ext>
            </a:extLst>
          </p:cNvPr>
          <p:cNvGrpSpPr/>
          <p:nvPr/>
        </p:nvGrpSpPr>
        <p:grpSpPr>
          <a:xfrm>
            <a:off x="6180735" y="1381410"/>
            <a:ext cx="2423515" cy="1650419"/>
            <a:chOff x="6385983" y="1381410"/>
            <a:chExt cx="2217727" cy="1521547"/>
          </a:xfrm>
        </p:grpSpPr>
        <p:sp>
          <p:nvSpPr>
            <p:cNvPr id="6" name="Rectangle 5">
              <a:extLst>
                <a:ext uri="{FF2B5EF4-FFF2-40B4-BE49-F238E27FC236}">
                  <a16:creationId xmlns:a16="http://schemas.microsoft.com/office/drawing/2014/main" id="{EE44A411-5C4D-776E-EC74-AA9C7D79921E}"/>
                </a:ext>
              </a:extLst>
            </p:cNvPr>
            <p:cNvSpPr/>
            <p:nvPr/>
          </p:nvSpPr>
          <p:spPr>
            <a:xfrm>
              <a:off x="6387497" y="1381410"/>
              <a:ext cx="2216213" cy="406303"/>
            </a:xfrm>
            <a:prstGeom prst="rect">
              <a:avLst/>
            </a:prstGeom>
            <a:solidFill>
              <a:schemeClr val="accent1"/>
            </a:solidFill>
            <a:ln>
              <a:noFill/>
            </a:ln>
          </p:spPr>
          <p:txBody>
            <a:bodyPr spcFirstLastPara="1" wrap="square" lIns="91425" tIns="91425" rIns="91425" bIns="91425" rtlCol="0" anchor="ctr" anchorCtr="0">
              <a:noAutofit/>
            </a:bodyPr>
            <a:lstStyle/>
            <a:p>
              <a:pPr algn="just"/>
              <a:r>
                <a:rPr lang="pt-BR" sz="900" b="1" dirty="0" err="1">
                  <a:solidFill>
                    <a:schemeClr val="tx2"/>
                  </a:solidFill>
                </a:rPr>
                <a:t>Prielaida</a:t>
              </a:r>
              <a:r>
                <a:rPr lang="pt-BR" sz="900" b="1" dirty="0">
                  <a:solidFill>
                    <a:schemeClr val="tx2"/>
                  </a:solidFill>
                </a:rPr>
                <a:t> </a:t>
              </a:r>
              <a:r>
                <a:rPr lang="pt-BR" sz="900" b="1" dirty="0" err="1">
                  <a:solidFill>
                    <a:schemeClr val="tx2"/>
                  </a:solidFill>
                </a:rPr>
                <a:t>Nr</a:t>
              </a:r>
              <a:r>
                <a:rPr lang="pt-BR" sz="900" b="1" dirty="0">
                  <a:solidFill>
                    <a:schemeClr val="tx2"/>
                  </a:solidFill>
                </a:rPr>
                <a:t>. 3 </a:t>
              </a:r>
              <a:r>
                <a:rPr lang="lt-LT" sz="900" b="1" dirty="0">
                  <a:solidFill>
                    <a:schemeClr val="tx2"/>
                  </a:solidFill>
                </a:rPr>
                <a:t>Kompensacinės išmokos intensyvumo nustatymo prielaidos</a:t>
              </a:r>
              <a:endParaRPr lang="lt-LT" sz="700" dirty="0">
                <a:solidFill>
                  <a:schemeClr val="lt1"/>
                </a:solidFill>
              </a:endParaRPr>
            </a:p>
          </p:txBody>
        </p:sp>
        <p:sp>
          <p:nvSpPr>
            <p:cNvPr id="7" name="Rectangle 6">
              <a:extLst>
                <a:ext uri="{FF2B5EF4-FFF2-40B4-BE49-F238E27FC236}">
                  <a16:creationId xmlns:a16="http://schemas.microsoft.com/office/drawing/2014/main" id="{BD914D8A-EF46-3486-29E0-7128A4FEB63B}"/>
                </a:ext>
              </a:extLst>
            </p:cNvPr>
            <p:cNvSpPr/>
            <p:nvPr/>
          </p:nvSpPr>
          <p:spPr>
            <a:xfrm>
              <a:off x="6385983" y="1832932"/>
              <a:ext cx="2211915" cy="1070025"/>
            </a:xfrm>
            <a:prstGeom prst="rect">
              <a:avLst/>
            </a:prstGeom>
            <a:solidFill>
              <a:schemeClr val="accent2">
                <a:lumMod val="60000"/>
                <a:lumOff val="40000"/>
              </a:schemeClr>
            </a:solidFill>
            <a:ln>
              <a:noFill/>
            </a:ln>
          </p:spPr>
          <p:txBody>
            <a:bodyPr spcFirstLastPara="1" wrap="square" lIns="91425" tIns="91425" rIns="91425" bIns="91425" rtlCol="0" anchor="ctr" anchorCtr="0">
              <a:noAutofit/>
            </a:bodyPr>
            <a:lstStyle/>
            <a:p>
              <a:pPr algn="just"/>
              <a:r>
                <a:rPr lang="lt-LT" sz="700" dirty="0">
                  <a:solidFill>
                    <a:schemeClr val="accent6"/>
                  </a:solidFill>
                </a:rPr>
                <a:t>Kompensacinės išmoka esant A ir B variantams –  </a:t>
              </a:r>
              <a:r>
                <a:rPr lang="lt-LT" sz="700" b="1" dirty="0">
                  <a:solidFill>
                    <a:schemeClr val="accent6"/>
                  </a:solidFill>
                </a:rPr>
                <a:t>kompensuojama 85 proc. apskaičiuoto prarastų pajamų ir papildomų išlaidų skirtumo. </a:t>
              </a:r>
            </a:p>
            <a:p>
              <a:pPr algn="just"/>
              <a:r>
                <a:rPr lang="lt-LT" sz="700" b="1" dirty="0">
                  <a:solidFill>
                    <a:schemeClr val="accent6"/>
                  </a:solidFill>
                </a:rPr>
                <a:t>Likusi 15 proc. dalis nekompensuojama</a:t>
              </a:r>
              <a:r>
                <a:rPr lang="lt-LT" sz="700" dirty="0">
                  <a:solidFill>
                    <a:schemeClr val="accent6"/>
                  </a:solidFill>
                </a:rPr>
                <a:t>, laikant ją </a:t>
              </a:r>
              <a:r>
                <a:rPr lang="lt-LT" sz="700" i="1" dirty="0">
                  <a:solidFill>
                    <a:schemeClr val="accent6"/>
                  </a:solidFill>
                </a:rPr>
                <a:t>potencialios ūkininko ekonominės naudos dalimi</a:t>
              </a:r>
              <a:r>
                <a:rPr lang="lt-LT" sz="700" dirty="0">
                  <a:solidFill>
                    <a:schemeClr val="accent6"/>
                  </a:solidFill>
                </a:rPr>
                <a:t>, </a:t>
              </a:r>
              <a:r>
                <a:rPr lang="lt-LT" sz="700" i="1" dirty="0">
                  <a:solidFill>
                    <a:schemeClr val="accent6"/>
                  </a:solidFill>
                </a:rPr>
                <a:t>kuri gali susiformuoti dėl tikslesnio maisto medžiagų valdymo, dirvožemio būklės gerinimo ir efektyvesnio trąšų naudojimo arba pareiškėjo prisidėjimo dalimi</a:t>
              </a:r>
              <a:r>
                <a:rPr lang="lt-LT" sz="700" dirty="0">
                  <a:solidFill>
                    <a:schemeClr val="accent6"/>
                  </a:solidFill>
                </a:rPr>
                <a:t>.</a:t>
              </a:r>
            </a:p>
          </p:txBody>
        </p:sp>
      </p:grpSp>
      <p:sp>
        <p:nvSpPr>
          <p:cNvPr id="20" name="Rectangle 19">
            <a:extLst>
              <a:ext uri="{FF2B5EF4-FFF2-40B4-BE49-F238E27FC236}">
                <a16:creationId xmlns:a16="http://schemas.microsoft.com/office/drawing/2014/main" id="{B5C0A83F-BF91-9956-1ACA-77B8F1975FEF}"/>
              </a:ext>
            </a:extLst>
          </p:cNvPr>
          <p:cNvSpPr/>
          <p:nvPr/>
        </p:nvSpPr>
        <p:spPr>
          <a:xfrm>
            <a:off x="539750" y="3069257"/>
            <a:ext cx="8064500" cy="251508"/>
          </a:xfrm>
          <a:prstGeom prst="rect">
            <a:avLst/>
          </a:prstGeom>
          <a:solidFill>
            <a:schemeClr val="tx2"/>
          </a:solidFill>
          <a:ln>
            <a:solidFill>
              <a:schemeClr val="bg1"/>
            </a:solidFill>
          </a:ln>
        </p:spPr>
        <p:txBody>
          <a:bodyPr spcFirstLastPara="1" wrap="square" lIns="91425" tIns="91425" rIns="91425" bIns="91425" rtlCol="0" anchor="ctr" anchorCtr="0">
            <a:noAutofit/>
          </a:bodyPr>
          <a:lstStyle/>
          <a:p>
            <a:pPr algn="ctr"/>
            <a:r>
              <a:rPr lang="lt-LT" sz="900" b="1" dirty="0">
                <a:solidFill>
                  <a:schemeClr val="accent6"/>
                </a:solidFill>
              </a:rPr>
              <a:t>Kainodaros diferenciacija pagal ūkių dydį ir kompensavimo dalį</a:t>
            </a:r>
          </a:p>
        </p:txBody>
      </p:sp>
      <p:sp>
        <p:nvSpPr>
          <p:cNvPr id="26" name="Rectangle 74">
            <a:extLst>
              <a:ext uri="{FF2B5EF4-FFF2-40B4-BE49-F238E27FC236}">
                <a16:creationId xmlns:a16="http://schemas.microsoft.com/office/drawing/2014/main" id="{2C4867AD-94FA-90D9-C3E0-BC65C73EC6F9}"/>
              </a:ext>
            </a:extLst>
          </p:cNvPr>
          <p:cNvSpPr/>
          <p:nvPr/>
        </p:nvSpPr>
        <p:spPr>
          <a:xfrm>
            <a:off x="546100" y="3358193"/>
            <a:ext cx="2382013" cy="1229681"/>
          </a:xfrm>
          <a:prstGeom prst="rect">
            <a:avLst/>
          </a:prstGeom>
          <a:solidFill>
            <a:schemeClr val="bg1"/>
          </a:solidFill>
          <a:ln w="1270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r>
              <a:rPr lang="en-US" sz="900" b="1" dirty="0">
                <a:ln w="9525">
                  <a:noFill/>
                </a:ln>
                <a:solidFill>
                  <a:schemeClr val="accent1">
                    <a:lumMod val="75000"/>
                  </a:schemeClr>
                </a:solidFill>
                <a:highlight>
                  <a:srgbClr val="D4DCD8"/>
                </a:highlight>
              </a:rPr>
              <a:t>Iki 100 ha</a:t>
            </a:r>
            <a:r>
              <a:rPr lang="lt-LT" sz="900" b="1" dirty="0">
                <a:ln w="9525">
                  <a:noFill/>
                </a:ln>
                <a:solidFill>
                  <a:schemeClr val="accent1">
                    <a:lumMod val="75000"/>
                  </a:schemeClr>
                </a:solidFill>
                <a:highlight>
                  <a:srgbClr val="D4DCD8"/>
                </a:highlight>
              </a:rPr>
              <a:t> ūkiams</a:t>
            </a:r>
          </a:p>
          <a:p>
            <a:pPr algn="just"/>
            <a:endParaRPr lang="en-US" sz="900" b="1" dirty="0">
              <a:ln w="9525">
                <a:noFill/>
              </a:ln>
              <a:solidFill>
                <a:schemeClr val="accent1">
                  <a:lumMod val="75000"/>
                </a:schemeClr>
              </a:solidFill>
            </a:endParaRPr>
          </a:p>
          <a:p>
            <a:pPr marL="171450" indent="-171450" algn="just">
              <a:buFont typeface="Arial" panose="020B0604020202020204" pitchFamily="34" charset="0"/>
              <a:buChar char="•"/>
            </a:pPr>
            <a:r>
              <a:rPr lang="lt-LT" sz="900" dirty="0">
                <a:ln w="9525">
                  <a:noFill/>
                </a:ln>
                <a:solidFill>
                  <a:schemeClr val="accent6"/>
                </a:solidFill>
              </a:rPr>
              <a:t>Mažiausiems ir vidutiniškai mažiems ūkiams, dalyvausiantiems Ekologinėje sistemoje, kurių 1 ha tenkančios sąnaudos yra didžiausios, </a:t>
            </a:r>
            <a:r>
              <a:rPr lang="lt-LT" sz="900" b="1" dirty="0">
                <a:ln w="9525">
                  <a:noFill/>
                </a:ln>
                <a:solidFill>
                  <a:schemeClr val="accent6"/>
                </a:solidFill>
              </a:rPr>
              <a:t>kompensuojama 100 proc. kompensacinės išmokos</a:t>
            </a:r>
          </a:p>
        </p:txBody>
      </p:sp>
      <p:sp>
        <p:nvSpPr>
          <p:cNvPr id="27" name="Rectangle 74">
            <a:extLst>
              <a:ext uri="{FF2B5EF4-FFF2-40B4-BE49-F238E27FC236}">
                <a16:creationId xmlns:a16="http://schemas.microsoft.com/office/drawing/2014/main" id="{A39B06F2-9726-583F-FC1E-82306E982DEF}"/>
              </a:ext>
            </a:extLst>
          </p:cNvPr>
          <p:cNvSpPr/>
          <p:nvPr/>
        </p:nvSpPr>
        <p:spPr>
          <a:xfrm>
            <a:off x="3286419" y="3358193"/>
            <a:ext cx="2532294" cy="1229682"/>
          </a:xfrm>
          <a:prstGeom prst="rect">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r>
              <a:rPr lang="en-US" sz="900" b="1" dirty="0">
                <a:ln w="9525">
                  <a:noFill/>
                </a:ln>
                <a:solidFill>
                  <a:schemeClr val="accent1">
                    <a:lumMod val="75000"/>
                  </a:schemeClr>
                </a:solidFill>
                <a:highlight>
                  <a:srgbClr val="D4DCD8"/>
                </a:highlight>
              </a:rPr>
              <a:t>100</a:t>
            </a:r>
            <a:r>
              <a:rPr lang="lt-LT" sz="900" b="1" dirty="0">
                <a:ln w="9525">
                  <a:noFill/>
                </a:ln>
                <a:solidFill>
                  <a:schemeClr val="accent1">
                    <a:lumMod val="75000"/>
                  </a:schemeClr>
                </a:solidFill>
                <a:highlight>
                  <a:srgbClr val="D4DCD8"/>
                </a:highlight>
              </a:rPr>
              <a:t>–400</a:t>
            </a:r>
            <a:r>
              <a:rPr lang="en-US" sz="900" b="1" dirty="0">
                <a:ln w="9525">
                  <a:noFill/>
                </a:ln>
                <a:solidFill>
                  <a:schemeClr val="accent1">
                    <a:lumMod val="75000"/>
                  </a:schemeClr>
                </a:solidFill>
                <a:highlight>
                  <a:srgbClr val="D4DCD8"/>
                </a:highlight>
              </a:rPr>
              <a:t> ha</a:t>
            </a:r>
            <a:r>
              <a:rPr lang="lt-LT" sz="900" b="1" dirty="0">
                <a:ln w="9525">
                  <a:noFill/>
                </a:ln>
                <a:solidFill>
                  <a:schemeClr val="accent1">
                    <a:lumMod val="75000"/>
                  </a:schemeClr>
                </a:solidFill>
                <a:highlight>
                  <a:srgbClr val="D4DCD8"/>
                </a:highlight>
              </a:rPr>
              <a:t> ūkiams</a:t>
            </a:r>
          </a:p>
          <a:p>
            <a:pPr algn="just"/>
            <a:endParaRPr lang="en-US" sz="900" b="1" dirty="0">
              <a:ln w="9525">
                <a:noFill/>
              </a:ln>
              <a:solidFill>
                <a:schemeClr val="accent1">
                  <a:lumMod val="75000"/>
                </a:schemeClr>
              </a:solidFill>
            </a:endParaRPr>
          </a:p>
          <a:p>
            <a:pPr marL="171450" indent="-171450" algn="just">
              <a:buFont typeface="Arial" panose="020B0604020202020204" pitchFamily="34" charset="0"/>
              <a:buChar char="•"/>
            </a:pPr>
            <a:r>
              <a:rPr lang="lt-LT" sz="900" noProof="1">
                <a:ln w="9525">
                  <a:noFill/>
                </a:ln>
                <a:solidFill>
                  <a:schemeClr val="accent6"/>
                </a:solidFill>
              </a:rPr>
              <a:t>Vidutinio dydžio ūkiams, dalyvausiantiems Ekologinėje sistemoje, kuriuose masto ekonomija mažina 1 ha tenkančias sąnaudas, </a:t>
            </a:r>
            <a:r>
              <a:rPr lang="lt-LT" sz="900" b="1" noProof="1">
                <a:ln w="9525">
                  <a:noFill/>
                </a:ln>
                <a:solidFill>
                  <a:schemeClr val="accent6"/>
                </a:solidFill>
              </a:rPr>
              <a:t>kompensuojama 90 proc. kompensacinės išmokos</a:t>
            </a:r>
            <a:r>
              <a:rPr lang="lt-LT" sz="900" noProof="1">
                <a:ln w="9525">
                  <a:noFill/>
                </a:ln>
                <a:solidFill>
                  <a:schemeClr val="accent6"/>
                </a:solidFill>
              </a:rPr>
              <a:t>.</a:t>
            </a:r>
          </a:p>
        </p:txBody>
      </p:sp>
      <p:sp>
        <p:nvSpPr>
          <p:cNvPr id="28" name="Arrow: Right 27">
            <a:extLst>
              <a:ext uri="{FF2B5EF4-FFF2-40B4-BE49-F238E27FC236}">
                <a16:creationId xmlns:a16="http://schemas.microsoft.com/office/drawing/2014/main" id="{5C10E8D1-7CBB-FF80-8379-4118E68173A0}"/>
              </a:ext>
            </a:extLst>
          </p:cNvPr>
          <p:cNvSpPr/>
          <p:nvPr/>
        </p:nvSpPr>
        <p:spPr>
          <a:xfrm>
            <a:off x="2964112" y="3888614"/>
            <a:ext cx="288000" cy="251508"/>
          </a:xfrm>
          <a:prstGeom prst="rightArrow">
            <a:avLst/>
          </a:prstGeom>
          <a:solidFill>
            <a:schemeClr val="accent1"/>
          </a:solidFill>
          <a:ln>
            <a:solidFill>
              <a:schemeClr val="accent1"/>
            </a:solid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lt1"/>
              </a:solidFill>
            </a:endParaRPr>
          </a:p>
        </p:txBody>
      </p:sp>
      <p:sp>
        <p:nvSpPr>
          <p:cNvPr id="29" name="Rectangle 74">
            <a:extLst>
              <a:ext uri="{FF2B5EF4-FFF2-40B4-BE49-F238E27FC236}">
                <a16:creationId xmlns:a16="http://schemas.microsoft.com/office/drawing/2014/main" id="{FB99FCB0-12B3-FF38-13B2-EE8315821394}"/>
              </a:ext>
            </a:extLst>
          </p:cNvPr>
          <p:cNvSpPr/>
          <p:nvPr/>
        </p:nvSpPr>
        <p:spPr>
          <a:xfrm>
            <a:off x="6177019" y="3358193"/>
            <a:ext cx="2427231" cy="1212545"/>
          </a:xfrm>
          <a:prstGeom prst="rect">
            <a:avLst/>
          </a:prstGeom>
          <a:solidFill>
            <a:schemeClr val="bg1"/>
          </a:solidFill>
          <a:ln w="12700">
            <a:solidFill>
              <a:srgbClr val="1F7B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r>
              <a:rPr lang="lt-LT" sz="900" b="1" dirty="0">
                <a:ln w="9525">
                  <a:noFill/>
                </a:ln>
                <a:solidFill>
                  <a:schemeClr val="accent1">
                    <a:lumMod val="75000"/>
                  </a:schemeClr>
                </a:solidFill>
                <a:highlight>
                  <a:srgbClr val="D4DCD8"/>
                </a:highlight>
              </a:rPr>
              <a:t>400–500</a:t>
            </a:r>
            <a:r>
              <a:rPr lang="en-US" sz="900" b="1" dirty="0">
                <a:ln w="9525">
                  <a:noFill/>
                </a:ln>
                <a:solidFill>
                  <a:schemeClr val="accent1">
                    <a:lumMod val="75000"/>
                  </a:schemeClr>
                </a:solidFill>
                <a:highlight>
                  <a:srgbClr val="D4DCD8"/>
                </a:highlight>
              </a:rPr>
              <a:t> ha</a:t>
            </a:r>
            <a:r>
              <a:rPr lang="lt-LT" sz="900" b="1" dirty="0">
                <a:ln w="9525">
                  <a:noFill/>
                </a:ln>
                <a:solidFill>
                  <a:schemeClr val="accent1">
                    <a:lumMod val="75000"/>
                  </a:schemeClr>
                </a:solidFill>
                <a:highlight>
                  <a:srgbClr val="D4DCD8"/>
                </a:highlight>
              </a:rPr>
              <a:t> ūkiams</a:t>
            </a:r>
          </a:p>
          <a:p>
            <a:pPr algn="just"/>
            <a:endParaRPr lang="en-US" sz="900" b="1" dirty="0">
              <a:ln w="9525">
                <a:noFill/>
              </a:ln>
              <a:solidFill>
                <a:schemeClr val="tx1"/>
              </a:solidFill>
            </a:endParaRPr>
          </a:p>
          <a:p>
            <a:pPr marL="171450" indent="-171450" algn="just">
              <a:buFont typeface="Arial" panose="020B0604020202020204" pitchFamily="34" charset="0"/>
              <a:buChar char="•"/>
            </a:pPr>
            <a:r>
              <a:rPr lang="lt-LT" sz="900" dirty="0">
                <a:ln w="9525">
                  <a:noFill/>
                </a:ln>
                <a:solidFill>
                  <a:schemeClr val="accent6"/>
                </a:solidFill>
              </a:rPr>
              <a:t>Didesniems ūkiams, dalyvausiantiems Ekologinėje sistemoje, kurių 1 ha tenkančios sąnaudos mažiausios, </a:t>
            </a:r>
            <a:r>
              <a:rPr lang="lt-LT" sz="900" b="1" dirty="0">
                <a:ln w="9525">
                  <a:noFill/>
                </a:ln>
                <a:solidFill>
                  <a:schemeClr val="accent6"/>
                </a:solidFill>
              </a:rPr>
              <a:t>kompensuojama 80 proc. kompensacinės išmokos</a:t>
            </a:r>
            <a:endParaRPr lang="en-US" sz="900" b="1" dirty="0">
              <a:ln w="9525">
                <a:noFill/>
              </a:ln>
              <a:solidFill>
                <a:schemeClr val="accent6"/>
              </a:solidFill>
            </a:endParaRPr>
          </a:p>
        </p:txBody>
      </p:sp>
      <p:sp>
        <p:nvSpPr>
          <p:cNvPr id="31" name="Cross 30">
            <a:extLst>
              <a:ext uri="{FF2B5EF4-FFF2-40B4-BE49-F238E27FC236}">
                <a16:creationId xmlns:a16="http://schemas.microsoft.com/office/drawing/2014/main" id="{460CBAF7-B21B-0CD0-E49B-67C35E83749B}"/>
              </a:ext>
            </a:extLst>
          </p:cNvPr>
          <p:cNvSpPr/>
          <p:nvPr/>
        </p:nvSpPr>
        <p:spPr>
          <a:xfrm>
            <a:off x="2963266" y="2257237"/>
            <a:ext cx="288000" cy="288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32" name="Cross 31">
            <a:extLst>
              <a:ext uri="{FF2B5EF4-FFF2-40B4-BE49-F238E27FC236}">
                <a16:creationId xmlns:a16="http://schemas.microsoft.com/office/drawing/2014/main" id="{12029EBE-4312-C9A4-53AB-60E5889A6EF8}"/>
              </a:ext>
            </a:extLst>
          </p:cNvPr>
          <p:cNvSpPr/>
          <p:nvPr/>
        </p:nvSpPr>
        <p:spPr>
          <a:xfrm>
            <a:off x="5857581" y="2254682"/>
            <a:ext cx="288000" cy="288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36" name="Arrow: Right 35">
            <a:extLst>
              <a:ext uri="{FF2B5EF4-FFF2-40B4-BE49-F238E27FC236}">
                <a16:creationId xmlns:a16="http://schemas.microsoft.com/office/drawing/2014/main" id="{7ABB95CE-637F-69EC-60F4-5C08F43A6883}"/>
              </a:ext>
            </a:extLst>
          </p:cNvPr>
          <p:cNvSpPr/>
          <p:nvPr/>
        </p:nvSpPr>
        <p:spPr>
          <a:xfrm>
            <a:off x="5854713" y="3888614"/>
            <a:ext cx="288000" cy="251508"/>
          </a:xfrm>
          <a:prstGeom prst="rightArrow">
            <a:avLst/>
          </a:prstGeom>
          <a:solidFill>
            <a:schemeClr val="accent1"/>
          </a:solidFill>
          <a:ln>
            <a:solidFill>
              <a:schemeClr val="accent1"/>
            </a:solidFill>
          </a:ln>
        </p:spPr>
        <p:txBody>
          <a:bodyPr spcFirstLastPara="1" wrap="square" lIns="91425" tIns="91425" rIns="91425" bIns="91425" rtlCol="0" anchor="ctr" anchorCtr="0">
            <a:noAutofit/>
          </a:bodyPr>
          <a:lstStyle/>
          <a:p>
            <a:pPr algn="ctr"/>
            <a:endParaRPr lang="lt-LT">
              <a:solidFill>
                <a:schemeClr val="lt1"/>
              </a:solidFill>
            </a:endParaRPr>
          </a:p>
        </p:txBody>
      </p:sp>
      <p:grpSp>
        <p:nvGrpSpPr>
          <p:cNvPr id="37" name="Group 36">
            <a:extLst>
              <a:ext uri="{FF2B5EF4-FFF2-40B4-BE49-F238E27FC236}">
                <a16:creationId xmlns:a16="http://schemas.microsoft.com/office/drawing/2014/main" id="{F399C5D7-84B4-6FB7-0B89-E1005C2E2806}"/>
              </a:ext>
            </a:extLst>
          </p:cNvPr>
          <p:cNvGrpSpPr/>
          <p:nvPr/>
        </p:nvGrpSpPr>
        <p:grpSpPr>
          <a:xfrm>
            <a:off x="546101" y="123825"/>
            <a:ext cx="7869539" cy="215900"/>
            <a:chOff x="546101" y="121555"/>
            <a:chExt cx="6815601" cy="216000"/>
          </a:xfrm>
        </p:grpSpPr>
        <p:sp>
          <p:nvSpPr>
            <p:cNvPr id="38" name="Parallelogram 37">
              <a:extLst>
                <a:ext uri="{FF2B5EF4-FFF2-40B4-BE49-F238E27FC236}">
                  <a16:creationId xmlns:a16="http://schemas.microsoft.com/office/drawing/2014/main" id="{6DAA7FCC-57B3-160E-1782-AE73948BCFB3}"/>
                </a:ext>
              </a:extLst>
            </p:cNvPr>
            <p:cNvSpPr/>
            <p:nvPr/>
          </p:nvSpPr>
          <p:spPr>
            <a:xfrm>
              <a:off x="546101" y="121555"/>
              <a:ext cx="3429655" cy="21600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tx1"/>
                  </a:solidFill>
                  <a:latin typeface="Calibri" panose="020F0502020204030204" pitchFamily="34" charset="0"/>
                </a:rPr>
                <a:t>Kompensacinės išmokos gairės, sąlygos, įsipareigojimai</a:t>
              </a:r>
              <a:endParaRPr lang="pt-BR" sz="600" dirty="0">
                <a:solidFill>
                  <a:schemeClr val="tx1"/>
                </a:solidFill>
                <a:latin typeface="Calibri" panose="020F0502020204030204" pitchFamily="34" charset="0"/>
              </a:endParaRPr>
            </a:p>
          </p:txBody>
        </p:sp>
        <p:sp>
          <p:nvSpPr>
            <p:cNvPr id="39" name="Parallelogram 38">
              <a:extLst>
                <a:ext uri="{FF2B5EF4-FFF2-40B4-BE49-F238E27FC236}">
                  <a16:creationId xmlns:a16="http://schemas.microsoft.com/office/drawing/2014/main" id="{EBB969F2-DC0B-BEBC-10E1-D96B8180134E}"/>
                </a:ext>
              </a:extLst>
            </p:cNvPr>
            <p:cNvSpPr/>
            <p:nvPr/>
          </p:nvSpPr>
          <p:spPr>
            <a:xfrm>
              <a:off x="3932047" y="121555"/>
              <a:ext cx="3429655"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rgbClr val="FFFFFF"/>
                  </a:solidFill>
                  <a:latin typeface="Calibri" panose="020F0502020204030204" pitchFamily="34" charset="0"/>
                </a:rPr>
                <a:t>Kompensacijos diferenciacija</a:t>
              </a:r>
              <a:endParaRPr lang="pt-BR" sz="600"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8523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6FD18-D75E-239D-0104-BF4A6FDFBC6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69340-623C-3A7B-6284-56AAED24B295}"/>
              </a:ext>
            </a:extLst>
          </p:cNvPr>
          <p:cNvSpPr>
            <a:spLocks noGrp="1"/>
          </p:cNvSpPr>
          <p:nvPr>
            <p:ph type="sldNum" sz="quarter" idx="12"/>
          </p:nvPr>
        </p:nvSpPr>
        <p:spPr>
          <a:xfrm>
            <a:off x="6540500" y="169669"/>
            <a:ext cx="2057400" cy="183555"/>
          </a:xfrm>
        </p:spPr>
        <p:txBody>
          <a:bodyPr/>
          <a:lstStyle/>
          <a:p>
            <a:fld id="{42B1E8F1-27DF-3C4C-AF5E-F329429EDE92}" type="slidenum">
              <a:rPr lang="en-US"/>
              <a:pPr/>
              <a:t>14</a:t>
            </a:fld>
            <a:endParaRPr lang="en-US"/>
          </a:p>
        </p:txBody>
      </p:sp>
      <p:sp>
        <p:nvSpPr>
          <p:cNvPr id="4" name="Text Placeholder 3">
            <a:extLst>
              <a:ext uri="{FF2B5EF4-FFF2-40B4-BE49-F238E27FC236}">
                <a16:creationId xmlns:a16="http://schemas.microsoft.com/office/drawing/2014/main" id="{100362F2-583B-39CF-42BC-A2A38AA5C12B}"/>
              </a:ext>
            </a:extLst>
          </p:cNvPr>
          <p:cNvSpPr>
            <a:spLocks noGrp="1"/>
          </p:cNvSpPr>
          <p:nvPr>
            <p:ph type="body" sz="quarter" idx="14"/>
          </p:nvPr>
        </p:nvSpPr>
        <p:spPr>
          <a:xfrm>
            <a:off x="4648202" y="339725"/>
            <a:ext cx="3956048" cy="1077218"/>
          </a:xfrm>
        </p:spPr>
        <p:txBody>
          <a:bodyPr/>
          <a:lstStyle/>
          <a:p>
            <a:pPr algn="just"/>
            <a:r>
              <a:rPr lang="lt-LT" sz="1800" dirty="0"/>
              <a:t>4. </a:t>
            </a:r>
            <a:r>
              <a:rPr lang="pt-BR" sz="1800" dirty="0"/>
              <a:t>Dirvožemio tyrimų I, II, III alternatyvos, A ir B variantai</a:t>
            </a:r>
            <a:r>
              <a:rPr lang="en-GB" sz="1800" dirty="0"/>
              <a:t> </a:t>
            </a:r>
            <a:endParaRPr lang="en-US" sz="1800" dirty="0"/>
          </a:p>
          <a:p>
            <a:pPr algn="just"/>
            <a:endParaRPr lang="en-US" dirty="0"/>
          </a:p>
        </p:txBody>
      </p:sp>
      <p:pic>
        <p:nvPicPr>
          <p:cNvPr id="8" name="Picture Placeholder 7" descr="Six pins pointed on several spots on a road map">
            <a:extLst>
              <a:ext uri="{FF2B5EF4-FFF2-40B4-BE49-F238E27FC236}">
                <a16:creationId xmlns:a16="http://schemas.microsoft.com/office/drawing/2014/main" id="{58E05286-3FB6-2524-570B-92F78EFE0620}"/>
              </a:ext>
            </a:extLst>
          </p:cNvPr>
          <p:cNvPicPr>
            <a:picLocks noGrp="1" noChangeAspect="1"/>
          </p:cNvPicPr>
          <p:nvPr>
            <p:ph type="pic" sz="quarter" idx="15"/>
          </p:nvPr>
        </p:nvPicPr>
        <p:blipFill>
          <a:blip r:embed="rId2"/>
          <a:srcRect l="20871" r="20871"/>
          <a:stretch/>
        </p:blipFill>
        <p:spPr>
          <a:xfrm>
            <a:off x="0" y="0"/>
            <a:ext cx="4495800" cy="5143500"/>
          </a:xfrm>
        </p:spPr>
      </p:pic>
    </p:spTree>
    <p:extLst>
      <p:ext uri="{BB962C8B-B14F-4D97-AF65-F5344CB8AC3E}">
        <p14:creationId xmlns:p14="http://schemas.microsoft.com/office/powerpoint/2010/main" val="14447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8FF70-774C-9DC8-3C70-69B53A6B183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C47D79-6972-A58D-F353-539212A3B6B5}"/>
              </a:ext>
            </a:extLst>
          </p:cNvPr>
          <p:cNvSpPr>
            <a:spLocks noGrp="1"/>
          </p:cNvSpPr>
          <p:nvPr>
            <p:ph type="sldNum" sz="quarter" idx="12"/>
          </p:nvPr>
        </p:nvSpPr>
        <p:spPr/>
        <p:txBody>
          <a:bodyPr/>
          <a:lstStyle/>
          <a:p>
            <a:fld id="{42B1E8F1-27DF-3C4C-AF5E-F329429EDE92}" type="slidenum">
              <a:rPr lang="en-US"/>
              <a:t>15</a:t>
            </a:fld>
            <a:endParaRPr lang="en-US"/>
          </a:p>
        </p:txBody>
      </p:sp>
      <p:sp>
        <p:nvSpPr>
          <p:cNvPr id="19" name="Title 1">
            <a:extLst>
              <a:ext uri="{FF2B5EF4-FFF2-40B4-BE49-F238E27FC236}">
                <a16:creationId xmlns:a16="http://schemas.microsoft.com/office/drawing/2014/main" id="{F4F86E77-96E3-73BD-48BA-61BA069DE9B6}"/>
              </a:ext>
            </a:extLst>
          </p:cNvPr>
          <p:cNvSpPr>
            <a:spLocks noGrp="1"/>
          </p:cNvSpPr>
          <p:nvPr>
            <p:ph type="title"/>
          </p:nvPr>
        </p:nvSpPr>
        <p:spPr>
          <a:xfrm>
            <a:off x="539750" y="373865"/>
            <a:ext cx="8064500" cy="471095"/>
          </a:xfrm>
        </p:spPr>
        <p:txBody>
          <a:bodyPr anchor="ctr">
            <a:noAutofit/>
          </a:bodyPr>
          <a:lstStyle/>
          <a:p>
            <a:r>
              <a:rPr kumimoji="0" lang="lt-LT" sz="1000" b="1" i="0" u="none" strike="noStrike" kern="1200" cap="none" spc="0" normalizeH="0" baseline="0" noProof="0" dirty="0">
                <a:ln>
                  <a:noFill/>
                </a:ln>
                <a:solidFill>
                  <a:schemeClr val="accent6"/>
                </a:solidFill>
                <a:effectLst/>
                <a:uLnTx/>
                <a:uFillTx/>
                <a:latin typeface="Calibri" panose="020F0502020204030204" pitchFamily="34" charset="0"/>
                <a:ea typeface="+mj-ea"/>
                <a:cs typeface="+mj-cs"/>
              </a:rPr>
              <a:t>Nustatytos I, II, III dirvožemio tyrimų A varianto apimčių ir/ar dažnumo alternatyvos. </a:t>
            </a:r>
            <a:r>
              <a:rPr lang="lt-LT" sz="1000" dirty="0">
                <a:solidFill>
                  <a:schemeClr val="accent6"/>
                </a:solidFill>
              </a:rPr>
              <a:t>Visais atvejais taikomi šie įsipareigojimai: 1 jungtinis ėminys iš 4 ha, tyrimai atliekami kas 4 metus, pretenduojant gauti kompensacinę išmoką už tą patį tiriamą lauko plotą</a:t>
            </a:r>
            <a:endParaRPr lang="en-GB" sz="900" dirty="0">
              <a:solidFill>
                <a:schemeClr val="accent6"/>
              </a:solidFill>
            </a:endParaRPr>
          </a:p>
        </p:txBody>
      </p:sp>
      <p:sp>
        <p:nvSpPr>
          <p:cNvPr id="11" name="Rectangle 10">
            <a:extLst>
              <a:ext uri="{FF2B5EF4-FFF2-40B4-BE49-F238E27FC236}">
                <a16:creationId xmlns:a16="http://schemas.microsoft.com/office/drawing/2014/main" id="{15AAF01C-B631-FCC2-1F94-C4D3531A0DA8}"/>
              </a:ext>
            </a:extLst>
          </p:cNvPr>
          <p:cNvSpPr/>
          <p:nvPr/>
        </p:nvSpPr>
        <p:spPr>
          <a:xfrm>
            <a:off x="540250" y="830005"/>
            <a:ext cx="8064000" cy="207163"/>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t>Dirvožemio tyrimų komplektai pagal I–III alternatyvas, A variantas (be kalkinimo poreikio)</a:t>
            </a:r>
          </a:p>
        </p:txBody>
      </p:sp>
      <p:sp>
        <p:nvSpPr>
          <p:cNvPr id="13" name="Rectangle 12">
            <a:extLst>
              <a:ext uri="{FF2B5EF4-FFF2-40B4-BE49-F238E27FC236}">
                <a16:creationId xmlns:a16="http://schemas.microsoft.com/office/drawing/2014/main" id="{1DEB1636-D2CB-2659-5F97-F5640DD7D6C3}"/>
              </a:ext>
            </a:extLst>
          </p:cNvPr>
          <p:cNvSpPr/>
          <p:nvPr/>
        </p:nvSpPr>
        <p:spPr>
          <a:xfrm>
            <a:off x="539750" y="1084943"/>
            <a:ext cx="2637013" cy="3228552"/>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4" name="Rectangle 13">
            <a:extLst>
              <a:ext uri="{FF2B5EF4-FFF2-40B4-BE49-F238E27FC236}">
                <a16:creationId xmlns:a16="http://schemas.microsoft.com/office/drawing/2014/main" id="{62D78F24-D659-55CE-AD87-0C758C694D2C}"/>
              </a:ext>
            </a:extLst>
          </p:cNvPr>
          <p:cNvSpPr/>
          <p:nvPr/>
        </p:nvSpPr>
        <p:spPr>
          <a:xfrm>
            <a:off x="600346" y="1113680"/>
            <a:ext cx="2508352" cy="1005001"/>
          </a:xfrm>
          <a:prstGeom prst="rect">
            <a:avLst/>
          </a:prstGeom>
          <a:solidFill>
            <a:schemeClr val="accent2">
              <a:lumMod val="60000"/>
              <a:lumOff val="40000"/>
            </a:schemeClr>
          </a:solidFill>
          <a:ln>
            <a:noFill/>
          </a:ln>
        </p:spPr>
        <p:txBody>
          <a:bodyPr spcFirstLastPara="1" wrap="square" lIns="91425" tIns="91425" rIns="91425" bIns="91425" rtlCol="0" anchor="ctr" anchorCtr="0">
            <a:noAutofit/>
          </a:bodyPr>
          <a:lstStyle/>
          <a:p>
            <a:pPr algn="ctr"/>
            <a:r>
              <a:rPr lang="lt-LT" sz="900" b="1" dirty="0">
                <a:solidFill>
                  <a:schemeClr val="accent6"/>
                </a:solidFill>
              </a:rPr>
              <a:t>I dirvožemio tyrimų  ALTERNATYVA: </a:t>
            </a:r>
          </a:p>
          <a:p>
            <a:pPr algn="ctr"/>
            <a:r>
              <a:rPr lang="lt-LT" sz="900" b="1" dirty="0">
                <a:solidFill>
                  <a:schemeClr val="accent6"/>
                </a:solidFill>
              </a:rPr>
              <a:t>Bazinis lygis </a:t>
            </a:r>
          </a:p>
          <a:p>
            <a:pPr algn="just"/>
            <a:endParaRPr lang="lt-LT" sz="900" b="1" dirty="0">
              <a:solidFill>
                <a:schemeClr val="accent6"/>
              </a:solidFill>
            </a:endParaRPr>
          </a:p>
          <a:p>
            <a:pPr algn="just"/>
            <a:r>
              <a:rPr lang="lt-LT" sz="900" b="1" dirty="0">
                <a:solidFill>
                  <a:schemeClr val="accent6"/>
                </a:solidFill>
              </a:rPr>
              <a:t>Tikslas: </a:t>
            </a:r>
            <a:r>
              <a:rPr lang="lt-LT" sz="900" dirty="0">
                <a:solidFill>
                  <a:schemeClr val="accent6"/>
                </a:solidFill>
              </a:rPr>
              <a:t>minimalus, bet pakankamas duomenų rinkinys tręšimo planui sudaryti.</a:t>
            </a:r>
          </a:p>
          <a:p>
            <a:pPr algn="just"/>
            <a:endParaRPr lang="lt-LT" sz="700" dirty="0">
              <a:solidFill>
                <a:schemeClr val="accent6"/>
              </a:solidFill>
            </a:endParaRPr>
          </a:p>
        </p:txBody>
      </p:sp>
      <p:sp>
        <p:nvSpPr>
          <p:cNvPr id="16" name="Rectangle 15">
            <a:extLst>
              <a:ext uri="{FF2B5EF4-FFF2-40B4-BE49-F238E27FC236}">
                <a16:creationId xmlns:a16="http://schemas.microsoft.com/office/drawing/2014/main" id="{6581C5B7-52AF-9895-A6A2-166CE53C4D3D}"/>
              </a:ext>
            </a:extLst>
          </p:cNvPr>
          <p:cNvSpPr/>
          <p:nvPr/>
        </p:nvSpPr>
        <p:spPr>
          <a:xfrm>
            <a:off x="5941726" y="1084943"/>
            <a:ext cx="2662522" cy="3228551"/>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7" name="Rectangle 16">
            <a:extLst>
              <a:ext uri="{FF2B5EF4-FFF2-40B4-BE49-F238E27FC236}">
                <a16:creationId xmlns:a16="http://schemas.microsoft.com/office/drawing/2014/main" id="{B5F26CCA-F2C3-84A7-55F8-B06DE8D45F0A}"/>
              </a:ext>
            </a:extLst>
          </p:cNvPr>
          <p:cNvSpPr/>
          <p:nvPr/>
        </p:nvSpPr>
        <p:spPr>
          <a:xfrm>
            <a:off x="3297952" y="1106901"/>
            <a:ext cx="2526572" cy="1015148"/>
          </a:xfrm>
          <a:prstGeom prst="rect">
            <a:avLst/>
          </a:prstGeom>
          <a:solidFill>
            <a:schemeClr val="accent2">
              <a:lumMod val="40000"/>
              <a:lumOff val="60000"/>
            </a:schemeClr>
          </a:solidFill>
          <a:ln>
            <a:noFill/>
          </a:ln>
        </p:spPr>
        <p:txBody>
          <a:bodyPr spcFirstLastPara="1" wrap="square" lIns="91425" tIns="91425" rIns="91425" bIns="91425" rtlCol="0" anchor="ctr" anchorCtr="0">
            <a:noAutofit/>
          </a:bodyPr>
          <a:lstStyle/>
          <a:p>
            <a:pPr algn="ctr"/>
            <a:r>
              <a:rPr lang="lt-LT" sz="900" b="1" dirty="0">
                <a:solidFill>
                  <a:schemeClr val="accent6"/>
                </a:solidFill>
              </a:rPr>
              <a:t>II dirvožemio tyrimų ALTERNATYVA: </a:t>
            </a:r>
          </a:p>
          <a:p>
            <a:pPr algn="ctr"/>
            <a:r>
              <a:rPr lang="lt-LT" sz="900" b="1" dirty="0">
                <a:solidFill>
                  <a:schemeClr val="accent6"/>
                </a:solidFill>
              </a:rPr>
              <a:t>Pažangus lygis</a:t>
            </a:r>
          </a:p>
          <a:p>
            <a:pPr algn="just"/>
            <a:endParaRPr lang="lt-LT" sz="900" b="1" dirty="0">
              <a:solidFill>
                <a:schemeClr val="accent6"/>
              </a:solidFill>
            </a:endParaRPr>
          </a:p>
          <a:p>
            <a:pPr algn="just"/>
            <a:r>
              <a:rPr lang="lt-LT" sz="900" b="1" dirty="0">
                <a:solidFill>
                  <a:schemeClr val="accent6"/>
                </a:solidFill>
              </a:rPr>
              <a:t>Tikslas: </a:t>
            </a:r>
            <a:r>
              <a:rPr lang="lt-LT" sz="900" dirty="0">
                <a:solidFill>
                  <a:schemeClr val="accent6"/>
                </a:solidFill>
              </a:rPr>
              <a:t>didesnis trąšų panaudojimo efektyvumas, derliaus stabilumas ir mažesnės aplinkosauginės rizikos.</a:t>
            </a:r>
          </a:p>
        </p:txBody>
      </p:sp>
      <p:grpSp>
        <p:nvGrpSpPr>
          <p:cNvPr id="28" name="Group 27">
            <a:extLst>
              <a:ext uri="{FF2B5EF4-FFF2-40B4-BE49-F238E27FC236}">
                <a16:creationId xmlns:a16="http://schemas.microsoft.com/office/drawing/2014/main" id="{7108BE66-8235-56A8-D36A-38E02F0CDD81}"/>
              </a:ext>
            </a:extLst>
          </p:cNvPr>
          <p:cNvGrpSpPr/>
          <p:nvPr/>
        </p:nvGrpSpPr>
        <p:grpSpPr>
          <a:xfrm>
            <a:off x="600346" y="2205466"/>
            <a:ext cx="2508705" cy="2062866"/>
            <a:chOff x="600345" y="1676396"/>
            <a:chExt cx="2585445" cy="2062866"/>
          </a:xfrm>
        </p:grpSpPr>
        <p:sp>
          <p:nvSpPr>
            <p:cNvPr id="38" name="Rectangle 37">
              <a:extLst>
                <a:ext uri="{FF2B5EF4-FFF2-40B4-BE49-F238E27FC236}">
                  <a16:creationId xmlns:a16="http://schemas.microsoft.com/office/drawing/2014/main" id="{FA7FD95E-6602-349E-B2C4-BC91B89C7D71}"/>
                </a:ext>
              </a:extLst>
            </p:cNvPr>
            <p:cNvSpPr/>
            <p:nvPr/>
          </p:nvSpPr>
          <p:spPr>
            <a:xfrm>
              <a:off x="600345" y="1676396"/>
              <a:ext cx="2585445" cy="2062866"/>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dirty="0">
                  <a:solidFill>
                    <a:schemeClr val="tx1"/>
                  </a:solidFill>
                </a:rPr>
                <a:t>Rekomenduojami rodikliai</a:t>
              </a:r>
            </a:p>
          </p:txBody>
        </p:sp>
        <p:sp>
          <p:nvSpPr>
            <p:cNvPr id="21" name="Rectangle 20">
              <a:extLst>
                <a:ext uri="{FF2B5EF4-FFF2-40B4-BE49-F238E27FC236}">
                  <a16:creationId xmlns:a16="http://schemas.microsoft.com/office/drawing/2014/main" id="{57AFBB53-B75E-B1E7-0270-2931C609BDAF}"/>
                </a:ext>
              </a:extLst>
            </p:cNvPr>
            <p:cNvSpPr/>
            <p:nvPr/>
          </p:nvSpPr>
          <p:spPr>
            <a:xfrm>
              <a:off x="692996" y="1891037"/>
              <a:ext cx="2417234" cy="1105256"/>
            </a:xfrm>
            <a:prstGeom prst="rect">
              <a:avLst/>
            </a:prstGeom>
            <a:solidFill>
              <a:srgbClr val="E1E1D5"/>
            </a:solidFill>
          </p:spPr>
          <p:txBody>
            <a:bodyPr vert="horz" wrap="square" lIns="45720" tIns="45720" rIns="45720" bIns="45720" rtlCol="0" anchor="t">
              <a:noAutofit/>
            </a:bodyPr>
            <a:lstStyle/>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pH;</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Augalams prieinamas fosforas;</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Augalams prieinamas kalis;</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Organinės anglies dalis – humusas.</a:t>
              </a:r>
            </a:p>
            <a:p>
              <a:pPr marL="171450" indent="-171450">
                <a:buFont typeface="Arial" panose="020B0604020202020204" pitchFamily="34" charset="0"/>
                <a:buChar char="•"/>
              </a:pPr>
              <a:endParaRPr lang="lt-LT" sz="800" b="1" dirty="0">
                <a:solidFill>
                  <a:schemeClr val="accent6"/>
                </a:solidFill>
                <a:latin typeface="Calibri" panose="020F0502020204030204" pitchFamily="34" charset="0"/>
              </a:endParaRPr>
            </a:p>
            <a:p>
              <a:r>
                <a:rPr lang="lt-LT" sz="800" dirty="0">
                  <a:solidFill>
                    <a:schemeClr val="accent6"/>
                  </a:solidFill>
                  <a:latin typeface="Calibri" panose="020F0502020204030204" pitchFamily="34" charset="0"/>
                </a:rPr>
                <a:t>+ </a:t>
              </a:r>
              <a:r>
                <a:rPr lang="lt-LT" sz="800" b="1" dirty="0">
                  <a:solidFill>
                    <a:schemeClr val="accent6"/>
                  </a:solidFill>
                  <a:latin typeface="Calibri" panose="020F0502020204030204" pitchFamily="34" charset="0"/>
                </a:rPr>
                <a:t>Išimtis: </a:t>
              </a:r>
              <a:r>
                <a:rPr lang="lt-LT" sz="800" dirty="0">
                  <a:solidFill>
                    <a:schemeClr val="accent6"/>
                  </a:solidFill>
                  <a:latin typeface="Calibri" panose="020F0502020204030204" pitchFamily="34" charset="0"/>
                </a:rPr>
                <a:t>jei ūkininkas dirvožemį tręšia azoto</a:t>
              </a:r>
            </a:p>
            <a:p>
              <a:r>
                <a:rPr lang="lt-LT" sz="800" dirty="0">
                  <a:solidFill>
                    <a:schemeClr val="accent6"/>
                  </a:solidFill>
                  <a:latin typeface="Calibri" panose="020F0502020204030204" pitchFamily="34" charset="0"/>
                </a:rPr>
                <a:t>praturtintomis trąšomis (mėšlu ir srutomis) – būtina įtraukti </a:t>
              </a:r>
              <a:r>
                <a:rPr lang="lt-LT" sz="800" b="1" dirty="0" err="1">
                  <a:solidFill>
                    <a:schemeClr val="accent6"/>
                  </a:solidFill>
                  <a:latin typeface="Calibri" panose="020F0502020204030204" pitchFamily="34" charset="0"/>
                </a:rPr>
                <a:t>Nmin</a:t>
              </a:r>
              <a:r>
                <a:rPr lang="lt-LT" sz="800" b="1" dirty="0">
                  <a:solidFill>
                    <a:schemeClr val="accent6"/>
                  </a:solidFill>
                  <a:latin typeface="Calibri" panose="020F0502020204030204" pitchFamily="34" charset="0"/>
                </a:rPr>
                <a:t>.</a:t>
              </a:r>
              <a:endParaRPr lang="lt-LT" sz="800" dirty="0">
                <a:solidFill>
                  <a:schemeClr val="accent6"/>
                </a:solidFill>
                <a:latin typeface="Calibri" panose="020F0502020204030204" pitchFamily="34" charset="0"/>
              </a:endParaRPr>
            </a:p>
          </p:txBody>
        </p:sp>
        <p:sp>
          <p:nvSpPr>
            <p:cNvPr id="26" name="Rectangle 25">
              <a:extLst>
                <a:ext uri="{FF2B5EF4-FFF2-40B4-BE49-F238E27FC236}">
                  <a16:creationId xmlns:a16="http://schemas.microsoft.com/office/drawing/2014/main" id="{E246134A-F078-086C-9B48-605E51183D9E}"/>
                </a:ext>
              </a:extLst>
            </p:cNvPr>
            <p:cNvSpPr/>
            <p:nvPr/>
          </p:nvSpPr>
          <p:spPr>
            <a:xfrm>
              <a:off x="692996" y="3287243"/>
              <a:ext cx="2417234" cy="389926"/>
            </a:xfrm>
            <a:prstGeom prst="rect">
              <a:avLst/>
            </a:prstGeom>
            <a:solidFill>
              <a:schemeClr val="accent1"/>
            </a:solidFill>
          </p:spPr>
          <p:txBody>
            <a:bodyPr vert="horz" wrap="square" lIns="45720" tIns="45720" rIns="45720" bIns="45720" rtlCol="0" anchor="ctr">
              <a:noAutofit/>
            </a:bodyPr>
            <a:lstStyle/>
            <a:p>
              <a:pPr algn="just"/>
              <a:r>
                <a:rPr lang="lt-LT" sz="800" dirty="0">
                  <a:solidFill>
                    <a:schemeClr val="tx2"/>
                  </a:solidFill>
                  <a:latin typeface="Calibri" panose="020F0502020204030204" pitchFamily="34" charset="0"/>
                </a:rPr>
                <a:t>Kompensacinė išmoka: </a:t>
              </a:r>
            </a:p>
            <a:p>
              <a:pPr algn="just"/>
              <a:r>
                <a:rPr lang="lt-LT" sz="800" b="1" dirty="0">
                  <a:solidFill>
                    <a:schemeClr val="tx2"/>
                  </a:solidFill>
                  <a:latin typeface="Calibri" panose="020F0502020204030204" pitchFamily="34" charset="0"/>
                </a:rPr>
                <a:t>13,3 Eur / ha </a:t>
              </a:r>
              <a:r>
                <a:rPr lang="lt-LT" sz="700" dirty="0">
                  <a:solidFill>
                    <a:schemeClr val="tx2"/>
                  </a:solidFill>
                  <a:latin typeface="Calibri" panose="020F0502020204030204" pitchFamily="34" charset="0"/>
                </a:rPr>
                <a:t>(85 proc. intensyvumas),  </a:t>
              </a:r>
              <a:r>
                <a:rPr lang="lt-LT" sz="800" b="1" dirty="0">
                  <a:solidFill>
                    <a:schemeClr val="tx2"/>
                  </a:solidFill>
                  <a:latin typeface="Calibri" panose="020F0502020204030204" pitchFamily="34" charset="0"/>
                </a:rPr>
                <a:t>su išimtimi 14,8 Eur / ha*</a:t>
              </a:r>
              <a:endParaRPr lang="en-GB" sz="800" b="1" dirty="0">
                <a:solidFill>
                  <a:schemeClr val="tx2"/>
                </a:solidFill>
                <a:latin typeface="Calibri" panose="020F0502020204030204" pitchFamily="34" charset="0"/>
              </a:endParaRPr>
            </a:p>
          </p:txBody>
        </p:sp>
      </p:grpSp>
      <p:sp>
        <p:nvSpPr>
          <p:cNvPr id="40" name="Rectangle 39">
            <a:extLst>
              <a:ext uri="{FF2B5EF4-FFF2-40B4-BE49-F238E27FC236}">
                <a16:creationId xmlns:a16="http://schemas.microsoft.com/office/drawing/2014/main" id="{261FAF54-E6D1-AF0E-774A-008AC5A2F49F}"/>
              </a:ext>
            </a:extLst>
          </p:cNvPr>
          <p:cNvSpPr/>
          <p:nvPr/>
        </p:nvSpPr>
        <p:spPr>
          <a:xfrm>
            <a:off x="2060790" y="4652007"/>
            <a:ext cx="2250000" cy="451191"/>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dirty="0">
                <a:solidFill>
                  <a:schemeClr val="bg2"/>
                </a:solidFill>
              </a:rPr>
              <a:t>pH  –  dirvožemio rūgštingumas;</a:t>
            </a:r>
          </a:p>
          <a:p>
            <a:pPr algn="ctr" rtl="0">
              <a:spcBef>
                <a:spcPts val="0"/>
              </a:spcBef>
              <a:spcAft>
                <a:spcPts val="0"/>
              </a:spcAft>
            </a:pPr>
            <a:r>
              <a:rPr lang="lt-LT" sz="700" dirty="0" err="1">
                <a:solidFill>
                  <a:schemeClr val="bg2"/>
                </a:solidFill>
              </a:rPr>
              <a:t>Pj</a:t>
            </a:r>
            <a:r>
              <a:rPr lang="lt-LT" sz="700" dirty="0">
                <a:solidFill>
                  <a:schemeClr val="bg2"/>
                </a:solidFill>
              </a:rPr>
              <a:t> – judrusis fosforas;</a:t>
            </a:r>
          </a:p>
          <a:p>
            <a:pPr algn="ctr" rtl="0">
              <a:spcBef>
                <a:spcPts val="0"/>
              </a:spcBef>
              <a:spcAft>
                <a:spcPts val="0"/>
              </a:spcAft>
            </a:pPr>
            <a:r>
              <a:rPr lang="lt-LT" sz="700" dirty="0" err="1">
                <a:solidFill>
                  <a:schemeClr val="bg2"/>
                </a:solidFill>
              </a:rPr>
              <a:t>Kj</a:t>
            </a:r>
            <a:r>
              <a:rPr lang="lt-LT" sz="700" dirty="0">
                <a:solidFill>
                  <a:schemeClr val="bg2"/>
                </a:solidFill>
              </a:rPr>
              <a:t> – judrusis kalis;</a:t>
            </a:r>
          </a:p>
        </p:txBody>
      </p:sp>
      <p:sp>
        <p:nvSpPr>
          <p:cNvPr id="2" name="Rectangle 1">
            <a:extLst>
              <a:ext uri="{FF2B5EF4-FFF2-40B4-BE49-F238E27FC236}">
                <a16:creationId xmlns:a16="http://schemas.microsoft.com/office/drawing/2014/main" id="{98758FB9-1230-F76D-9625-D3DBB1B2B0DF}"/>
              </a:ext>
            </a:extLst>
          </p:cNvPr>
          <p:cNvSpPr/>
          <p:nvPr/>
        </p:nvSpPr>
        <p:spPr>
          <a:xfrm>
            <a:off x="5989459" y="1099238"/>
            <a:ext cx="2584588" cy="1022811"/>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900" b="1" dirty="0">
                <a:solidFill>
                  <a:schemeClr val="accent6"/>
                </a:solidFill>
              </a:rPr>
              <a:t>III dirvožemio tyrimų ALTERNATYVA: Kompleksinis lygis </a:t>
            </a:r>
          </a:p>
          <a:p>
            <a:pPr marL="0" indent="0" rtl="0">
              <a:spcBef>
                <a:spcPts val="0"/>
              </a:spcBef>
              <a:spcAft>
                <a:spcPts val="0"/>
              </a:spcAft>
              <a:buNone/>
            </a:pPr>
            <a:endParaRPr lang="lt-LT" sz="900" b="1" dirty="0">
              <a:solidFill>
                <a:schemeClr val="accent6"/>
              </a:solidFill>
            </a:endParaRPr>
          </a:p>
          <a:p>
            <a:r>
              <a:rPr lang="lt-LT" sz="900" b="1" noProof="1">
                <a:solidFill>
                  <a:schemeClr val="accent6"/>
                </a:solidFill>
              </a:rPr>
              <a:t>Tikslas: </a:t>
            </a:r>
            <a:r>
              <a:rPr lang="lt-LT" sz="900" noProof="1">
                <a:solidFill>
                  <a:schemeClr val="accent6"/>
                </a:solidFill>
              </a:rPr>
              <a:t>platesnis dirvožemio vertinimas, apimantis produktyvumą, gyvybingumą ir atsparumą degradacijai.</a:t>
            </a:r>
          </a:p>
          <a:p>
            <a:endParaRPr lang="lt-LT" sz="900" b="1" dirty="0">
              <a:solidFill>
                <a:schemeClr val="accent6"/>
              </a:solidFill>
            </a:endParaRPr>
          </a:p>
        </p:txBody>
      </p:sp>
      <p:grpSp>
        <p:nvGrpSpPr>
          <p:cNvPr id="25" name="Group 24">
            <a:extLst>
              <a:ext uri="{FF2B5EF4-FFF2-40B4-BE49-F238E27FC236}">
                <a16:creationId xmlns:a16="http://schemas.microsoft.com/office/drawing/2014/main" id="{7DF42141-CB9D-E085-D3CC-953EF856DE1D}"/>
              </a:ext>
            </a:extLst>
          </p:cNvPr>
          <p:cNvGrpSpPr/>
          <p:nvPr/>
        </p:nvGrpSpPr>
        <p:grpSpPr>
          <a:xfrm>
            <a:off x="3297952" y="2199814"/>
            <a:ext cx="2526572" cy="2068517"/>
            <a:chOff x="3270627" y="1678431"/>
            <a:chExt cx="2614432" cy="2068517"/>
          </a:xfrm>
        </p:grpSpPr>
        <p:sp>
          <p:nvSpPr>
            <p:cNvPr id="5" name="Rectangle 4">
              <a:extLst>
                <a:ext uri="{FF2B5EF4-FFF2-40B4-BE49-F238E27FC236}">
                  <a16:creationId xmlns:a16="http://schemas.microsoft.com/office/drawing/2014/main" id="{B8F6229A-AC6D-C186-6154-F203A6493384}"/>
                </a:ext>
              </a:extLst>
            </p:cNvPr>
            <p:cNvSpPr/>
            <p:nvPr/>
          </p:nvSpPr>
          <p:spPr>
            <a:xfrm>
              <a:off x="3270627" y="1678431"/>
              <a:ext cx="2614432" cy="2068517"/>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dirty="0">
                  <a:solidFill>
                    <a:schemeClr val="tx1"/>
                  </a:solidFill>
                </a:rPr>
                <a:t>Rekomenduojami rodikliai</a:t>
              </a:r>
            </a:p>
          </p:txBody>
        </p:sp>
        <p:sp>
          <p:nvSpPr>
            <p:cNvPr id="7" name="Rectangle 6">
              <a:extLst>
                <a:ext uri="{FF2B5EF4-FFF2-40B4-BE49-F238E27FC236}">
                  <a16:creationId xmlns:a16="http://schemas.microsoft.com/office/drawing/2014/main" id="{6AD281DE-F36C-690E-4323-5FEEB0580A2F}"/>
                </a:ext>
              </a:extLst>
            </p:cNvPr>
            <p:cNvSpPr/>
            <p:nvPr/>
          </p:nvSpPr>
          <p:spPr>
            <a:xfrm>
              <a:off x="3374990" y="1874322"/>
              <a:ext cx="2428822" cy="1129658"/>
            </a:xfrm>
            <a:prstGeom prst="rect">
              <a:avLst/>
            </a:prstGeom>
            <a:solidFill>
              <a:srgbClr val="E1E1D5"/>
            </a:solidFill>
          </p:spPr>
          <p:txBody>
            <a:bodyPr vert="horz" wrap="square" lIns="45720" tIns="45720" rIns="45720" bIns="45720" rtlCol="0" anchor="t">
              <a:noAutofit/>
            </a:bodyPr>
            <a:lstStyle/>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Bazinis </a:t>
              </a:r>
              <a:r>
                <a:rPr lang="lt-LT" sz="700" i="1" dirty="0">
                  <a:solidFill>
                    <a:schemeClr val="accent6"/>
                  </a:solidFill>
                  <a:latin typeface="Calibri" panose="020F0502020204030204" pitchFamily="34" charset="0"/>
                </a:rPr>
                <a:t>(I alternatyvos indikatoriai)</a:t>
              </a:r>
            </a:p>
            <a:p>
              <a:endParaRPr lang="lt-LT" sz="800" b="1" dirty="0">
                <a:solidFill>
                  <a:schemeClr val="accent6"/>
                </a:solidFill>
                <a:latin typeface="Calibri" panose="020F0502020204030204" pitchFamily="34" charset="0"/>
              </a:endParaRPr>
            </a:p>
            <a:p>
              <a:r>
                <a:rPr lang="lt-LT" sz="800" dirty="0">
                  <a:solidFill>
                    <a:schemeClr val="accent6"/>
                  </a:solidFill>
                  <a:latin typeface="Calibri" panose="020F0502020204030204" pitchFamily="34" charset="0"/>
                </a:rPr>
                <a:t>+</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Išimtis </a:t>
              </a:r>
              <a:r>
                <a:rPr lang="lt-LT" sz="700" i="1" dirty="0">
                  <a:solidFill>
                    <a:schemeClr val="accent6"/>
                  </a:solidFill>
                  <a:latin typeface="Calibri" panose="020F0502020204030204" pitchFamily="34" charset="0"/>
                </a:rPr>
                <a:t>(</a:t>
              </a:r>
              <a:r>
                <a:rPr lang="lt-LT" sz="700" i="1" dirty="0" err="1">
                  <a:solidFill>
                    <a:schemeClr val="accent6"/>
                  </a:solidFill>
                  <a:latin typeface="Calibri" panose="020F0502020204030204" pitchFamily="34" charset="0"/>
                </a:rPr>
                <a:t>Nmin</a:t>
              </a:r>
              <a:r>
                <a:rPr lang="lt-LT" sz="700" i="1" dirty="0">
                  <a:solidFill>
                    <a:schemeClr val="accent6"/>
                  </a:solidFill>
                  <a:latin typeface="Calibri" panose="020F0502020204030204" pitchFamily="34" charset="0"/>
                </a:rPr>
                <a:t>);</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augalams prieinamas kalcis ir magnis.</a:t>
              </a:r>
            </a:p>
          </p:txBody>
        </p:sp>
        <p:sp>
          <p:nvSpPr>
            <p:cNvPr id="9" name="Rectangle 8">
              <a:extLst>
                <a:ext uri="{FF2B5EF4-FFF2-40B4-BE49-F238E27FC236}">
                  <a16:creationId xmlns:a16="http://schemas.microsoft.com/office/drawing/2014/main" id="{9F2A2591-6BDD-F94E-D94D-B55488DADCEA}"/>
                </a:ext>
              </a:extLst>
            </p:cNvPr>
            <p:cNvSpPr/>
            <p:nvPr/>
          </p:nvSpPr>
          <p:spPr>
            <a:xfrm>
              <a:off x="3363189" y="3285910"/>
              <a:ext cx="2428822" cy="398946"/>
            </a:xfrm>
            <a:prstGeom prst="rect">
              <a:avLst/>
            </a:prstGeom>
            <a:solidFill>
              <a:schemeClr val="accent1"/>
            </a:solidFill>
          </p:spPr>
          <p:txBody>
            <a:bodyPr vert="horz" wrap="square" lIns="45720" tIns="45720" rIns="45720" bIns="45720" rtlCol="0" anchor="ctr">
              <a:noAutofit/>
            </a:bodyPr>
            <a:lstStyle/>
            <a:p>
              <a:pPr algn="just"/>
              <a:r>
                <a:rPr lang="lt-LT" sz="800" dirty="0">
                  <a:solidFill>
                    <a:schemeClr val="tx2"/>
                  </a:solidFill>
                  <a:latin typeface="Calibri" panose="020F0502020204030204" pitchFamily="34" charset="0"/>
                </a:rPr>
                <a:t>Kompensacinė išmoka: </a:t>
              </a:r>
            </a:p>
            <a:p>
              <a:pPr algn="just"/>
              <a:r>
                <a:rPr lang="lt-LT" sz="800" b="1" dirty="0">
                  <a:solidFill>
                    <a:schemeClr val="tx2"/>
                  </a:solidFill>
                  <a:latin typeface="Calibri" panose="020F0502020204030204" pitchFamily="34" charset="0"/>
                </a:rPr>
                <a:t>16,3 Eur / ha </a:t>
              </a:r>
              <a:r>
                <a:rPr lang="lt-LT" sz="800" dirty="0">
                  <a:solidFill>
                    <a:schemeClr val="tx2"/>
                  </a:solidFill>
                  <a:latin typeface="Calibri" panose="020F0502020204030204" pitchFamily="34" charset="0"/>
                </a:rPr>
                <a:t>(</a:t>
              </a:r>
              <a:r>
                <a:rPr lang="lt-LT" sz="700" dirty="0">
                  <a:solidFill>
                    <a:schemeClr val="tx2"/>
                  </a:solidFill>
                  <a:latin typeface="Calibri" panose="020F0502020204030204" pitchFamily="34" charset="0"/>
                </a:rPr>
                <a:t>85 proc. intensyvumas),  </a:t>
              </a:r>
              <a:r>
                <a:rPr lang="lt-LT" sz="800" b="1" dirty="0">
                  <a:solidFill>
                    <a:schemeClr val="tx2"/>
                  </a:solidFill>
                  <a:latin typeface="Calibri" panose="020F0502020204030204" pitchFamily="34" charset="0"/>
                </a:rPr>
                <a:t>su išimtimi 17,8 Eur / ha*</a:t>
              </a:r>
              <a:endParaRPr lang="en-GB" sz="800" b="1" dirty="0">
                <a:solidFill>
                  <a:schemeClr val="tx2"/>
                </a:solidFill>
                <a:latin typeface="Calibri" panose="020F0502020204030204" pitchFamily="34" charset="0"/>
              </a:endParaRPr>
            </a:p>
          </p:txBody>
        </p:sp>
      </p:grpSp>
      <p:grpSp>
        <p:nvGrpSpPr>
          <p:cNvPr id="27" name="Group 26">
            <a:extLst>
              <a:ext uri="{FF2B5EF4-FFF2-40B4-BE49-F238E27FC236}">
                <a16:creationId xmlns:a16="http://schemas.microsoft.com/office/drawing/2014/main" id="{0B788ED3-EFAD-C113-2AC2-9DEEB9F29225}"/>
              </a:ext>
            </a:extLst>
          </p:cNvPr>
          <p:cNvGrpSpPr/>
          <p:nvPr/>
        </p:nvGrpSpPr>
        <p:grpSpPr>
          <a:xfrm>
            <a:off x="5989459" y="2200250"/>
            <a:ext cx="2530341" cy="2076032"/>
            <a:chOff x="5981562" y="1681620"/>
            <a:chExt cx="2562091" cy="2180036"/>
          </a:xfrm>
        </p:grpSpPr>
        <p:sp>
          <p:nvSpPr>
            <p:cNvPr id="6" name="Rectangle 5">
              <a:extLst>
                <a:ext uri="{FF2B5EF4-FFF2-40B4-BE49-F238E27FC236}">
                  <a16:creationId xmlns:a16="http://schemas.microsoft.com/office/drawing/2014/main" id="{CF46D8DC-DA50-EBEA-4F5A-2AA96DDE3A92}"/>
                </a:ext>
              </a:extLst>
            </p:cNvPr>
            <p:cNvSpPr/>
            <p:nvPr/>
          </p:nvSpPr>
          <p:spPr>
            <a:xfrm>
              <a:off x="5981562" y="1681620"/>
              <a:ext cx="2562091" cy="2180036"/>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dirty="0">
                  <a:solidFill>
                    <a:schemeClr val="tx1"/>
                  </a:solidFill>
                </a:rPr>
                <a:t>Rekomenduojami rodikliai</a:t>
              </a:r>
            </a:p>
          </p:txBody>
        </p:sp>
        <p:sp>
          <p:nvSpPr>
            <p:cNvPr id="8" name="Rectangle 7">
              <a:extLst>
                <a:ext uri="{FF2B5EF4-FFF2-40B4-BE49-F238E27FC236}">
                  <a16:creationId xmlns:a16="http://schemas.microsoft.com/office/drawing/2014/main" id="{B5A42CC4-5F1D-0FE4-80FF-C338EE0604E4}"/>
                </a:ext>
              </a:extLst>
            </p:cNvPr>
            <p:cNvSpPr/>
            <p:nvPr/>
          </p:nvSpPr>
          <p:spPr>
            <a:xfrm>
              <a:off x="6070600" y="1874322"/>
              <a:ext cx="2376652" cy="1198797"/>
            </a:xfrm>
            <a:prstGeom prst="rect">
              <a:avLst/>
            </a:prstGeom>
            <a:solidFill>
              <a:srgbClr val="E1E1D5"/>
            </a:solidFill>
          </p:spPr>
          <p:txBody>
            <a:bodyPr vert="horz" wrap="square" lIns="45720" tIns="45720" rIns="45720" bIns="45720" rtlCol="0" anchor="t">
              <a:noAutofit/>
            </a:bodyPr>
            <a:lstStyle/>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Bazinis ir pažangus</a:t>
              </a:r>
              <a:r>
                <a:rPr lang="lt-LT" sz="700" b="1" dirty="0">
                  <a:solidFill>
                    <a:schemeClr val="accent6"/>
                  </a:solidFill>
                  <a:latin typeface="Calibri" panose="020F0502020204030204" pitchFamily="34" charset="0"/>
                </a:rPr>
                <a:t> </a:t>
              </a:r>
              <a:r>
                <a:rPr lang="lt-LT" sz="700" i="1" dirty="0">
                  <a:solidFill>
                    <a:schemeClr val="accent6"/>
                  </a:solidFill>
                  <a:latin typeface="Calibri" panose="020F0502020204030204" pitchFamily="34" charset="0"/>
                </a:rPr>
                <a:t>(I–II alternatyvų indikatoriai)</a:t>
              </a:r>
            </a:p>
            <a:p>
              <a:endParaRPr lang="lt-LT" sz="800" b="1" dirty="0">
                <a:solidFill>
                  <a:schemeClr val="accent6"/>
                </a:solidFill>
                <a:latin typeface="Calibri" panose="020F0502020204030204" pitchFamily="34" charset="0"/>
              </a:endParaRPr>
            </a:p>
            <a:p>
              <a:r>
                <a:rPr lang="lt-LT" sz="800" dirty="0">
                  <a:solidFill>
                    <a:schemeClr val="accent6"/>
                  </a:solidFill>
                  <a:latin typeface="Calibri" panose="020F0502020204030204" pitchFamily="34" charset="0"/>
                </a:rPr>
                <a:t>+</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Išimtis </a:t>
              </a:r>
              <a:r>
                <a:rPr lang="lt-LT" sz="700" i="1" dirty="0">
                  <a:solidFill>
                    <a:schemeClr val="accent6"/>
                  </a:solidFill>
                  <a:latin typeface="Calibri" panose="020F0502020204030204" pitchFamily="34" charset="0"/>
                </a:rPr>
                <a:t>(</a:t>
              </a:r>
              <a:r>
                <a:rPr lang="lt-LT" sz="700" i="1" dirty="0" err="1">
                  <a:solidFill>
                    <a:schemeClr val="accent6"/>
                  </a:solidFill>
                  <a:latin typeface="Calibri" panose="020F0502020204030204" pitchFamily="34" charset="0"/>
                </a:rPr>
                <a:t>Nmin</a:t>
              </a:r>
              <a:r>
                <a:rPr lang="lt-LT" sz="700" i="1" dirty="0">
                  <a:solidFill>
                    <a:schemeClr val="accent6"/>
                  </a:solidFill>
                  <a:latin typeface="Calibri" panose="020F0502020204030204" pitchFamily="34" charset="0"/>
                </a:rPr>
                <a:t>)</a:t>
              </a:r>
            </a:p>
            <a:p>
              <a:pPr marL="171450" indent="-171450">
                <a:buFont typeface="Arial" panose="020B0604020202020204" pitchFamily="34" charset="0"/>
                <a:buChar char="•"/>
              </a:pPr>
              <a:r>
                <a:rPr lang="lt-LT" sz="800" b="1" dirty="0">
                  <a:solidFill>
                    <a:schemeClr val="accent6"/>
                  </a:solidFill>
                  <a:latin typeface="Calibri" panose="020F0502020204030204" pitchFamily="34" charset="0"/>
                </a:rPr>
                <a:t>mikroelementai </a:t>
              </a:r>
              <a:r>
                <a:rPr lang="lt-LT" sz="800" dirty="0">
                  <a:solidFill>
                    <a:schemeClr val="accent6"/>
                  </a:solidFill>
                  <a:latin typeface="Calibri" panose="020F0502020204030204" pitchFamily="34" charset="0"/>
                </a:rPr>
                <a:t>(geležis, manganas, varis, cinkas).</a:t>
              </a:r>
            </a:p>
          </p:txBody>
        </p:sp>
        <p:sp>
          <p:nvSpPr>
            <p:cNvPr id="20" name="Rectangle 19">
              <a:extLst>
                <a:ext uri="{FF2B5EF4-FFF2-40B4-BE49-F238E27FC236}">
                  <a16:creationId xmlns:a16="http://schemas.microsoft.com/office/drawing/2014/main" id="{C3C69E83-6897-700F-9A5E-79AC0CADAA60}"/>
                </a:ext>
              </a:extLst>
            </p:cNvPr>
            <p:cNvSpPr/>
            <p:nvPr/>
          </p:nvSpPr>
          <p:spPr>
            <a:xfrm>
              <a:off x="6070600" y="3368485"/>
              <a:ext cx="2382024" cy="419619"/>
            </a:xfrm>
            <a:prstGeom prst="rect">
              <a:avLst/>
            </a:prstGeom>
            <a:solidFill>
              <a:schemeClr val="accent1"/>
            </a:solidFill>
          </p:spPr>
          <p:txBody>
            <a:bodyPr vert="horz" wrap="square" lIns="45720" tIns="45720" rIns="45720" bIns="45720" rtlCol="0" anchor="ctr">
              <a:noAutofit/>
            </a:bodyPr>
            <a:lstStyle/>
            <a:p>
              <a:pPr algn="just"/>
              <a:r>
                <a:rPr lang="lt-LT" sz="800" dirty="0">
                  <a:solidFill>
                    <a:schemeClr val="tx2"/>
                  </a:solidFill>
                  <a:latin typeface="Calibri" panose="020F0502020204030204" pitchFamily="34" charset="0"/>
                </a:rPr>
                <a:t>Kompensacinė išmoka: </a:t>
              </a:r>
            </a:p>
            <a:p>
              <a:pPr algn="just"/>
              <a:r>
                <a:rPr lang="lt-LT" sz="800" b="1" dirty="0">
                  <a:solidFill>
                    <a:schemeClr val="tx2"/>
                  </a:solidFill>
                  <a:latin typeface="Calibri" panose="020F0502020204030204" pitchFamily="34" charset="0"/>
                </a:rPr>
                <a:t>21,9 Eur / ha </a:t>
              </a:r>
              <a:r>
                <a:rPr lang="lt-LT" sz="700" dirty="0">
                  <a:solidFill>
                    <a:schemeClr val="tx2"/>
                  </a:solidFill>
                  <a:latin typeface="Calibri" panose="020F0502020204030204" pitchFamily="34" charset="0"/>
                </a:rPr>
                <a:t>(85 proc. intensyvumas),</a:t>
              </a:r>
              <a:r>
                <a:rPr lang="lt-LT" sz="700" b="1" dirty="0">
                  <a:solidFill>
                    <a:schemeClr val="tx2"/>
                  </a:solidFill>
                  <a:latin typeface="Calibri" panose="020F0502020204030204" pitchFamily="34" charset="0"/>
                </a:rPr>
                <a:t> </a:t>
              </a:r>
              <a:r>
                <a:rPr lang="lt-LT" sz="800" b="1" dirty="0">
                  <a:solidFill>
                    <a:schemeClr val="tx2"/>
                  </a:solidFill>
                  <a:latin typeface="Calibri" panose="020F0502020204030204" pitchFamily="34" charset="0"/>
                </a:rPr>
                <a:t>su išimtimi 23,4 Eur / ha*</a:t>
              </a:r>
              <a:endParaRPr lang="en-GB" sz="800" b="1" dirty="0">
                <a:solidFill>
                  <a:schemeClr val="tx2"/>
                </a:solidFill>
                <a:latin typeface="Calibri" panose="020F0502020204030204" pitchFamily="34" charset="0"/>
              </a:endParaRPr>
            </a:p>
          </p:txBody>
        </p:sp>
      </p:grpSp>
      <p:sp>
        <p:nvSpPr>
          <p:cNvPr id="29" name="Rectangle 28">
            <a:extLst>
              <a:ext uri="{FF2B5EF4-FFF2-40B4-BE49-F238E27FC236}">
                <a16:creationId xmlns:a16="http://schemas.microsoft.com/office/drawing/2014/main" id="{DC8CFBBC-2DED-DE28-2CB3-BE84BA6701FE}"/>
              </a:ext>
            </a:extLst>
          </p:cNvPr>
          <p:cNvSpPr/>
          <p:nvPr/>
        </p:nvSpPr>
        <p:spPr>
          <a:xfrm>
            <a:off x="4833212" y="4652007"/>
            <a:ext cx="2250000" cy="451191"/>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dirty="0">
                <a:solidFill>
                  <a:schemeClr val="bg2"/>
                </a:solidFill>
              </a:rPr>
              <a:t>Ha – hektaras;</a:t>
            </a:r>
          </a:p>
          <a:p>
            <a:pPr algn="ctr" rtl="0">
              <a:spcBef>
                <a:spcPts val="0"/>
              </a:spcBef>
              <a:spcAft>
                <a:spcPts val="0"/>
              </a:spcAft>
            </a:pPr>
            <a:r>
              <a:rPr lang="lt-LT" sz="700" dirty="0">
                <a:solidFill>
                  <a:schemeClr val="bg2"/>
                </a:solidFill>
              </a:rPr>
              <a:t>Eur – euras;</a:t>
            </a:r>
          </a:p>
          <a:p>
            <a:pPr algn="ctr"/>
            <a:r>
              <a:rPr lang="lt-LT" sz="700" dirty="0">
                <a:solidFill>
                  <a:schemeClr val="bg2"/>
                </a:solidFill>
              </a:rPr>
              <a:t>GAAB  –  Gerosios agrarinės ir aplinkosaugos būklės standartai.</a:t>
            </a:r>
          </a:p>
        </p:txBody>
      </p:sp>
      <p:sp>
        <p:nvSpPr>
          <p:cNvPr id="32" name="Rectangle 31">
            <a:extLst>
              <a:ext uri="{FF2B5EF4-FFF2-40B4-BE49-F238E27FC236}">
                <a16:creationId xmlns:a16="http://schemas.microsoft.com/office/drawing/2014/main" id="{16492003-3219-3BB0-87C3-3A6BA365607C}"/>
              </a:ext>
            </a:extLst>
          </p:cNvPr>
          <p:cNvSpPr/>
          <p:nvPr/>
        </p:nvSpPr>
        <p:spPr>
          <a:xfrm>
            <a:off x="3223084" y="1084942"/>
            <a:ext cx="2675839" cy="3228552"/>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4" name="Rectangle 3">
            <a:extLst>
              <a:ext uri="{FF2B5EF4-FFF2-40B4-BE49-F238E27FC236}">
                <a16:creationId xmlns:a16="http://schemas.microsoft.com/office/drawing/2014/main" id="{11A07A5C-4218-8086-332E-0E6D22993390}"/>
              </a:ext>
            </a:extLst>
          </p:cNvPr>
          <p:cNvSpPr/>
          <p:nvPr/>
        </p:nvSpPr>
        <p:spPr>
          <a:xfrm>
            <a:off x="690247" y="3573138"/>
            <a:ext cx="7758200" cy="175440"/>
          </a:xfrm>
          <a:prstGeom prst="rect">
            <a:avLst/>
          </a:prstGeom>
          <a:solidFill>
            <a:srgbClr val="E1E1D5"/>
          </a:solidFill>
        </p:spPr>
        <p:txBody>
          <a:bodyPr vert="horz" wrap="square" lIns="45720" tIns="45720" rIns="45720" bIns="45720" rtlCol="0" anchor="ctr">
            <a:noAutofit/>
          </a:bodyPr>
          <a:lstStyle/>
          <a:p>
            <a:pPr algn="just"/>
            <a:r>
              <a:rPr kumimoji="0" lang="lt-LT" sz="800" b="1" i="0" u="none" strike="noStrike" kern="1200" cap="none" spc="0" normalizeH="0" baseline="0" noProof="0" dirty="0">
                <a:ln>
                  <a:noFill/>
                </a:ln>
                <a:solidFill>
                  <a:schemeClr val="accent6"/>
                </a:solidFill>
                <a:effectLst/>
                <a:uLnTx/>
                <a:uFillTx/>
                <a:latin typeface="Calibri" panose="020F0502020204030204" pitchFamily="34" charset="0"/>
                <a:ea typeface="+mn-ea"/>
                <a:cs typeface="+mn-cs"/>
              </a:rPr>
              <a:t>Galutinis tikslas –  </a:t>
            </a:r>
            <a:r>
              <a:rPr kumimoji="0" lang="lt-LT" sz="80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atlikti dirvožemio tyrimai, kurių pagrindu </a:t>
            </a:r>
            <a:r>
              <a:rPr kumimoji="0" lang="lt-LT" sz="8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parengiamas tręšimo planas / tręšimo žemėlapis / tręšimo rekomendacijos</a:t>
            </a:r>
            <a:endParaRPr lang="en-GB" sz="800" dirty="0">
              <a:solidFill>
                <a:srgbClr val="C00000"/>
              </a:solidFill>
              <a:latin typeface="Calibri" panose="020F0502020204030204" pitchFamily="34" charset="0"/>
            </a:endParaRPr>
          </a:p>
        </p:txBody>
      </p:sp>
      <p:sp>
        <p:nvSpPr>
          <p:cNvPr id="18" name="Rectangle 17">
            <a:extLst>
              <a:ext uri="{FF2B5EF4-FFF2-40B4-BE49-F238E27FC236}">
                <a16:creationId xmlns:a16="http://schemas.microsoft.com/office/drawing/2014/main" id="{C84F7E40-B7AB-C374-E402-F0B766C71365}"/>
              </a:ext>
            </a:extLst>
          </p:cNvPr>
          <p:cNvSpPr/>
          <p:nvPr/>
        </p:nvSpPr>
        <p:spPr>
          <a:xfrm>
            <a:off x="546101" y="4363142"/>
            <a:ext cx="8051799" cy="193793"/>
          </a:xfrm>
          <a:prstGeom prst="rect">
            <a:avLst/>
          </a:prstGeom>
          <a:solidFill>
            <a:schemeClr val="bg1"/>
          </a:solidFill>
        </p:spPr>
        <p:txBody>
          <a:bodyPr vert="horz" wrap="square" lIns="45720" tIns="45720" rIns="45720" bIns="45720" rtlCol="0" anchor="ctr">
            <a:noAutofit/>
          </a:bodyPr>
          <a:lstStyle/>
          <a:p>
            <a:pPr algn="just"/>
            <a:r>
              <a:rPr lang="lt-LT" sz="700" dirty="0">
                <a:solidFill>
                  <a:schemeClr val="accent6"/>
                </a:solidFill>
                <a:latin typeface="Calibri" panose="020F0502020204030204" pitchFamily="34" charset="0"/>
              </a:rPr>
              <a:t>*Svarbu atkreipti dėmesį, jog galutinė kompensacinė išmoka gali skirtis priklausomai nuo pretenduojančio į kompensacinę išmoką aktyvaus ūkininko lauko ploto (ariamos žemės ploto), maksimalus – 500 ha.</a:t>
            </a:r>
            <a:endParaRPr lang="en-GB" sz="700" dirty="0">
              <a:solidFill>
                <a:schemeClr val="accent6"/>
              </a:solidFill>
              <a:latin typeface="Calibri" panose="020F0502020204030204" pitchFamily="34" charset="0"/>
            </a:endParaRPr>
          </a:p>
        </p:txBody>
      </p:sp>
      <p:grpSp>
        <p:nvGrpSpPr>
          <p:cNvPr id="23" name="Group 22">
            <a:extLst>
              <a:ext uri="{FF2B5EF4-FFF2-40B4-BE49-F238E27FC236}">
                <a16:creationId xmlns:a16="http://schemas.microsoft.com/office/drawing/2014/main" id="{ACAA3CD1-E3B5-E521-21C9-DB1FC3B62548}"/>
              </a:ext>
            </a:extLst>
          </p:cNvPr>
          <p:cNvGrpSpPr/>
          <p:nvPr/>
        </p:nvGrpSpPr>
        <p:grpSpPr>
          <a:xfrm>
            <a:off x="546100" y="121555"/>
            <a:ext cx="7564430" cy="220440"/>
            <a:chOff x="546100" y="121555"/>
            <a:chExt cx="7564430" cy="220440"/>
          </a:xfrm>
        </p:grpSpPr>
        <p:sp>
          <p:nvSpPr>
            <p:cNvPr id="12" name="Parallelogram 11">
              <a:extLst>
                <a:ext uri="{FF2B5EF4-FFF2-40B4-BE49-F238E27FC236}">
                  <a16:creationId xmlns:a16="http://schemas.microsoft.com/office/drawing/2014/main" id="{4DEF267B-6231-128E-F76D-07C0E5DE2169}"/>
                </a:ext>
              </a:extLst>
            </p:cNvPr>
            <p:cNvSpPr/>
            <p:nvPr/>
          </p:nvSpPr>
          <p:spPr>
            <a:xfrm>
              <a:off x="546100" y="121555"/>
              <a:ext cx="2571557"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I–III alternatyvos, A variantas</a:t>
              </a:r>
              <a:endParaRPr lang="pt-BR" sz="600" dirty="0">
                <a:solidFill>
                  <a:srgbClr val="FFFFFF"/>
                </a:solidFill>
                <a:latin typeface="Calibri" panose="020F0502020204030204" pitchFamily="34" charset="0"/>
              </a:endParaRPr>
            </a:p>
          </p:txBody>
        </p:sp>
        <p:sp>
          <p:nvSpPr>
            <p:cNvPr id="15" name="Parallelogram 14">
              <a:extLst>
                <a:ext uri="{FF2B5EF4-FFF2-40B4-BE49-F238E27FC236}">
                  <a16:creationId xmlns:a16="http://schemas.microsoft.com/office/drawing/2014/main" id="{5DEFB820-CFC6-0211-5E2A-62A5CBC171B6}"/>
                </a:ext>
              </a:extLst>
            </p:cNvPr>
            <p:cNvSpPr/>
            <p:nvPr/>
          </p:nvSpPr>
          <p:spPr>
            <a:xfrm>
              <a:off x="3044440" y="121555"/>
              <a:ext cx="257155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I–III alternatyvos, B variantas</a:t>
              </a:r>
            </a:p>
          </p:txBody>
        </p:sp>
        <p:sp>
          <p:nvSpPr>
            <p:cNvPr id="22" name="Parallelogram 21">
              <a:extLst>
                <a:ext uri="{FF2B5EF4-FFF2-40B4-BE49-F238E27FC236}">
                  <a16:creationId xmlns:a16="http://schemas.microsoft.com/office/drawing/2014/main" id="{09D480F3-6F16-9E9D-D2F4-70F216142624}"/>
                </a:ext>
              </a:extLst>
            </p:cNvPr>
            <p:cNvSpPr/>
            <p:nvPr/>
          </p:nvSpPr>
          <p:spPr>
            <a:xfrm>
              <a:off x="5547932" y="123825"/>
              <a:ext cx="2562598"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Apibendrinimas</a:t>
              </a:r>
            </a:p>
          </p:txBody>
        </p:sp>
      </p:grpSp>
    </p:spTree>
    <p:extLst>
      <p:ext uri="{BB962C8B-B14F-4D97-AF65-F5344CB8AC3E}">
        <p14:creationId xmlns:p14="http://schemas.microsoft.com/office/powerpoint/2010/main" val="350531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D3D69-6EA0-57C8-1E6B-847F3454A9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0B58BF-464C-8AB9-3A4B-2419A22861FE}"/>
              </a:ext>
            </a:extLst>
          </p:cNvPr>
          <p:cNvSpPr>
            <a:spLocks noGrp="1"/>
          </p:cNvSpPr>
          <p:nvPr>
            <p:ph type="sldNum" sz="quarter" idx="12"/>
          </p:nvPr>
        </p:nvSpPr>
        <p:spPr/>
        <p:txBody>
          <a:bodyPr/>
          <a:lstStyle/>
          <a:p>
            <a:fld id="{42B1E8F1-27DF-3C4C-AF5E-F329429EDE92}" type="slidenum">
              <a:rPr lang="en-US"/>
              <a:t>16</a:t>
            </a:fld>
            <a:endParaRPr lang="en-US"/>
          </a:p>
        </p:txBody>
      </p:sp>
      <p:sp>
        <p:nvSpPr>
          <p:cNvPr id="19" name="Title 1">
            <a:extLst>
              <a:ext uri="{FF2B5EF4-FFF2-40B4-BE49-F238E27FC236}">
                <a16:creationId xmlns:a16="http://schemas.microsoft.com/office/drawing/2014/main" id="{1BBDE86C-7E9B-DF5C-5D47-B4C8B2FE6EB3}"/>
              </a:ext>
            </a:extLst>
          </p:cNvPr>
          <p:cNvSpPr>
            <a:spLocks noGrp="1"/>
          </p:cNvSpPr>
          <p:nvPr>
            <p:ph type="title"/>
          </p:nvPr>
        </p:nvSpPr>
        <p:spPr>
          <a:xfrm>
            <a:off x="546101" y="387025"/>
            <a:ext cx="8064500" cy="471095"/>
          </a:xfrm>
        </p:spPr>
        <p:txBody>
          <a:bodyPr anchor="ctr">
            <a:noAutofit/>
          </a:bodyPr>
          <a:lstStyle/>
          <a:p>
            <a:r>
              <a:rPr lang="lt-LT" sz="1050" noProof="1">
                <a:solidFill>
                  <a:schemeClr val="accent6"/>
                </a:solidFill>
              </a:rPr>
              <a:t>B varianto alternatyvos sutampa su A variantu, tačiau papildomai kompensuojamas kalkinimas, kai yra nustatomas kalkinimo poreikis (dirvožemio pH ≤ 5,5)</a:t>
            </a:r>
          </a:p>
        </p:txBody>
      </p:sp>
      <p:sp>
        <p:nvSpPr>
          <p:cNvPr id="11" name="Rectangle 10">
            <a:extLst>
              <a:ext uri="{FF2B5EF4-FFF2-40B4-BE49-F238E27FC236}">
                <a16:creationId xmlns:a16="http://schemas.microsoft.com/office/drawing/2014/main" id="{1E228740-574A-7D1A-4FD8-1DDF3FC5F694}"/>
              </a:ext>
            </a:extLst>
          </p:cNvPr>
          <p:cNvSpPr/>
          <p:nvPr/>
        </p:nvSpPr>
        <p:spPr>
          <a:xfrm>
            <a:off x="540250" y="888698"/>
            <a:ext cx="8064000" cy="27087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tx2"/>
                </a:solidFill>
              </a:rPr>
              <a:t>Dirvožemio tyrimų komplektai pagal I–III alternatyvas, B variantas (su kalkinimo poreikiu)</a:t>
            </a:r>
          </a:p>
        </p:txBody>
      </p:sp>
      <p:sp>
        <p:nvSpPr>
          <p:cNvPr id="13" name="Rectangle 12">
            <a:extLst>
              <a:ext uri="{FF2B5EF4-FFF2-40B4-BE49-F238E27FC236}">
                <a16:creationId xmlns:a16="http://schemas.microsoft.com/office/drawing/2014/main" id="{AE060C98-49FD-F71C-9AAD-2C2845AC1DF0}"/>
              </a:ext>
            </a:extLst>
          </p:cNvPr>
          <p:cNvSpPr/>
          <p:nvPr/>
        </p:nvSpPr>
        <p:spPr>
          <a:xfrm>
            <a:off x="539750" y="1207343"/>
            <a:ext cx="2637013" cy="2759857"/>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4" name="Rectangle 13">
            <a:extLst>
              <a:ext uri="{FF2B5EF4-FFF2-40B4-BE49-F238E27FC236}">
                <a16:creationId xmlns:a16="http://schemas.microsoft.com/office/drawing/2014/main" id="{7EE5531A-3DD8-5196-F410-497543EC2A03}"/>
              </a:ext>
            </a:extLst>
          </p:cNvPr>
          <p:cNvSpPr/>
          <p:nvPr/>
        </p:nvSpPr>
        <p:spPr>
          <a:xfrm>
            <a:off x="600345" y="1282137"/>
            <a:ext cx="2495655" cy="422873"/>
          </a:xfrm>
          <a:prstGeom prst="rect">
            <a:avLst/>
          </a:prstGeom>
          <a:solidFill>
            <a:schemeClr val="accent2">
              <a:lumMod val="60000"/>
              <a:lumOff val="40000"/>
            </a:schemeClr>
          </a:solidFill>
          <a:ln>
            <a:noFill/>
          </a:ln>
        </p:spPr>
        <p:txBody>
          <a:bodyPr spcFirstLastPara="1" wrap="square" lIns="91425" tIns="91425" rIns="91425" bIns="91425" rtlCol="0" anchor="ctr" anchorCtr="0">
            <a:noAutofit/>
          </a:bodyPr>
          <a:lstStyle/>
          <a:p>
            <a:pPr algn="ctr"/>
            <a:r>
              <a:rPr lang="lt-LT" sz="900" b="1" dirty="0">
                <a:solidFill>
                  <a:schemeClr val="accent6"/>
                </a:solidFill>
              </a:rPr>
              <a:t>I dirvožemio tyrimų  ALTERNATYVA: </a:t>
            </a:r>
          </a:p>
          <a:p>
            <a:pPr algn="ctr"/>
            <a:r>
              <a:rPr lang="lt-LT" sz="900" b="1" dirty="0">
                <a:solidFill>
                  <a:schemeClr val="accent6"/>
                </a:solidFill>
              </a:rPr>
              <a:t>Bazinis lygis</a:t>
            </a:r>
            <a:endParaRPr lang="lt-LT" sz="900" dirty="0">
              <a:solidFill>
                <a:schemeClr val="accent6"/>
              </a:solidFill>
            </a:endParaRPr>
          </a:p>
        </p:txBody>
      </p:sp>
      <p:sp>
        <p:nvSpPr>
          <p:cNvPr id="16" name="Rectangle 15">
            <a:extLst>
              <a:ext uri="{FF2B5EF4-FFF2-40B4-BE49-F238E27FC236}">
                <a16:creationId xmlns:a16="http://schemas.microsoft.com/office/drawing/2014/main" id="{BC9C4F6D-5EEF-CD01-9BD1-8C26E72B0695}"/>
              </a:ext>
            </a:extLst>
          </p:cNvPr>
          <p:cNvSpPr/>
          <p:nvPr/>
        </p:nvSpPr>
        <p:spPr>
          <a:xfrm>
            <a:off x="5941726" y="1207343"/>
            <a:ext cx="2662522" cy="2759855"/>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7" name="Rectangle 16">
            <a:extLst>
              <a:ext uri="{FF2B5EF4-FFF2-40B4-BE49-F238E27FC236}">
                <a16:creationId xmlns:a16="http://schemas.microsoft.com/office/drawing/2014/main" id="{5D7DB979-0592-2E45-7FCC-7C15F6974A8C}"/>
              </a:ext>
            </a:extLst>
          </p:cNvPr>
          <p:cNvSpPr/>
          <p:nvPr/>
        </p:nvSpPr>
        <p:spPr>
          <a:xfrm>
            <a:off x="3297952" y="1282137"/>
            <a:ext cx="2526572" cy="422873"/>
          </a:xfrm>
          <a:prstGeom prst="rect">
            <a:avLst/>
          </a:prstGeom>
          <a:solidFill>
            <a:schemeClr val="accent2">
              <a:lumMod val="40000"/>
              <a:lumOff val="6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900" b="1" dirty="0">
                <a:solidFill>
                  <a:schemeClr val="accent6"/>
                </a:solidFill>
              </a:rPr>
              <a:t>II dirvožemio tyrimų ALTERNATYVA: </a:t>
            </a:r>
          </a:p>
          <a:p>
            <a:pPr marL="0" indent="0" algn="ctr" rtl="0">
              <a:spcBef>
                <a:spcPts val="0"/>
              </a:spcBef>
              <a:spcAft>
                <a:spcPts val="0"/>
              </a:spcAft>
              <a:buNone/>
            </a:pPr>
            <a:r>
              <a:rPr lang="lt-LT" sz="900" b="1" dirty="0">
                <a:solidFill>
                  <a:schemeClr val="accent6"/>
                </a:solidFill>
              </a:rPr>
              <a:t>Pažangus lygis</a:t>
            </a:r>
            <a:endParaRPr lang="lt-LT" sz="900" dirty="0">
              <a:solidFill>
                <a:schemeClr val="accent6"/>
              </a:solidFill>
            </a:endParaRPr>
          </a:p>
        </p:txBody>
      </p:sp>
      <p:sp>
        <p:nvSpPr>
          <p:cNvPr id="26" name="Rectangle 25">
            <a:extLst>
              <a:ext uri="{FF2B5EF4-FFF2-40B4-BE49-F238E27FC236}">
                <a16:creationId xmlns:a16="http://schemas.microsoft.com/office/drawing/2014/main" id="{2EB01D72-3254-DA97-9675-2D3250DA6809}"/>
              </a:ext>
            </a:extLst>
          </p:cNvPr>
          <p:cNvSpPr/>
          <p:nvPr/>
        </p:nvSpPr>
        <p:spPr>
          <a:xfrm>
            <a:off x="600346" y="2695333"/>
            <a:ext cx="2495654" cy="474193"/>
          </a:xfrm>
          <a:prstGeom prst="rect">
            <a:avLst/>
          </a:prstGeom>
          <a:solidFill>
            <a:schemeClr val="accent1"/>
          </a:solidFill>
        </p:spPr>
        <p:txBody>
          <a:bodyPr vert="horz" wrap="square" lIns="45720" tIns="45720" rIns="45720" bIns="45720" rtlCol="0" anchor="ctr">
            <a:noAutofit/>
          </a:bodyPr>
          <a:lstStyle/>
          <a:p>
            <a:pPr algn="just"/>
            <a:r>
              <a:rPr lang="lt-LT" sz="800" dirty="0">
                <a:solidFill>
                  <a:schemeClr val="tx2"/>
                </a:solidFill>
                <a:latin typeface="Calibri" panose="020F0502020204030204" pitchFamily="34" charset="0"/>
              </a:rPr>
              <a:t>Kompensacinė išmoka su kalkinimo paskleidimo darbais: 82,8</a:t>
            </a:r>
            <a:r>
              <a:rPr lang="lt-LT" sz="800" b="1" dirty="0">
                <a:solidFill>
                  <a:schemeClr val="tx2"/>
                </a:solidFill>
                <a:latin typeface="Calibri" panose="020F0502020204030204" pitchFamily="34" charset="0"/>
              </a:rPr>
              <a:t> Eur / ha, su išimtimi 84,2 Eur / ha</a:t>
            </a:r>
            <a:endParaRPr lang="en-GB" sz="800" b="1" dirty="0">
              <a:solidFill>
                <a:schemeClr val="tx2"/>
              </a:solidFill>
              <a:latin typeface="Calibri" panose="020F0502020204030204" pitchFamily="34" charset="0"/>
            </a:endParaRPr>
          </a:p>
        </p:txBody>
      </p:sp>
      <p:sp>
        <p:nvSpPr>
          <p:cNvPr id="40" name="Rectangle 39">
            <a:extLst>
              <a:ext uri="{FF2B5EF4-FFF2-40B4-BE49-F238E27FC236}">
                <a16:creationId xmlns:a16="http://schemas.microsoft.com/office/drawing/2014/main" id="{F427F3B8-F0D4-02A2-C3E1-07FF03C04F19}"/>
              </a:ext>
            </a:extLst>
          </p:cNvPr>
          <p:cNvSpPr/>
          <p:nvPr/>
        </p:nvSpPr>
        <p:spPr>
          <a:xfrm>
            <a:off x="2060790" y="4652007"/>
            <a:ext cx="2250000" cy="451191"/>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a:solidFill>
                  <a:schemeClr val="bg2"/>
                </a:solidFill>
              </a:rPr>
              <a:t>pH  –  dirvožemio rūgštingumas;</a:t>
            </a:r>
          </a:p>
          <a:p>
            <a:pPr algn="ctr" rtl="0">
              <a:spcBef>
                <a:spcPts val="0"/>
              </a:spcBef>
              <a:spcAft>
                <a:spcPts val="0"/>
              </a:spcAft>
            </a:pPr>
            <a:r>
              <a:rPr lang="lt-LT" sz="700" err="1">
                <a:solidFill>
                  <a:schemeClr val="bg2"/>
                </a:solidFill>
              </a:rPr>
              <a:t>Pj</a:t>
            </a:r>
            <a:r>
              <a:rPr lang="lt-LT" sz="700">
                <a:solidFill>
                  <a:schemeClr val="bg2"/>
                </a:solidFill>
              </a:rPr>
              <a:t> – judrusis fosforas;</a:t>
            </a:r>
          </a:p>
          <a:p>
            <a:pPr algn="ctr" rtl="0">
              <a:spcBef>
                <a:spcPts val="0"/>
              </a:spcBef>
              <a:spcAft>
                <a:spcPts val="0"/>
              </a:spcAft>
            </a:pPr>
            <a:r>
              <a:rPr lang="lt-LT" sz="700" err="1">
                <a:solidFill>
                  <a:schemeClr val="bg2"/>
                </a:solidFill>
              </a:rPr>
              <a:t>Kj</a:t>
            </a:r>
            <a:r>
              <a:rPr lang="lt-LT" sz="700">
                <a:solidFill>
                  <a:schemeClr val="bg2"/>
                </a:solidFill>
              </a:rPr>
              <a:t> – judrusis kalis;</a:t>
            </a:r>
          </a:p>
        </p:txBody>
      </p:sp>
      <p:sp>
        <p:nvSpPr>
          <p:cNvPr id="2" name="Rectangle 1">
            <a:extLst>
              <a:ext uri="{FF2B5EF4-FFF2-40B4-BE49-F238E27FC236}">
                <a16:creationId xmlns:a16="http://schemas.microsoft.com/office/drawing/2014/main" id="{CC0B404A-8328-8DD4-AED3-A4B493F46E17}"/>
              </a:ext>
            </a:extLst>
          </p:cNvPr>
          <p:cNvSpPr/>
          <p:nvPr/>
        </p:nvSpPr>
        <p:spPr>
          <a:xfrm>
            <a:off x="6013313" y="1282136"/>
            <a:ext cx="2530340" cy="422873"/>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900" b="1" dirty="0">
                <a:solidFill>
                  <a:schemeClr val="accent6"/>
                </a:solidFill>
              </a:rPr>
              <a:t>III dirvožemio tyrimų ALTERNATYVA: Kompleksinis lygis</a:t>
            </a:r>
            <a:endParaRPr lang="lt-LT" sz="900" dirty="0">
              <a:solidFill>
                <a:schemeClr val="accent6"/>
              </a:solidFill>
            </a:endParaRPr>
          </a:p>
        </p:txBody>
      </p:sp>
      <p:sp>
        <p:nvSpPr>
          <p:cNvPr id="9" name="Rectangle 8">
            <a:extLst>
              <a:ext uri="{FF2B5EF4-FFF2-40B4-BE49-F238E27FC236}">
                <a16:creationId xmlns:a16="http://schemas.microsoft.com/office/drawing/2014/main" id="{87459E92-D86A-5D57-CCA6-C26C15351384}"/>
              </a:ext>
            </a:extLst>
          </p:cNvPr>
          <p:cNvSpPr/>
          <p:nvPr/>
        </p:nvSpPr>
        <p:spPr>
          <a:xfrm>
            <a:off x="3297952" y="2689573"/>
            <a:ext cx="2526572" cy="474193"/>
          </a:xfrm>
          <a:prstGeom prst="rect">
            <a:avLst/>
          </a:prstGeom>
          <a:solidFill>
            <a:schemeClr val="accent1"/>
          </a:solidFill>
        </p:spPr>
        <p:txBody>
          <a:bodyPr vert="horz" wrap="square" lIns="45720" tIns="45720" rIns="45720" bIns="45720" rtlCol="0" anchor="ctr">
            <a:noAutofit/>
          </a:bodyPr>
          <a:lstStyle/>
          <a:p>
            <a:pPr algn="just"/>
            <a:r>
              <a:rPr lang="lt-LT" sz="800" dirty="0">
                <a:solidFill>
                  <a:schemeClr val="tx2"/>
                </a:solidFill>
                <a:latin typeface="Calibri" panose="020F0502020204030204" pitchFamily="34" charset="0"/>
              </a:rPr>
              <a:t>Kompensacinė išmoka su kalkinimo paskleidimo darbais: </a:t>
            </a:r>
            <a:r>
              <a:rPr lang="lt-LT" sz="800" b="1" dirty="0">
                <a:solidFill>
                  <a:schemeClr val="tx2"/>
                </a:solidFill>
                <a:latin typeface="Calibri" panose="020F0502020204030204" pitchFamily="34" charset="0"/>
              </a:rPr>
              <a:t>85,8 Eur / ha, su išimtimi 87,2 Eur / ha</a:t>
            </a:r>
            <a:endParaRPr lang="en-GB" sz="800" b="1" dirty="0">
              <a:solidFill>
                <a:schemeClr val="tx2"/>
              </a:solidFill>
              <a:latin typeface="Calibri" panose="020F0502020204030204" pitchFamily="34" charset="0"/>
            </a:endParaRPr>
          </a:p>
        </p:txBody>
      </p:sp>
      <p:sp>
        <p:nvSpPr>
          <p:cNvPr id="20" name="Rectangle 19">
            <a:extLst>
              <a:ext uri="{FF2B5EF4-FFF2-40B4-BE49-F238E27FC236}">
                <a16:creationId xmlns:a16="http://schemas.microsoft.com/office/drawing/2014/main" id="{6077D429-6CBE-9E57-90FA-430B98A7BB79}"/>
              </a:ext>
            </a:extLst>
          </p:cNvPr>
          <p:cNvSpPr/>
          <p:nvPr/>
        </p:nvSpPr>
        <p:spPr>
          <a:xfrm>
            <a:off x="6013313" y="2689576"/>
            <a:ext cx="2530339" cy="474193"/>
          </a:xfrm>
          <a:prstGeom prst="rect">
            <a:avLst/>
          </a:prstGeom>
          <a:solidFill>
            <a:schemeClr val="accent1"/>
          </a:solidFill>
        </p:spPr>
        <p:txBody>
          <a:bodyPr vert="horz" wrap="square" lIns="45720" tIns="45720" rIns="45720" bIns="45720" rtlCol="0" anchor="ctr">
            <a:noAutofit/>
          </a:bodyPr>
          <a:lstStyle/>
          <a:p>
            <a:pPr algn="just"/>
            <a:r>
              <a:rPr lang="lt-LT" sz="800" dirty="0">
                <a:solidFill>
                  <a:schemeClr val="tx2"/>
                </a:solidFill>
                <a:latin typeface="Calibri" panose="020F0502020204030204" pitchFamily="34" charset="0"/>
              </a:rPr>
              <a:t>Kompensacinė išmoka su kalkinimo paskleidimo darbais: </a:t>
            </a:r>
            <a:r>
              <a:rPr lang="lt-LT" sz="800" b="1" dirty="0">
                <a:solidFill>
                  <a:schemeClr val="tx2"/>
                </a:solidFill>
                <a:latin typeface="Calibri" panose="020F0502020204030204" pitchFamily="34" charset="0"/>
              </a:rPr>
              <a:t>91,4 Eur / ha, su išimtimi 92,8 Eur / ha</a:t>
            </a:r>
            <a:endParaRPr lang="en-GB" sz="800" b="1" dirty="0">
              <a:solidFill>
                <a:schemeClr val="tx2"/>
              </a:solidFill>
              <a:latin typeface="Calibri" panose="020F0502020204030204" pitchFamily="34" charset="0"/>
            </a:endParaRPr>
          </a:p>
        </p:txBody>
      </p:sp>
      <p:sp>
        <p:nvSpPr>
          <p:cNvPr id="29" name="Rectangle 28">
            <a:extLst>
              <a:ext uri="{FF2B5EF4-FFF2-40B4-BE49-F238E27FC236}">
                <a16:creationId xmlns:a16="http://schemas.microsoft.com/office/drawing/2014/main" id="{04B4166A-2676-8313-4C29-363D88B1CB5E}"/>
              </a:ext>
            </a:extLst>
          </p:cNvPr>
          <p:cNvSpPr/>
          <p:nvPr/>
        </p:nvSpPr>
        <p:spPr>
          <a:xfrm>
            <a:off x="4833212" y="4652007"/>
            <a:ext cx="2250000" cy="451191"/>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dirty="0">
                <a:solidFill>
                  <a:schemeClr val="bg2"/>
                </a:solidFill>
              </a:rPr>
              <a:t>Ha – hektaras;</a:t>
            </a:r>
          </a:p>
          <a:p>
            <a:pPr algn="ctr" rtl="0">
              <a:spcBef>
                <a:spcPts val="0"/>
              </a:spcBef>
              <a:spcAft>
                <a:spcPts val="0"/>
              </a:spcAft>
            </a:pPr>
            <a:r>
              <a:rPr lang="lt-LT" sz="700" dirty="0">
                <a:solidFill>
                  <a:schemeClr val="bg2"/>
                </a:solidFill>
              </a:rPr>
              <a:t>Eur – euras;</a:t>
            </a:r>
          </a:p>
        </p:txBody>
      </p:sp>
      <p:sp>
        <p:nvSpPr>
          <p:cNvPr id="32" name="Rectangle 31">
            <a:extLst>
              <a:ext uri="{FF2B5EF4-FFF2-40B4-BE49-F238E27FC236}">
                <a16:creationId xmlns:a16="http://schemas.microsoft.com/office/drawing/2014/main" id="{41FFEDE3-B300-46DA-6394-1F8CEB5C4EA2}"/>
              </a:ext>
            </a:extLst>
          </p:cNvPr>
          <p:cNvSpPr/>
          <p:nvPr/>
        </p:nvSpPr>
        <p:spPr>
          <a:xfrm>
            <a:off x="3223084" y="1207341"/>
            <a:ext cx="2675839" cy="2759857"/>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4" name="Rectangle 3">
            <a:extLst>
              <a:ext uri="{FF2B5EF4-FFF2-40B4-BE49-F238E27FC236}">
                <a16:creationId xmlns:a16="http://schemas.microsoft.com/office/drawing/2014/main" id="{4741BFA4-0EE9-AD12-AF47-FB4C498EA3E1}"/>
              </a:ext>
            </a:extLst>
          </p:cNvPr>
          <p:cNvSpPr/>
          <p:nvPr/>
        </p:nvSpPr>
        <p:spPr>
          <a:xfrm>
            <a:off x="600345" y="2145614"/>
            <a:ext cx="7943307" cy="158543"/>
          </a:xfrm>
          <a:prstGeom prst="rect">
            <a:avLst/>
          </a:prstGeom>
          <a:solidFill>
            <a:srgbClr val="E1E1D5"/>
          </a:solidFill>
        </p:spPr>
        <p:txBody>
          <a:bodyPr vert="horz" wrap="square" lIns="45720" tIns="45720" rIns="45720" bIns="45720" rtlCol="0" anchor="ctr">
            <a:noAutofit/>
          </a:bodyPr>
          <a:lstStyle/>
          <a:p>
            <a:pPr algn="just"/>
            <a:r>
              <a:rPr kumimoji="0" lang="lt-LT" sz="800" b="1" i="0" u="none" strike="noStrike" kern="1200" cap="none" spc="0" normalizeH="0" baseline="0" noProof="0" dirty="0">
                <a:ln>
                  <a:noFill/>
                </a:ln>
                <a:solidFill>
                  <a:schemeClr val="accent6"/>
                </a:solidFill>
                <a:effectLst/>
                <a:uLnTx/>
                <a:uFillTx/>
                <a:latin typeface="Calibri" panose="020F0502020204030204" pitchFamily="34" charset="0"/>
                <a:ea typeface="+mn-ea"/>
                <a:cs typeface="+mn-cs"/>
              </a:rPr>
              <a:t>Galutinis tikslas: 1) </a:t>
            </a:r>
            <a:r>
              <a:rPr lang="lt-LT" sz="800" dirty="0">
                <a:solidFill>
                  <a:srgbClr val="C00000"/>
                </a:solidFill>
                <a:latin typeface="Calibri" panose="020F0502020204030204" pitchFamily="34" charset="0"/>
              </a:rPr>
              <a:t>atlikti dirvožemio tyrimai, kurių pagrindu parengiamas tręšimo planas / tręšimo žemėlapis / tręšimo rekomendacijos</a:t>
            </a:r>
            <a:endParaRPr lang="en-GB" sz="800" dirty="0">
              <a:solidFill>
                <a:srgbClr val="C00000"/>
              </a:solidFill>
              <a:latin typeface="Calibri" panose="020F0502020204030204" pitchFamily="34" charset="0"/>
            </a:endParaRPr>
          </a:p>
        </p:txBody>
      </p:sp>
      <p:sp>
        <p:nvSpPr>
          <p:cNvPr id="22" name="Rectangle 21">
            <a:extLst>
              <a:ext uri="{FF2B5EF4-FFF2-40B4-BE49-F238E27FC236}">
                <a16:creationId xmlns:a16="http://schemas.microsoft.com/office/drawing/2014/main" id="{2C438467-4952-678B-749D-A88B45E49476}"/>
              </a:ext>
            </a:extLst>
          </p:cNvPr>
          <p:cNvSpPr/>
          <p:nvPr/>
        </p:nvSpPr>
        <p:spPr>
          <a:xfrm>
            <a:off x="600345" y="2417595"/>
            <a:ext cx="7943307" cy="158543"/>
          </a:xfrm>
          <a:prstGeom prst="rect">
            <a:avLst/>
          </a:prstGeom>
          <a:solidFill>
            <a:srgbClr val="E1E1D5"/>
          </a:solidFill>
        </p:spPr>
        <p:txBody>
          <a:bodyPr vert="horz" wrap="square" lIns="45720" tIns="45720" rIns="45720" bIns="45720" rtlCol="0" anchor="ctr">
            <a:noAutofit/>
          </a:bodyPr>
          <a:lstStyle/>
          <a:p>
            <a:pPr algn="just"/>
            <a:r>
              <a:rPr kumimoji="0" lang="lt-LT" sz="800" b="1" i="0" u="none" strike="noStrike" kern="1200" cap="none" spc="0" normalizeH="0" baseline="0" noProof="0" dirty="0">
                <a:ln>
                  <a:noFill/>
                </a:ln>
                <a:solidFill>
                  <a:schemeClr val="accent6"/>
                </a:solidFill>
                <a:effectLst/>
                <a:uLnTx/>
                <a:uFillTx/>
                <a:latin typeface="Calibri" panose="020F0502020204030204" pitchFamily="34" charset="0"/>
                <a:ea typeface="+mn-ea"/>
                <a:cs typeface="+mn-cs"/>
              </a:rPr>
              <a:t>2) </a:t>
            </a:r>
            <a:r>
              <a:rPr lang="lt-LT" sz="800" dirty="0">
                <a:solidFill>
                  <a:srgbClr val="C00000"/>
                </a:solidFill>
                <a:latin typeface="Calibri" panose="020F0502020204030204" pitchFamily="34" charset="0"/>
              </a:rPr>
              <a:t>Atliktas kalkinimas </a:t>
            </a:r>
            <a:r>
              <a:rPr lang="lt-LT" sz="800" dirty="0">
                <a:solidFill>
                  <a:schemeClr val="accent6"/>
                </a:solidFill>
                <a:latin typeface="Calibri" panose="020F0502020204030204" pitchFamily="34" charset="0"/>
              </a:rPr>
              <a:t>remiantis tręšimo planu / rekomendacijomis (neviršinant leistinų normų), pateikiami kalkinimo įrodymai ir kt. įsipareigojimuose nurodyti dokumentai</a:t>
            </a:r>
            <a:endParaRPr lang="en-GB" sz="800" dirty="0">
              <a:solidFill>
                <a:schemeClr val="accent6"/>
              </a:solidFill>
              <a:latin typeface="Calibri" panose="020F0502020204030204" pitchFamily="34" charset="0"/>
            </a:endParaRPr>
          </a:p>
        </p:txBody>
      </p:sp>
      <p:sp>
        <p:nvSpPr>
          <p:cNvPr id="24" name="Rectangle 23">
            <a:extLst>
              <a:ext uri="{FF2B5EF4-FFF2-40B4-BE49-F238E27FC236}">
                <a16:creationId xmlns:a16="http://schemas.microsoft.com/office/drawing/2014/main" id="{67026070-E4A6-902C-5E35-9B33988B14D8}"/>
              </a:ext>
            </a:extLst>
          </p:cNvPr>
          <p:cNvSpPr/>
          <p:nvPr/>
        </p:nvSpPr>
        <p:spPr>
          <a:xfrm>
            <a:off x="600345" y="3284405"/>
            <a:ext cx="2495654" cy="574795"/>
          </a:xfrm>
          <a:prstGeom prst="rect">
            <a:avLst/>
          </a:prstGeom>
          <a:solidFill>
            <a:schemeClr val="accent1">
              <a:lumMod val="60000"/>
              <a:lumOff val="40000"/>
            </a:schemeClr>
          </a:solidFill>
        </p:spPr>
        <p:txBody>
          <a:bodyPr vert="horz" wrap="square" lIns="45720" tIns="45720" rIns="45720" bIns="45720" rtlCol="0" anchor="ctr">
            <a:noAutofit/>
          </a:bodyPr>
          <a:lstStyle/>
          <a:p>
            <a:pPr algn="just"/>
            <a:r>
              <a:rPr lang="lt-LT" sz="800" dirty="0">
                <a:solidFill>
                  <a:schemeClr val="accent6"/>
                </a:solidFill>
                <a:latin typeface="Calibri" panose="020F0502020204030204" pitchFamily="34" charset="0"/>
              </a:rPr>
              <a:t>Kompensacinė išmoka be kalkinimo paskleidimo darbų: </a:t>
            </a:r>
          </a:p>
          <a:p>
            <a:pPr algn="just"/>
            <a:r>
              <a:rPr lang="lt-LT" sz="800" b="1" dirty="0">
                <a:solidFill>
                  <a:schemeClr val="accent6"/>
                </a:solidFill>
                <a:latin typeface="Calibri" panose="020F0502020204030204" pitchFamily="34" charset="0"/>
              </a:rPr>
              <a:t>65,9 Eur / ha, su išimtimi 67,4 Eur / ha</a:t>
            </a:r>
            <a:endParaRPr lang="en-GB" sz="800" b="1" dirty="0">
              <a:solidFill>
                <a:schemeClr val="accent6"/>
              </a:solidFill>
              <a:latin typeface="Calibri" panose="020F0502020204030204" pitchFamily="34" charset="0"/>
            </a:endParaRPr>
          </a:p>
        </p:txBody>
      </p:sp>
      <p:sp>
        <p:nvSpPr>
          <p:cNvPr id="30" name="Rectangle 29">
            <a:extLst>
              <a:ext uri="{FF2B5EF4-FFF2-40B4-BE49-F238E27FC236}">
                <a16:creationId xmlns:a16="http://schemas.microsoft.com/office/drawing/2014/main" id="{B4A3FC3C-A2A1-A3EC-65A4-EF7A15E96E49}"/>
              </a:ext>
            </a:extLst>
          </p:cNvPr>
          <p:cNvSpPr/>
          <p:nvPr/>
        </p:nvSpPr>
        <p:spPr>
          <a:xfrm>
            <a:off x="3297952" y="3277205"/>
            <a:ext cx="2526572" cy="574795"/>
          </a:xfrm>
          <a:prstGeom prst="rect">
            <a:avLst/>
          </a:prstGeom>
          <a:solidFill>
            <a:schemeClr val="accent1">
              <a:lumMod val="60000"/>
              <a:lumOff val="40000"/>
            </a:schemeClr>
          </a:solidFill>
        </p:spPr>
        <p:txBody>
          <a:bodyPr vert="horz" wrap="square" lIns="45720" tIns="45720" rIns="45720" bIns="45720" rtlCol="0" anchor="ctr">
            <a:noAutofit/>
          </a:bodyPr>
          <a:lstStyle/>
          <a:p>
            <a:pPr algn="just"/>
            <a:r>
              <a:rPr lang="lt-LT" sz="800" dirty="0">
                <a:solidFill>
                  <a:schemeClr val="accent6"/>
                </a:solidFill>
                <a:latin typeface="Calibri" panose="020F0502020204030204" pitchFamily="34" charset="0"/>
              </a:rPr>
              <a:t>Kompensacinė išmoka be kalkinimo paskleidimo darbų: </a:t>
            </a:r>
          </a:p>
          <a:p>
            <a:pPr algn="just"/>
            <a:r>
              <a:rPr lang="lt-LT" sz="800" b="1" dirty="0">
                <a:solidFill>
                  <a:schemeClr val="accent6"/>
                </a:solidFill>
                <a:latin typeface="Calibri" panose="020F0502020204030204" pitchFamily="34" charset="0"/>
              </a:rPr>
              <a:t>68,9 Eur / ha, su išimtimi 70,4 Eur / ha</a:t>
            </a:r>
            <a:endParaRPr lang="en-GB" sz="800" b="1" dirty="0">
              <a:solidFill>
                <a:schemeClr val="accent6"/>
              </a:solidFill>
              <a:latin typeface="Calibri" panose="020F0502020204030204" pitchFamily="34" charset="0"/>
            </a:endParaRPr>
          </a:p>
        </p:txBody>
      </p:sp>
      <p:sp>
        <p:nvSpPr>
          <p:cNvPr id="31" name="Rectangle 30">
            <a:extLst>
              <a:ext uri="{FF2B5EF4-FFF2-40B4-BE49-F238E27FC236}">
                <a16:creationId xmlns:a16="http://schemas.microsoft.com/office/drawing/2014/main" id="{4503CC1E-FF0F-1109-A9FF-312A9C11F227}"/>
              </a:ext>
            </a:extLst>
          </p:cNvPr>
          <p:cNvSpPr/>
          <p:nvPr/>
        </p:nvSpPr>
        <p:spPr>
          <a:xfrm>
            <a:off x="6013313" y="3277205"/>
            <a:ext cx="2530339" cy="574795"/>
          </a:xfrm>
          <a:prstGeom prst="rect">
            <a:avLst/>
          </a:prstGeom>
          <a:solidFill>
            <a:schemeClr val="accent1">
              <a:lumMod val="60000"/>
              <a:lumOff val="40000"/>
            </a:schemeClr>
          </a:solidFill>
        </p:spPr>
        <p:txBody>
          <a:bodyPr vert="horz" wrap="square" lIns="45720" tIns="45720" rIns="45720" bIns="45720" rtlCol="0" anchor="ctr">
            <a:noAutofit/>
          </a:bodyPr>
          <a:lstStyle/>
          <a:p>
            <a:pPr algn="just"/>
            <a:r>
              <a:rPr lang="lt-LT" sz="800" dirty="0">
                <a:solidFill>
                  <a:schemeClr val="accent6"/>
                </a:solidFill>
                <a:latin typeface="Calibri" panose="020F0502020204030204" pitchFamily="34" charset="0"/>
              </a:rPr>
              <a:t>Kompensacinė išmoka be kalkinimo paskleidimo darbų: </a:t>
            </a:r>
          </a:p>
          <a:p>
            <a:pPr algn="just"/>
            <a:r>
              <a:rPr lang="lt-LT" sz="800" b="1" dirty="0">
                <a:solidFill>
                  <a:schemeClr val="accent6"/>
                </a:solidFill>
                <a:latin typeface="Calibri" panose="020F0502020204030204" pitchFamily="34" charset="0"/>
              </a:rPr>
              <a:t>74,6 Eur / ha, su išimtimi 76 Eur / ha</a:t>
            </a:r>
            <a:endParaRPr lang="en-GB" sz="800" b="1" dirty="0">
              <a:solidFill>
                <a:schemeClr val="accent6"/>
              </a:solidFill>
              <a:latin typeface="Calibri" panose="020F0502020204030204" pitchFamily="34" charset="0"/>
            </a:endParaRPr>
          </a:p>
        </p:txBody>
      </p:sp>
      <p:sp>
        <p:nvSpPr>
          <p:cNvPr id="18" name="Rectangle 17">
            <a:extLst>
              <a:ext uri="{FF2B5EF4-FFF2-40B4-BE49-F238E27FC236}">
                <a16:creationId xmlns:a16="http://schemas.microsoft.com/office/drawing/2014/main" id="{9544C28B-EE52-56FF-F125-D2B492B712DF}"/>
              </a:ext>
            </a:extLst>
          </p:cNvPr>
          <p:cNvSpPr/>
          <p:nvPr/>
        </p:nvSpPr>
        <p:spPr>
          <a:xfrm>
            <a:off x="600345" y="1818447"/>
            <a:ext cx="7943307" cy="213729"/>
          </a:xfrm>
          <a:prstGeom prst="rect">
            <a:avLst/>
          </a:prstGeom>
          <a:solidFill>
            <a:schemeClr val="bg1"/>
          </a:solidFill>
          <a:ln w="12700">
            <a:solidFill>
              <a:schemeClr val="accent1"/>
            </a:solidFill>
          </a:ln>
        </p:spPr>
        <p:txBody>
          <a:bodyPr spcFirstLastPara="1" wrap="square" lIns="91425" tIns="91425" rIns="91425" bIns="91425" rtlCol="0" anchor="ctr" anchorCtr="0">
            <a:noAutofit/>
          </a:bodyPr>
          <a:lstStyle/>
          <a:p>
            <a:pPr algn="ctr"/>
            <a:r>
              <a:rPr lang="lt-LT" sz="900" b="1" dirty="0">
                <a:solidFill>
                  <a:schemeClr val="accent6"/>
                </a:solidFill>
              </a:rPr>
              <a:t>Rodiklių komplektas – toks pats kaip A variante</a:t>
            </a:r>
            <a:endParaRPr lang="lt-LT" sz="900" dirty="0">
              <a:solidFill>
                <a:schemeClr val="accent6"/>
              </a:solidFill>
            </a:endParaRPr>
          </a:p>
        </p:txBody>
      </p:sp>
      <p:grpSp>
        <p:nvGrpSpPr>
          <p:cNvPr id="5" name="Group 4">
            <a:extLst>
              <a:ext uri="{FF2B5EF4-FFF2-40B4-BE49-F238E27FC236}">
                <a16:creationId xmlns:a16="http://schemas.microsoft.com/office/drawing/2014/main" id="{2842F1AD-BDED-324A-F1E4-BBCA6F1A398E}"/>
              </a:ext>
            </a:extLst>
          </p:cNvPr>
          <p:cNvGrpSpPr/>
          <p:nvPr/>
        </p:nvGrpSpPr>
        <p:grpSpPr>
          <a:xfrm>
            <a:off x="546100" y="121555"/>
            <a:ext cx="7564430" cy="220440"/>
            <a:chOff x="546100" y="121555"/>
            <a:chExt cx="7564430" cy="220440"/>
          </a:xfrm>
        </p:grpSpPr>
        <p:sp>
          <p:nvSpPr>
            <p:cNvPr id="6" name="Parallelogram 5">
              <a:extLst>
                <a:ext uri="{FF2B5EF4-FFF2-40B4-BE49-F238E27FC236}">
                  <a16:creationId xmlns:a16="http://schemas.microsoft.com/office/drawing/2014/main" id="{232BE914-107B-BB48-30DA-CFAA183D62F3}"/>
                </a:ext>
              </a:extLst>
            </p:cNvPr>
            <p:cNvSpPr/>
            <p:nvPr/>
          </p:nvSpPr>
          <p:spPr>
            <a:xfrm>
              <a:off x="546100" y="121555"/>
              <a:ext cx="2571557"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I–III alternatyvos, </a:t>
              </a:r>
              <a:r>
                <a:rPr lang="lt-LT" sz="600">
                  <a:solidFill>
                    <a:schemeClr val="accent6"/>
                  </a:solidFill>
                  <a:latin typeface="Calibri" panose="020F0502020204030204" pitchFamily="34" charset="0"/>
                </a:rPr>
                <a:t>A variantas</a:t>
              </a:r>
              <a:endParaRPr lang="pt-BR" sz="600" dirty="0">
                <a:solidFill>
                  <a:schemeClr val="accent6"/>
                </a:solidFill>
                <a:latin typeface="Calibri" panose="020F0502020204030204" pitchFamily="34" charset="0"/>
              </a:endParaRPr>
            </a:p>
          </p:txBody>
        </p:sp>
        <p:sp>
          <p:nvSpPr>
            <p:cNvPr id="7" name="Parallelogram 6">
              <a:extLst>
                <a:ext uri="{FF2B5EF4-FFF2-40B4-BE49-F238E27FC236}">
                  <a16:creationId xmlns:a16="http://schemas.microsoft.com/office/drawing/2014/main" id="{4A0E7045-7B25-7C9E-B896-34AF4CB8AE08}"/>
                </a:ext>
              </a:extLst>
            </p:cNvPr>
            <p:cNvSpPr/>
            <p:nvPr/>
          </p:nvSpPr>
          <p:spPr>
            <a:xfrm>
              <a:off x="3044440" y="121555"/>
              <a:ext cx="2571559"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I–III alternatyvos, B variantas</a:t>
              </a:r>
            </a:p>
          </p:txBody>
        </p:sp>
        <p:sp>
          <p:nvSpPr>
            <p:cNvPr id="8" name="Parallelogram 7">
              <a:extLst>
                <a:ext uri="{FF2B5EF4-FFF2-40B4-BE49-F238E27FC236}">
                  <a16:creationId xmlns:a16="http://schemas.microsoft.com/office/drawing/2014/main" id="{7042B517-C22C-87DA-6EA6-13D1B90D0189}"/>
                </a:ext>
              </a:extLst>
            </p:cNvPr>
            <p:cNvSpPr/>
            <p:nvPr/>
          </p:nvSpPr>
          <p:spPr>
            <a:xfrm>
              <a:off x="5547932" y="123825"/>
              <a:ext cx="2562598"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Apibendrinimas</a:t>
              </a:r>
            </a:p>
          </p:txBody>
        </p:sp>
      </p:grpSp>
    </p:spTree>
    <p:extLst>
      <p:ext uri="{BB962C8B-B14F-4D97-AF65-F5344CB8AC3E}">
        <p14:creationId xmlns:p14="http://schemas.microsoft.com/office/powerpoint/2010/main" val="385665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F064-53E1-5ECF-9E02-266483D7B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3BBC1-41BE-7D09-4989-24D8F11470B7}"/>
              </a:ext>
            </a:extLst>
          </p:cNvPr>
          <p:cNvSpPr>
            <a:spLocks noGrp="1"/>
          </p:cNvSpPr>
          <p:nvPr>
            <p:ph type="title"/>
          </p:nvPr>
        </p:nvSpPr>
        <p:spPr>
          <a:xfrm>
            <a:off x="539746" y="436508"/>
            <a:ext cx="8058150" cy="304699"/>
          </a:xfrm>
        </p:spPr>
        <p:txBody>
          <a:bodyPr/>
          <a:lstStyle/>
          <a:p>
            <a:r>
              <a:rPr lang="lt-LT" sz="1100" dirty="0"/>
              <a:t>Maksimali išmoka lygi prarastų pajamų ir papildomų sąnaudų skirtumui, o minimali – 70 proc. nustatytos kompensacinės išmokos. Žemiau pateikiamos I–III alternatyvų A ir B variantų kompensacinės išmokos</a:t>
            </a:r>
          </a:p>
        </p:txBody>
      </p:sp>
      <p:sp>
        <p:nvSpPr>
          <p:cNvPr id="3" name="Slide Number Placeholder 2">
            <a:extLst>
              <a:ext uri="{FF2B5EF4-FFF2-40B4-BE49-F238E27FC236}">
                <a16:creationId xmlns:a16="http://schemas.microsoft.com/office/drawing/2014/main" id="{9C887D80-C32E-B06C-1A27-75DB12218192}"/>
              </a:ext>
            </a:extLst>
          </p:cNvPr>
          <p:cNvSpPr>
            <a:spLocks noGrp="1"/>
          </p:cNvSpPr>
          <p:nvPr>
            <p:ph type="sldNum" sz="quarter" idx="12"/>
          </p:nvPr>
        </p:nvSpPr>
        <p:spPr/>
        <p:txBody>
          <a:bodyPr/>
          <a:lstStyle/>
          <a:p>
            <a:fld id="{42B1E8F1-27DF-3C4C-AF5E-F329429EDE92}" type="slidenum">
              <a:rPr lang="lt-LT" smtClean="0"/>
              <a:pPr/>
              <a:t>17</a:t>
            </a:fld>
            <a:endParaRPr lang="lt-LT"/>
          </a:p>
        </p:txBody>
      </p:sp>
      <p:sp>
        <p:nvSpPr>
          <p:cNvPr id="17" name="Rectangle 16">
            <a:extLst>
              <a:ext uri="{FF2B5EF4-FFF2-40B4-BE49-F238E27FC236}">
                <a16:creationId xmlns:a16="http://schemas.microsoft.com/office/drawing/2014/main" id="{1BC84F13-AFD2-5D3A-9908-A88C1D5BABE7}"/>
              </a:ext>
            </a:extLst>
          </p:cNvPr>
          <p:cNvSpPr/>
          <p:nvPr/>
        </p:nvSpPr>
        <p:spPr>
          <a:xfrm>
            <a:off x="3220171" y="4661046"/>
            <a:ext cx="3021876" cy="396463"/>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dirty="0">
                <a:solidFill>
                  <a:schemeClr val="bg2"/>
                </a:solidFill>
              </a:rPr>
              <a:t>PGKI – Paslaugų gamintojų kainų indeksas;</a:t>
            </a:r>
          </a:p>
          <a:p>
            <a:pPr algn="ctr" rtl="0">
              <a:spcBef>
                <a:spcPts val="0"/>
              </a:spcBef>
              <a:spcAft>
                <a:spcPts val="0"/>
              </a:spcAft>
            </a:pPr>
            <a:r>
              <a:rPr lang="lt-LT" sz="700" dirty="0">
                <a:solidFill>
                  <a:schemeClr val="bg2"/>
                </a:solidFill>
              </a:rPr>
              <a:t>Eur – euras;</a:t>
            </a:r>
          </a:p>
          <a:p>
            <a:pPr algn="ctr" rtl="0">
              <a:spcBef>
                <a:spcPts val="0"/>
              </a:spcBef>
              <a:spcAft>
                <a:spcPts val="0"/>
              </a:spcAft>
            </a:pPr>
            <a:r>
              <a:rPr lang="lt-LT" sz="700" dirty="0">
                <a:solidFill>
                  <a:schemeClr val="bg2"/>
                </a:solidFill>
              </a:rPr>
              <a:t>ha – hektaras;</a:t>
            </a:r>
          </a:p>
          <a:p>
            <a:pPr algn="ctr" rtl="0">
              <a:spcBef>
                <a:spcPts val="0"/>
              </a:spcBef>
              <a:spcAft>
                <a:spcPts val="0"/>
              </a:spcAft>
            </a:pPr>
            <a:r>
              <a:rPr lang="lt-LT" sz="700" dirty="0" err="1">
                <a:solidFill>
                  <a:schemeClr val="bg2"/>
                </a:solidFill>
              </a:rPr>
              <a:t>Nmin</a:t>
            </a:r>
            <a:r>
              <a:rPr lang="lt-LT" sz="700" dirty="0">
                <a:solidFill>
                  <a:schemeClr val="bg2"/>
                </a:solidFill>
              </a:rPr>
              <a:t> – mineralinio azoto tyrimas.</a:t>
            </a:r>
          </a:p>
        </p:txBody>
      </p:sp>
      <p:graphicFrame>
        <p:nvGraphicFramePr>
          <p:cNvPr id="34" name="Table 33">
            <a:extLst>
              <a:ext uri="{FF2B5EF4-FFF2-40B4-BE49-F238E27FC236}">
                <a16:creationId xmlns:a16="http://schemas.microsoft.com/office/drawing/2014/main" id="{30C18CC9-CD66-BF3D-B033-170669B49CAC}"/>
              </a:ext>
            </a:extLst>
          </p:cNvPr>
          <p:cNvGraphicFramePr>
            <a:graphicFrameLocks noGrp="1"/>
          </p:cNvGraphicFramePr>
          <p:nvPr>
            <p:extLst>
              <p:ext uri="{D42A27DB-BD31-4B8C-83A1-F6EECF244321}">
                <p14:modId xmlns:p14="http://schemas.microsoft.com/office/powerpoint/2010/main" val="1550118095"/>
              </p:ext>
            </p:extLst>
          </p:nvPr>
        </p:nvGraphicFramePr>
        <p:xfrm>
          <a:off x="546104" y="842963"/>
          <a:ext cx="8051791" cy="3671753"/>
        </p:xfrm>
        <a:graphic>
          <a:graphicData uri="http://schemas.openxmlformats.org/drawingml/2006/table">
            <a:tbl>
              <a:tblPr firstRow="1" firstCol="1" bandRow="1">
                <a:tableStyleId>{5C22544A-7EE6-4342-B048-85BDC9FD1C3A}</a:tableStyleId>
              </a:tblPr>
              <a:tblGrid>
                <a:gridCol w="2189896">
                  <a:extLst>
                    <a:ext uri="{9D8B030D-6E8A-4147-A177-3AD203B41FA5}">
                      <a16:colId xmlns:a16="http://schemas.microsoft.com/office/drawing/2014/main" val="2343321951"/>
                    </a:ext>
                  </a:extLst>
                </a:gridCol>
                <a:gridCol w="1418400">
                  <a:extLst>
                    <a:ext uri="{9D8B030D-6E8A-4147-A177-3AD203B41FA5}">
                      <a16:colId xmlns:a16="http://schemas.microsoft.com/office/drawing/2014/main" val="3421715280"/>
                    </a:ext>
                  </a:extLst>
                </a:gridCol>
                <a:gridCol w="1412979">
                  <a:extLst>
                    <a:ext uri="{9D8B030D-6E8A-4147-A177-3AD203B41FA5}">
                      <a16:colId xmlns:a16="http://schemas.microsoft.com/office/drawing/2014/main" val="847645101"/>
                    </a:ext>
                  </a:extLst>
                </a:gridCol>
                <a:gridCol w="1558681">
                  <a:extLst>
                    <a:ext uri="{9D8B030D-6E8A-4147-A177-3AD203B41FA5}">
                      <a16:colId xmlns:a16="http://schemas.microsoft.com/office/drawing/2014/main" val="3150041867"/>
                    </a:ext>
                  </a:extLst>
                </a:gridCol>
                <a:gridCol w="1471835">
                  <a:extLst>
                    <a:ext uri="{9D8B030D-6E8A-4147-A177-3AD203B41FA5}">
                      <a16:colId xmlns:a16="http://schemas.microsoft.com/office/drawing/2014/main" val="3969740402"/>
                    </a:ext>
                  </a:extLst>
                </a:gridCol>
              </a:tblGrid>
              <a:tr h="359359">
                <a:tc>
                  <a:txBody>
                    <a:bodyPr/>
                    <a:lstStyle/>
                    <a:p>
                      <a:pPr algn="ctr">
                        <a:spcBef>
                          <a:spcPts val="800"/>
                        </a:spcBef>
                        <a:spcAft>
                          <a:spcPts val="400"/>
                        </a:spcAft>
                        <a:buNone/>
                      </a:pPr>
                      <a:r>
                        <a:rPr lang="lt-LT" sz="800" dirty="0">
                          <a:solidFill>
                            <a:schemeClr val="tx2"/>
                          </a:solidFill>
                          <a:effectLst/>
                        </a:rPr>
                        <a:t>Alternatyva</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spcAft>
                          <a:spcPts val="400"/>
                        </a:spcAft>
                        <a:buNone/>
                      </a:pPr>
                      <a:r>
                        <a:rPr lang="lt-LT" sz="800" dirty="0">
                          <a:solidFill>
                            <a:schemeClr val="tx2"/>
                          </a:solidFill>
                          <a:effectLst/>
                        </a:rPr>
                        <a:t>Tyrimų apimtis</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spcAft>
                          <a:spcPts val="400"/>
                        </a:spcAft>
                        <a:buNone/>
                      </a:pPr>
                      <a:r>
                        <a:rPr lang="lt-LT" sz="800" dirty="0" err="1">
                          <a:solidFill>
                            <a:schemeClr val="tx2"/>
                          </a:solidFill>
                          <a:effectLst/>
                        </a:rPr>
                        <a:t>Maks</a:t>
                      </a:r>
                      <a:r>
                        <a:rPr lang="lt-LT" sz="800" dirty="0">
                          <a:solidFill>
                            <a:schemeClr val="tx2"/>
                          </a:solidFill>
                          <a:effectLst/>
                        </a:rPr>
                        <a:t>. išmoka, Eur / ha be </a:t>
                      </a:r>
                      <a:r>
                        <a:rPr lang="lt-LT" sz="800" dirty="0" err="1">
                          <a:solidFill>
                            <a:schemeClr val="tx2"/>
                          </a:solidFill>
                          <a:effectLst/>
                        </a:rPr>
                        <a:t>Nmin</a:t>
                      </a:r>
                      <a:r>
                        <a:rPr lang="lt-LT" sz="800" dirty="0">
                          <a:solidFill>
                            <a:schemeClr val="tx2"/>
                          </a:solidFill>
                          <a:effectLst/>
                        </a:rPr>
                        <a:t> / su </a:t>
                      </a:r>
                      <a:r>
                        <a:rPr lang="lt-LT" sz="800" dirty="0" err="1">
                          <a:solidFill>
                            <a:schemeClr val="tx2"/>
                          </a:solidFill>
                          <a:effectLst/>
                        </a:rPr>
                        <a:t>Nmin</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spcAft>
                          <a:spcPts val="400"/>
                        </a:spcAft>
                        <a:buNone/>
                      </a:pPr>
                      <a:r>
                        <a:rPr lang="lt-LT" sz="800" dirty="0">
                          <a:solidFill>
                            <a:schemeClr val="tx2"/>
                          </a:solidFill>
                          <a:effectLst/>
                        </a:rPr>
                        <a:t>Kompensacinė išmoka, Eur / ha be </a:t>
                      </a:r>
                      <a:r>
                        <a:rPr lang="lt-LT" sz="800" dirty="0" err="1">
                          <a:solidFill>
                            <a:schemeClr val="tx2"/>
                          </a:solidFill>
                          <a:effectLst/>
                        </a:rPr>
                        <a:t>Nmin</a:t>
                      </a:r>
                      <a:r>
                        <a:rPr lang="lt-LT" sz="800" dirty="0">
                          <a:solidFill>
                            <a:schemeClr val="tx2"/>
                          </a:solidFill>
                          <a:effectLst/>
                        </a:rPr>
                        <a:t> / su </a:t>
                      </a:r>
                      <a:r>
                        <a:rPr lang="lt-LT" sz="800" dirty="0" err="1">
                          <a:solidFill>
                            <a:schemeClr val="tx2"/>
                          </a:solidFill>
                          <a:effectLst/>
                        </a:rPr>
                        <a:t>Nmin</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spcAft>
                          <a:spcPts val="400"/>
                        </a:spcAft>
                        <a:buNone/>
                      </a:pPr>
                      <a:r>
                        <a:rPr lang="lt-LT" sz="800" dirty="0">
                          <a:solidFill>
                            <a:schemeClr val="tx2"/>
                          </a:solidFill>
                          <a:effectLst/>
                        </a:rPr>
                        <a:t>Min. išmoka, Eur / ha be </a:t>
                      </a:r>
                      <a:r>
                        <a:rPr lang="lt-LT" sz="800" dirty="0" err="1">
                          <a:solidFill>
                            <a:schemeClr val="tx2"/>
                          </a:solidFill>
                          <a:effectLst/>
                        </a:rPr>
                        <a:t>Nmin</a:t>
                      </a:r>
                      <a:r>
                        <a:rPr lang="lt-LT" sz="800" dirty="0">
                          <a:solidFill>
                            <a:schemeClr val="tx2"/>
                          </a:solidFill>
                          <a:effectLst/>
                        </a:rPr>
                        <a:t> / su </a:t>
                      </a:r>
                      <a:r>
                        <a:rPr lang="lt-LT" sz="800" dirty="0" err="1">
                          <a:solidFill>
                            <a:schemeClr val="tx2"/>
                          </a:solidFill>
                          <a:effectLst/>
                        </a:rPr>
                        <a:t>Nmin</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566624453"/>
                  </a:ext>
                </a:extLst>
              </a:tr>
              <a:tr h="359359">
                <a:tc>
                  <a:txBody>
                    <a:bodyPr/>
                    <a:lstStyle/>
                    <a:p>
                      <a:pPr algn="just">
                        <a:spcBef>
                          <a:spcPts val="800"/>
                        </a:spcBef>
                        <a:buNone/>
                      </a:pPr>
                      <a:r>
                        <a:rPr lang="lt-LT" sz="800" dirty="0">
                          <a:solidFill>
                            <a:schemeClr val="accent6"/>
                          </a:solidFill>
                          <a:effectLst/>
                        </a:rPr>
                        <a:t>I alternatyva (A variantas)</a:t>
                      </a:r>
                      <a:endParaRPr lang="lt-LT" sz="8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solidFill>
                      <a:schemeClr val="accent2"/>
                    </a:solidFill>
                  </a:tcPr>
                </a:tc>
                <a:tc rowSpan="3">
                  <a:txBody>
                    <a:bodyPr/>
                    <a:lstStyle/>
                    <a:p>
                      <a:pPr algn="ctr">
                        <a:spcBef>
                          <a:spcPts val="800"/>
                        </a:spcBef>
                        <a:buNone/>
                      </a:pPr>
                      <a:r>
                        <a:rPr lang="lt-LT" sz="800" b="0" dirty="0">
                          <a:solidFill>
                            <a:schemeClr val="accent6"/>
                          </a:solidFill>
                          <a:effectLst/>
                        </a:rPr>
                        <a:t>pH, </a:t>
                      </a:r>
                      <a:r>
                        <a:rPr lang="lt-LT" sz="800" b="0" dirty="0" err="1">
                          <a:solidFill>
                            <a:schemeClr val="accent6"/>
                          </a:solidFill>
                          <a:effectLst/>
                        </a:rPr>
                        <a:t>Pj</a:t>
                      </a:r>
                      <a:r>
                        <a:rPr lang="lt-LT" sz="800" b="0" dirty="0">
                          <a:solidFill>
                            <a:schemeClr val="accent6"/>
                          </a:solidFill>
                          <a:effectLst/>
                        </a:rPr>
                        <a:t>, </a:t>
                      </a:r>
                      <a:r>
                        <a:rPr lang="lt-LT" sz="800" b="0" dirty="0" err="1">
                          <a:solidFill>
                            <a:schemeClr val="accent6"/>
                          </a:solidFill>
                          <a:effectLst/>
                        </a:rPr>
                        <a:t>Kj</a:t>
                      </a:r>
                      <a:r>
                        <a:rPr lang="lt-LT" sz="800" b="0" dirty="0">
                          <a:solidFill>
                            <a:schemeClr val="accent6"/>
                          </a:solidFill>
                          <a:effectLst/>
                        </a:rPr>
                        <a:t>, humusas</a:t>
                      </a:r>
                      <a:endParaRPr lang="lt-LT" sz="800" b="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800" b="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15,7 / 17,4</a:t>
                      </a:r>
                    </a:p>
                  </a:txBody>
                  <a:tcPr marL="24300" marR="24300" marT="0" marB="0" anchor="ctr"/>
                </a:tc>
                <a:tc>
                  <a:txBody>
                    <a:bodyPr/>
                    <a:lstStyle/>
                    <a:p>
                      <a:pPr algn="ctr">
                        <a:spcBef>
                          <a:spcPts val="800"/>
                        </a:spcBef>
                        <a:buNone/>
                      </a:pPr>
                      <a:r>
                        <a:rPr lang="lt-LT" sz="900" b="1" dirty="0">
                          <a:solidFill>
                            <a:schemeClr val="accent6"/>
                          </a:solidFill>
                          <a:effectLst/>
                        </a:rPr>
                        <a:t>13,3 / 14,8</a:t>
                      </a:r>
                      <a:endPar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9,3 / 10,4</a:t>
                      </a:r>
                    </a:p>
                  </a:txBody>
                  <a:tcPr marL="24300" marR="24300" marT="0" marB="0" anchor="ctr"/>
                </a:tc>
                <a:extLst>
                  <a:ext uri="{0D108BD9-81ED-4DB2-BD59-A6C34878D82A}">
                    <a16:rowId xmlns:a16="http://schemas.microsoft.com/office/drawing/2014/main" val="2927704727"/>
                  </a:ext>
                </a:extLst>
              </a:tr>
              <a:tr h="403919">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accent6"/>
                          </a:solidFill>
                          <a:effectLst/>
                        </a:rPr>
                        <a:t>I alternatyva (B su kalkinimu ir paskleidimo darbais)</a:t>
                      </a:r>
                      <a:endParaRPr lang="lt-LT" sz="8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solidFill>
                      <a:schemeClr val="accent2"/>
                    </a:solidFill>
                  </a:tcPr>
                </a:tc>
                <a:tc vMerge="1">
                  <a:txBody>
                    <a:bodyPr/>
                    <a:lstStyle/>
                    <a:p>
                      <a:pPr algn="just">
                        <a:spcBef>
                          <a:spcPts val="800"/>
                        </a:spcBef>
                        <a:buNone/>
                      </a:pPr>
                      <a:endParaRPr lang="lt-LT" sz="700" dirty="0">
                        <a:solidFill>
                          <a:srgbClr val="1F7B6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en-US" sz="800" b="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97,4 / 99,1</a:t>
                      </a:r>
                      <a:endParaRPr lang="lt-LT" sz="800" b="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82,8 / 84,2</a:t>
                      </a: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58 / 59</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1086232780"/>
                  </a:ext>
                </a:extLst>
              </a:tr>
              <a:tr h="392962">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accent6"/>
                          </a:solidFill>
                          <a:effectLst/>
                        </a:rPr>
                        <a:t>I alternatyva (B variantas be kalkinimo paskleidimo darbų)</a:t>
                      </a:r>
                      <a:endParaRPr lang="lt-LT" sz="8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solidFill>
                      <a:schemeClr val="accent2"/>
                    </a:solidFill>
                  </a:tcPr>
                </a:tc>
                <a:tc vMerge="1">
                  <a:txBody>
                    <a:bodyPr/>
                    <a:lstStyle/>
                    <a:p>
                      <a:pPr algn="just">
                        <a:spcBef>
                          <a:spcPts val="800"/>
                        </a:spcBef>
                        <a:buNone/>
                      </a:pPr>
                      <a:endParaRPr lang="lt-LT" sz="7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776 / 79,3</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65,9 / 67,4</a:t>
                      </a: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46,2 / 47,2</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511228829"/>
                  </a:ext>
                </a:extLst>
              </a:tr>
              <a:tr h="359359">
                <a:tc>
                  <a:txBody>
                    <a:bodyPr/>
                    <a:lstStyle/>
                    <a:p>
                      <a:pPr algn="just">
                        <a:spcBef>
                          <a:spcPts val="800"/>
                        </a:spcBef>
                        <a:buNone/>
                      </a:pPr>
                      <a:r>
                        <a:rPr lang="lt-LT" sz="800" dirty="0">
                          <a:solidFill>
                            <a:schemeClr val="tx2"/>
                          </a:solidFill>
                          <a:effectLst/>
                        </a:rPr>
                        <a:t>II alternatyva (A variantas)</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solidFill>
                      <a:schemeClr val="accent3"/>
                    </a:solidFill>
                  </a:tcPr>
                </a:tc>
                <a:tc rowSpan="3">
                  <a:txBody>
                    <a:bodyPr/>
                    <a:lstStyle/>
                    <a:p>
                      <a:pPr algn="ctr">
                        <a:spcBef>
                          <a:spcPts val="800"/>
                        </a:spcBef>
                        <a:buNone/>
                      </a:pPr>
                      <a:r>
                        <a:rPr lang="lt-LT" sz="800" b="0" dirty="0">
                          <a:solidFill>
                            <a:schemeClr val="accent6"/>
                          </a:solidFill>
                          <a:effectLst/>
                        </a:rPr>
                        <a:t>I alternatyvos rodikliai + augalams prieinami </a:t>
                      </a:r>
                      <a:r>
                        <a:rPr lang="lt-LT" sz="800" b="0" dirty="0" err="1">
                          <a:solidFill>
                            <a:schemeClr val="accent6"/>
                          </a:solidFill>
                          <a:effectLst/>
                        </a:rPr>
                        <a:t>Ca</a:t>
                      </a:r>
                      <a:r>
                        <a:rPr lang="lt-LT" sz="800" b="0" dirty="0">
                          <a:solidFill>
                            <a:schemeClr val="accent6"/>
                          </a:solidFill>
                          <a:effectLst/>
                        </a:rPr>
                        <a:t>, Mg</a:t>
                      </a:r>
                      <a:endParaRPr lang="lt-LT" sz="800" b="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19,2 / 20,9</a:t>
                      </a: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16,3 / 17,8</a:t>
                      </a:r>
                    </a:p>
                  </a:txBody>
                  <a:tcPr marL="24300" marR="24300" marT="0" marB="0" anchor="ctr"/>
                </a:tc>
                <a:tc>
                  <a:txBody>
                    <a:bodyPr/>
                    <a:lstStyle/>
                    <a:p>
                      <a:pPr algn="ctr">
                        <a:spcBef>
                          <a:spcPts val="800"/>
                        </a:spcBef>
                        <a:buNone/>
                      </a:pPr>
                      <a:r>
                        <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11,4 / 12,4 </a:t>
                      </a:r>
                    </a:p>
                  </a:txBody>
                  <a:tcPr marL="24300" marR="24300" marT="0" marB="0" anchor="ctr"/>
                </a:tc>
                <a:extLst>
                  <a:ext uri="{0D108BD9-81ED-4DB2-BD59-A6C34878D82A}">
                    <a16:rowId xmlns:a16="http://schemas.microsoft.com/office/drawing/2014/main" val="4117964212"/>
                  </a:ext>
                </a:extLst>
              </a:tr>
              <a:tr h="359359">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tx2"/>
                          </a:solidFill>
                          <a:effectLst/>
                        </a:rPr>
                        <a:t>II alternatyva (B su kalkinimu ir paskleidimo darbais)</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solidFill>
                      <a:schemeClr val="accent3"/>
                    </a:solidFill>
                  </a:tcPr>
                </a:tc>
                <a:tc vMerge="1">
                  <a:txBody>
                    <a:bodyPr/>
                    <a:lstStyle/>
                    <a:p>
                      <a:pPr algn="just">
                        <a:spcBef>
                          <a:spcPts val="800"/>
                        </a:spcBef>
                        <a:buNone/>
                      </a:pPr>
                      <a:endParaRPr lang="lt-LT" sz="7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100,9 / 102,6</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85,8 / 87,2</a:t>
                      </a: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60 / 61</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162353772"/>
                  </a:ext>
                </a:extLst>
              </a:tr>
              <a:tr h="359359">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tx2"/>
                          </a:solidFill>
                          <a:effectLst/>
                        </a:rPr>
                        <a:t>II alternatyva (B variantas be kalkinimo paskleidimo darbų)</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solidFill>
                      <a:schemeClr val="accent3"/>
                    </a:solidFill>
                  </a:tcPr>
                </a:tc>
                <a:tc vMerge="1">
                  <a:txBody>
                    <a:bodyPr/>
                    <a:lstStyle/>
                    <a:p>
                      <a:pPr algn="just">
                        <a:spcBef>
                          <a:spcPts val="800"/>
                        </a:spcBef>
                        <a:buNone/>
                      </a:pPr>
                      <a:endParaRPr lang="lt-LT" sz="700" b="1" dirty="0">
                        <a:solidFill>
                          <a:schemeClr val="tx1"/>
                        </a:solidFill>
                        <a:effectLst/>
                      </a:endParaRPr>
                    </a:p>
                  </a:txBody>
                  <a:tcPr marL="24300" marR="24300" marT="0" marB="0" anchor="ctr"/>
                </a:tc>
                <a:tc>
                  <a:txBody>
                    <a:bodyPr/>
                    <a:lstStyle/>
                    <a:p>
                      <a:pPr marL="0" marR="0" lvl="0" indent="0" algn="ctr" defTabSz="685800" rtl="0" eaLnBrk="1" fontAlgn="auto" latinLnBrk="0" hangingPunct="1">
                        <a:lnSpc>
                          <a:spcPct val="100000"/>
                        </a:lnSpc>
                        <a:spcBef>
                          <a:spcPts val="800"/>
                        </a:spcBef>
                        <a:spcAft>
                          <a:spcPts val="0"/>
                        </a:spcAft>
                        <a:buClrTx/>
                        <a:buSzTx/>
                        <a:buFontTx/>
                        <a:buNone/>
                        <a:tabLst/>
                        <a:defRPr/>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81,1 / 82,8 </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68,9 / 70,4</a:t>
                      </a: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48,3 / 49,3</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1958671037"/>
                  </a:ext>
                </a:extLst>
              </a:tr>
              <a:tr h="359359">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rPr>
                        <a:t>III alternatyva (A variantas)</a:t>
                      </a:r>
                    </a:p>
                  </a:txBody>
                  <a:tcPr marL="24300" marR="24300" marT="0" marB="0" anchor="ctr"/>
                </a:tc>
                <a:tc rowSpan="3">
                  <a:txBody>
                    <a:bodyPr/>
                    <a:lstStyle/>
                    <a:p>
                      <a:pPr marL="0" marR="0" lvl="0" indent="0" algn="ctr" defTabSz="685800" rtl="0" eaLnBrk="1" fontAlgn="auto" latinLnBrk="0" hangingPunct="1">
                        <a:lnSpc>
                          <a:spcPct val="100000"/>
                        </a:lnSpc>
                        <a:spcBef>
                          <a:spcPts val="800"/>
                        </a:spcBef>
                        <a:spcAft>
                          <a:spcPts val="0"/>
                        </a:spcAft>
                        <a:buClrTx/>
                        <a:buSzTx/>
                        <a:buFontTx/>
                        <a:buNone/>
                        <a:tabLst/>
                        <a:defRPr/>
                      </a:pPr>
                      <a:r>
                        <a:rPr lang="lt-LT" sz="800" b="0" dirty="0">
                          <a:solidFill>
                            <a:schemeClr val="accent6"/>
                          </a:solidFill>
                          <a:effectLst/>
                        </a:rPr>
                        <a:t>I ir II alternatyvų rod</a:t>
                      </a:r>
                      <a:r>
                        <a:rPr lang="lt-LT" sz="800" b="0" kern="1200" dirty="0">
                          <a:solidFill>
                            <a:schemeClr val="accent6"/>
                          </a:solidFill>
                          <a:effectLst/>
                          <a:latin typeface="+mn-lt"/>
                          <a:ea typeface="+mn-ea"/>
                          <a:cs typeface="+mn-cs"/>
                        </a:rPr>
                        <a:t>ikliai</a:t>
                      </a:r>
                      <a:r>
                        <a:rPr lang="lt-LT" sz="800" b="0" dirty="0">
                          <a:solidFill>
                            <a:schemeClr val="accent6"/>
                          </a:solidFill>
                          <a:effectLst/>
                        </a:rPr>
                        <a:t> + Fe, </a:t>
                      </a:r>
                      <a:r>
                        <a:rPr lang="lt-LT" sz="800" b="0" dirty="0" err="1">
                          <a:solidFill>
                            <a:schemeClr val="accent6"/>
                          </a:solidFill>
                          <a:effectLst/>
                        </a:rPr>
                        <a:t>Mn</a:t>
                      </a:r>
                      <a:r>
                        <a:rPr lang="lt-LT" sz="800" b="0" dirty="0">
                          <a:solidFill>
                            <a:schemeClr val="accent6"/>
                          </a:solidFill>
                          <a:effectLst/>
                        </a:rPr>
                        <a:t>, </a:t>
                      </a:r>
                      <a:r>
                        <a:rPr lang="lt-LT" sz="800" b="0" dirty="0" err="1">
                          <a:solidFill>
                            <a:schemeClr val="accent6"/>
                          </a:solidFill>
                          <a:effectLst/>
                        </a:rPr>
                        <a:t>Zn</a:t>
                      </a:r>
                      <a:r>
                        <a:rPr lang="lt-LT" sz="800" b="0" dirty="0">
                          <a:solidFill>
                            <a:schemeClr val="accent6"/>
                          </a:solidFill>
                          <a:effectLst/>
                        </a:rPr>
                        <a:t>, </a:t>
                      </a:r>
                      <a:r>
                        <a:rPr lang="lt-LT" sz="800" b="0" dirty="0" err="1">
                          <a:solidFill>
                            <a:schemeClr val="accent6"/>
                          </a:solidFill>
                          <a:effectLst/>
                        </a:rPr>
                        <a:t>Cu</a:t>
                      </a:r>
                      <a:endParaRPr lang="lt-LT" sz="800" b="0" dirty="0">
                        <a:solidFill>
                          <a:schemeClr val="accent6"/>
                        </a:solidFill>
                        <a:effectLst/>
                      </a:endParaRPr>
                    </a:p>
                  </a:txBody>
                  <a:tcPr marL="24300" marR="24300" marT="0" marB="0" anchor="ctr"/>
                </a:tc>
                <a:tc>
                  <a:txBody>
                    <a:bodyPr/>
                    <a:lstStyle/>
                    <a:p>
                      <a:pPr algn="ctr">
                        <a:spcBef>
                          <a:spcPts val="800"/>
                        </a:spcBef>
                        <a:buNone/>
                      </a:pPr>
                      <a:r>
                        <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25,8 / 27,5</a:t>
                      </a: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21,9 / 23,4</a:t>
                      </a:r>
                    </a:p>
                  </a:txBody>
                  <a:tcPr marL="24300" marR="24300" marT="0" marB="0" anchor="ctr"/>
                </a:tc>
                <a:tc>
                  <a:txBody>
                    <a:bodyPr/>
                    <a:lstStyle/>
                    <a:p>
                      <a:pPr algn="ctr">
                        <a:spcBef>
                          <a:spcPts val="800"/>
                        </a:spcBef>
                        <a:buNone/>
                      </a:pPr>
                      <a:r>
                        <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15,4 / 16,4</a:t>
                      </a:r>
                    </a:p>
                  </a:txBody>
                  <a:tcPr marL="24300" marR="24300" marT="0" marB="0" anchor="ctr"/>
                </a:tc>
                <a:extLst>
                  <a:ext uri="{0D108BD9-81ED-4DB2-BD59-A6C34878D82A}">
                    <a16:rowId xmlns:a16="http://schemas.microsoft.com/office/drawing/2014/main" val="228098783"/>
                  </a:ext>
                </a:extLst>
              </a:tr>
              <a:tr h="359359">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tx2"/>
                          </a:solidFill>
                          <a:effectLst/>
                        </a:rPr>
                        <a:t>III alternatyva (B su kalkinimu ir paskleidimo darbais)</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vMerge="1">
                  <a:txBody>
                    <a:bodyPr/>
                    <a:lstStyle/>
                    <a:p>
                      <a:pPr algn="just">
                        <a:spcBef>
                          <a:spcPts val="800"/>
                        </a:spcBef>
                        <a:buNone/>
                      </a:pPr>
                      <a:endParaRPr lang="lt-LT" sz="700" b="1" dirty="0">
                        <a:solidFill>
                          <a:schemeClr val="tx1"/>
                        </a:solidFill>
                        <a:effectLst/>
                      </a:endParaRP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107,5 / 109,2</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91,4 / 92,8</a:t>
                      </a: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64 / 65</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4145701397"/>
                  </a:ext>
                </a:extLst>
              </a:tr>
              <a:tr h="359359">
                <a:tc>
                  <a:txBody>
                    <a:bodyPr/>
                    <a:lstStyle/>
                    <a:p>
                      <a:pPr marL="0" marR="0" lvl="0" indent="0" algn="just" defTabSz="685800" rtl="0" eaLnBrk="1" fontAlgn="auto" latinLnBrk="0" hangingPunct="1">
                        <a:lnSpc>
                          <a:spcPct val="100000"/>
                        </a:lnSpc>
                        <a:spcBef>
                          <a:spcPts val="800"/>
                        </a:spcBef>
                        <a:spcAft>
                          <a:spcPts val="0"/>
                        </a:spcAft>
                        <a:buClrTx/>
                        <a:buSzTx/>
                        <a:buFontTx/>
                        <a:buNone/>
                        <a:tabLst/>
                        <a:defRPr/>
                      </a:pPr>
                      <a:r>
                        <a:rPr lang="lt-LT" sz="800" dirty="0">
                          <a:solidFill>
                            <a:schemeClr val="tx2"/>
                          </a:solidFill>
                          <a:effectLst/>
                        </a:rPr>
                        <a:t>III alternatyva (B variantas be kalkinimo paskleidimo darbų)</a:t>
                      </a:r>
                      <a:endParaRPr lang="lt-LT" sz="8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vMerge="1">
                  <a:txBody>
                    <a:bodyPr/>
                    <a:lstStyle/>
                    <a:p>
                      <a:pPr algn="just">
                        <a:spcBef>
                          <a:spcPts val="800"/>
                        </a:spcBef>
                        <a:buNone/>
                      </a:pPr>
                      <a:endParaRPr lang="lt-LT" sz="700" b="1" dirty="0">
                        <a:solidFill>
                          <a:schemeClr val="tx1"/>
                        </a:solidFill>
                        <a:effectLst/>
                      </a:endParaRP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87,7 / 89,4</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tc>
                  <a:txBody>
                    <a:bodyPr/>
                    <a:lstStyle/>
                    <a:p>
                      <a:pPr algn="ctr">
                        <a:spcBef>
                          <a:spcPts val="800"/>
                        </a:spcBef>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74,6 / 76</a:t>
                      </a:r>
                    </a:p>
                  </a:txBody>
                  <a:tcPr marL="24300" marR="24300" marT="0" marB="0" anchor="ctr"/>
                </a:tc>
                <a:tc>
                  <a:txBody>
                    <a:bodyPr/>
                    <a:lstStyle/>
                    <a:p>
                      <a:pPr algn="ctr">
                        <a:spcBef>
                          <a:spcPts val="800"/>
                        </a:spcBef>
                        <a:buNone/>
                      </a:pPr>
                      <a:r>
                        <a:rPr lang="en-US"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52,2 / 53,2</a:t>
                      </a:r>
                      <a:endParaRPr lang="lt-LT" sz="800" b="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24300" marR="24300" marT="0" marB="0" anchor="ctr"/>
                </a:tc>
                <a:extLst>
                  <a:ext uri="{0D108BD9-81ED-4DB2-BD59-A6C34878D82A}">
                    <a16:rowId xmlns:a16="http://schemas.microsoft.com/office/drawing/2014/main" val="901024085"/>
                  </a:ext>
                </a:extLst>
              </a:tr>
            </a:tbl>
          </a:graphicData>
        </a:graphic>
      </p:graphicFrame>
      <p:grpSp>
        <p:nvGrpSpPr>
          <p:cNvPr id="11" name="Group 10">
            <a:extLst>
              <a:ext uri="{FF2B5EF4-FFF2-40B4-BE49-F238E27FC236}">
                <a16:creationId xmlns:a16="http://schemas.microsoft.com/office/drawing/2014/main" id="{BEB14888-22C9-E2BE-3166-046558601112}"/>
              </a:ext>
            </a:extLst>
          </p:cNvPr>
          <p:cNvGrpSpPr/>
          <p:nvPr/>
        </p:nvGrpSpPr>
        <p:grpSpPr>
          <a:xfrm>
            <a:off x="546100" y="121555"/>
            <a:ext cx="7564430" cy="220440"/>
            <a:chOff x="546100" y="121555"/>
            <a:chExt cx="7564430" cy="220440"/>
          </a:xfrm>
        </p:grpSpPr>
        <p:sp>
          <p:nvSpPr>
            <p:cNvPr id="12" name="Parallelogram 11">
              <a:extLst>
                <a:ext uri="{FF2B5EF4-FFF2-40B4-BE49-F238E27FC236}">
                  <a16:creationId xmlns:a16="http://schemas.microsoft.com/office/drawing/2014/main" id="{65360F88-70A4-351E-3DDD-864C47B7C68A}"/>
                </a:ext>
              </a:extLst>
            </p:cNvPr>
            <p:cNvSpPr/>
            <p:nvPr/>
          </p:nvSpPr>
          <p:spPr>
            <a:xfrm>
              <a:off x="546100" y="121555"/>
              <a:ext cx="2571557"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I–III alternatyvos, </a:t>
              </a:r>
              <a:r>
                <a:rPr lang="lt-LT" sz="600">
                  <a:solidFill>
                    <a:schemeClr val="accent6"/>
                  </a:solidFill>
                  <a:latin typeface="Calibri" panose="020F0502020204030204" pitchFamily="34" charset="0"/>
                </a:rPr>
                <a:t>A variantas</a:t>
              </a:r>
              <a:endParaRPr lang="pt-BR" sz="600" dirty="0">
                <a:solidFill>
                  <a:schemeClr val="accent6"/>
                </a:solidFill>
                <a:latin typeface="Calibri" panose="020F0502020204030204" pitchFamily="34" charset="0"/>
              </a:endParaRPr>
            </a:p>
          </p:txBody>
        </p:sp>
        <p:sp>
          <p:nvSpPr>
            <p:cNvPr id="13" name="Parallelogram 12">
              <a:extLst>
                <a:ext uri="{FF2B5EF4-FFF2-40B4-BE49-F238E27FC236}">
                  <a16:creationId xmlns:a16="http://schemas.microsoft.com/office/drawing/2014/main" id="{43CCD6F7-FA81-EC5B-1DE9-E53906CC2D34}"/>
                </a:ext>
              </a:extLst>
            </p:cNvPr>
            <p:cNvSpPr/>
            <p:nvPr/>
          </p:nvSpPr>
          <p:spPr>
            <a:xfrm>
              <a:off x="3044440" y="121555"/>
              <a:ext cx="257155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I–III alternatyvos, B variantas</a:t>
              </a:r>
            </a:p>
          </p:txBody>
        </p:sp>
        <p:sp>
          <p:nvSpPr>
            <p:cNvPr id="14" name="Parallelogram 13">
              <a:extLst>
                <a:ext uri="{FF2B5EF4-FFF2-40B4-BE49-F238E27FC236}">
                  <a16:creationId xmlns:a16="http://schemas.microsoft.com/office/drawing/2014/main" id="{A1320B7F-5602-5D3F-6E15-AFC212A615E0}"/>
                </a:ext>
              </a:extLst>
            </p:cNvPr>
            <p:cNvSpPr/>
            <p:nvPr/>
          </p:nvSpPr>
          <p:spPr>
            <a:xfrm>
              <a:off x="5547932" y="123825"/>
              <a:ext cx="2562598"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Apibendrinimas</a:t>
              </a:r>
            </a:p>
          </p:txBody>
        </p:sp>
      </p:grpSp>
    </p:spTree>
    <p:extLst>
      <p:ext uri="{BB962C8B-B14F-4D97-AF65-F5344CB8AC3E}">
        <p14:creationId xmlns:p14="http://schemas.microsoft.com/office/powerpoint/2010/main" val="229235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4E3F-93FB-AEA4-8B0F-45CDAC062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977E5-7531-B92A-2A9C-6417087F2B14}"/>
              </a:ext>
            </a:extLst>
          </p:cNvPr>
          <p:cNvSpPr>
            <a:spLocks noGrp="1"/>
          </p:cNvSpPr>
          <p:nvPr>
            <p:ph type="title"/>
          </p:nvPr>
        </p:nvSpPr>
        <p:spPr>
          <a:xfrm>
            <a:off x="539746" y="458810"/>
            <a:ext cx="8058150" cy="304699"/>
          </a:xfrm>
        </p:spPr>
        <p:txBody>
          <a:bodyPr/>
          <a:lstStyle/>
          <a:p>
            <a:r>
              <a:rPr lang="lt-LT" sz="1100" dirty="0"/>
              <a:t>Kompensacinės išmokos metodika pagrįsta ŪADT duomenimis, moksliniais tyrimais ir kitų ES šalių praktika, vertinant tik faktiškai atsirandančias papildomas sąnaudas, užtikrinant proporcingą ir ekonomiškai pagrįstą kompensavimą</a:t>
            </a:r>
          </a:p>
        </p:txBody>
      </p:sp>
      <p:sp>
        <p:nvSpPr>
          <p:cNvPr id="3" name="Slide Number Placeholder 2">
            <a:extLst>
              <a:ext uri="{FF2B5EF4-FFF2-40B4-BE49-F238E27FC236}">
                <a16:creationId xmlns:a16="http://schemas.microsoft.com/office/drawing/2014/main" id="{C1142C17-CFB1-B854-E832-2B3968EA39A6}"/>
              </a:ext>
            </a:extLst>
          </p:cNvPr>
          <p:cNvSpPr>
            <a:spLocks noGrp="1"/>
          </p:cNvSpPr>
          <p:nvPr>
            <p:ph type="sldNum" sz="quarter" idx="12"/>
          </p:nvPr>
        </p:nvSpPr>
        <p:spPr/>
        <p:txBody>
          <a:bodyPr/>
          <a:lstStyle/>
          <a:p>
            <a:fld id="{42B1E8F1-27DF-3C4C-AF5E-F329429EDE92}" type="slidenum">
              <a:rPr lang="lt-LT" smtClean="0"/>
              <a:pPr/>
              <a:t>18</a:t>
            </a:fld>
            <a:endParaRPr lang="lt-LT"/>
          </a:p>
        </p:txBody>
      </p:sp>
      <p:sp>
        <p:nvSpPr>
          <p:cNvPr id="17" name="Rectangle 16">
            <a:extLst>
              <a:ext uri="{FF2B5EF4-FFF2-40B4-BE49-F238E27FC236}">
                <a16:creationId xmlns:a16="http://schemas.microsoft.com/office/drawing/2014/main" id="{BD7CAC0F-27CF-1407-E842-66224C3D664C}"/>
              </a:ext>
            </a:extLst>
          </p:cNvPr>
          <p:cNvSpPr/>
          <p:nvPr/>
        </p:nvSpPr>
        <p:spPr>
          <a:xfrm>
            <a:off x="3220171" y="4661046"/>
            <a:ext cx="3021876" cy="396463"/>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a:solidFill>
                  <a:schemeClr val="bg2"/>
                </a:solidFill>
              </a:rPr>
              <a:t>PGKI – Paslaugų gamintojų kainų indeksas;</a:t>
            </a:r>
          </a:p>
          <a:p>
            <a:pPr algn="ctr" rtl="0">
              <a:spcBef>
                <a:spcPts val="0"/>
              </a:spcBef>
              <a:spcAft>
                <a:spcPts val="0"/>
              </a:spcAft>
            </a:pPr>
            <a:r>
              <a:rPr lang="lt-LT" sz="700">
                <a:solidFill>
                  <a:schemeClr val="bg2"/>
                </a:solidFill>
              </a:rPr>
              <a:t>Eur – euras;</a:t>
            </a:r>
          </a:p>
          <a:p>
            <a:pPr algn="ctr" rtl="0">
              <a:spcBef>
                <a:spcPts val="0"/>
              </a:spcBef>
              <a:spcAft>
                <a:spcPts val="0"/>
              </a:spcAft>
            </a:pPr>
            <a:r>
              <a:rPr lang="lt-LT" sz="700">
                <a:solidFill>
                  <a:schemeClr val="bg2"/>
                </a:solidFill>
              </a:rPr>
              <a:t>ha – hektaras.</a:t>
            </a:r>
          </a:p>
        </p:txBody>
      </p:sp>
      <p:sp>
        <p:nvSpPr>
          <p:cNvPr id="4" name="Rectangle 3">
            <a:extLst>
              <a:ext uri="{FF2B5EF4-FFF2-40B4-BE49-F238E27FC236}">
                <a16:creationId xmlns:a16="http://schemas.microsoft.com/office/drawing/2014/main" id="{347CB155-370B-FA10-70F4-35C60F198724}"/>
              </a:ext>
            </a:extLst>
          </p:cNvPr>
          <p:cNvSpPr/>
          <p:nvPr/>
        </p:nvSpPr>
        <p:spPr>
          <a:xfrm>
            <a:off x="546100" y="1106451"/>
            <a:ext cx="8051796" cy="258947"/>
          </a:xfrm>
          <a:prstGeom prst="rect">
            <a:avLst/>
          </a:prstGeom>
          <a:solidFill>
            <a:schemeClr val="accent2">
              <a:lumMod val="60000"/>
              <a:lumOff val="40000"/>
            </a:schemeClr>
          </a:solidFill>
          <a:ln>
            <a:noFill/>
          </a:ln>
        </p:spPr>
        <p:txBody>
          <a:bodyPr spcFirstLastPara="1" wrap="square" lIns="91425" tIns="91425" rIns="91425" bIns="91425" rtlCol="0" anchor="ctr" anchorCtr="0">
            <a:noAutofit/>
          </a:bodyPr>
          <a:lstStyle/>
          <a:p>
            <a:pPr algn="ctr"/>
            <a:r>
              <a:rPr lang="lt-LT" sz="800" dirty="0">
                <a:solidFill>
                  <a:schemeClr val="accent6"/>
                </a:solidFill>
              </a:rPr>
              <a:t>I–III alternatyvų, A ir B variantų </a:t>
            </a:r>
            <a:r>
              <a:rPr lang="lt-LT" sz="800" b="1" dirty="0">
                <a:solidFill>
                  <a:schemeClr val="accent6"/>
                </a:solidFill>
              </a:rPr>
              <a:t>maksimali kompensacinė išmoka apskaičiuojama pagal modeliuojamos Ekologinės sistemos įsipareigojimais ir paramos sąlygomis paremtą prarastų pajamų ir papildomų sąnaudų skirtumą</a:t>
            </a:r>
          </a:p>
        </p:txBody>
      </p:sp>
      <p:grpSp>
        <p:nvGrpSpPr>
          <p:cNvPr id="11" name="Group 10">
            <a:extLst>
              <a:ext uri="{FF2B5EF4-FFF2-40B4-BE49-F238E27FC236}">
                <a16:creationId xmlns:a16="http://schemas.microsoft.com/office/drawing/2014/main" id="{B2258C93-31DA-C3D6-2108-153C699235B1}"/>
              </a:ext>
            </a:extLst>
          </p:cNvPr>
          <p:cNvGrpSpPr/>
          <p:nvPr/>
        </p:nvGrpSpPr>
        <p:grpSpPr>
          <a:xfrm>
            <a:off x="546100" y="121555"/>
            <a:ext cx="7564430" cy="220440"/>
            <a:chOff x="546100" y="121555"/>
            <a:chExt cx="7564430" cy="220440"/>
          </a:xfrm>
        </p:grpSpPr>
        <p:sp>
          <p:nvSpPr>
            <p:cNvPr id="12" name="Parallelogram 11">
              <a:extLst>
                <a:ext uri="{FF2B5EF4-FFF2-40B4-BE49-F238E27FC236}">
                  <a16:creationId xmlns:a16="http://schemas.microsoft.com/office/drawing/2014/main" id="{175D73D5-6E2D-4FC9-3FE7-7FE700188C86}"/>
                </a:ext>
              </a:extLst>
            </p:cNvPr>
            <p:cNvSpPr/>
            <p:nvPr/>
          </p:nvSpPr>
          <p:spPr>
            <a:xfrm>
              <a:off x="546100" y="121555"/>
              <a:ext cx="2571557"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I–III alternatyvos, </a:t>
              </a:r>
              <a:r>
                <a:rPr lang="lt-LT" sz="600">
                  <a:solidFill>
                    <a:schemeClr val="accent6"/>
                  </a:solidFill>
                  <a:latin typeface="Calibri" panose="020F0502020204030204" pitchFamily="34" charset="0"/>
                </a:rPr>
                <a:t>A variantas</a:t>
              </a:r>
              <a:endParaRPr lang="pt-BR" sz="600" dirty="0">
                <a:solidFill>
                  <a:schemeClr val="accent6"/>
                </a:solidFill>
                <a:latin typeface="Calibri" panose="020F0502020204030204" pitchFamily="34" charset="0"/>
              </a:endParaRPr>
            </a:p>
          </p:txBody>
        </p:sp>
        <p:sp>
          <p:nvSpPr>
            <p:cNvPr id="13" name="Parallelogram 12">
              <a:extLst>
                <a:ext uri="{FF2B5EF4-FFF2-40B4-BE49-F238E27FC236}">
                  <a16:creationId xmlns:a16="http://schemas.microsoft.com/office/drawing/2014/main" id="{F1EF3BEC-289C-2591-3145-8FE758E00BC9}"/>
                </a:ext>
              </a:extLst>
            </p:cNvPr>
            <p:cNvSpPr/>
            <p:nvPr/>
          </p:nvSpPr>
          <p:spPr>
            <a:xfrm>
              <a:off x="3044440" y="121555"/>
              <a:ext cx="257155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I–III alternatyvos, B variantas</a:t>
              </a:r>
            </a:p>
          </p:txBody>
        </p:sp>
        <p:sp>
          <p:nvSpPr>
            <p:cNvPr id="14" name="Parallelogram 13">
              <a:extLst>
                <a:ext uri="{FF2B5EF4-FFF2-40B4-BE49-F238E27FC236}">
                  <a16:creationId xmlns:a16="http://schemas.microsoft.com/office/drawing/2014/main" id="{60917B09-7C1B-580F-261D-DCDD8446C6AA}"/>
                </a:ext>
              </a:extLst>
            </p:cNvPr>
            <p:cNvSpPr/>
            <p:nvPr/>
          </p:nvSpPr>
          <p:spPr>
            <a:xfrm>
              <a:off x="5547932" y="123825"/>
              <a:ext cx="2562598"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Apibendrinimas</a:t>
              </a:r>
            </a:p>
          </p:txBody>
        </p:sp>
      </p:grpSp>
      <p:sp>
        <p:nvSpPr>
          <p:cNvPr id="5" name="Rectangle 4">
            <a:extLst>
              <a:ext uri="{FF2B5EF4-FFF2-40B4-BE49-F238E27FC236}">
                <a16:creationId xmlns:a16="http://schemas.microsoft.com/office/drawing/2014/main" id="{3988A701-0210-A252-EC1D-F90F144C5E86}"/>
              </a:ext>
            </a:extLst>
          </p:cNvPr>
          <p:cNvSpPr/>
          <p:nvPr/>
        </p:nvSpPr>
        <p:spPr>
          <a:xfrm>
            <a:off x="540250" y="844094"/>
            <a:ext cx="8064000" cy="258946"/>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tx2"/>
                </a:solidFill>
              </a:rPr>
              <a:t>Metodologiniai patikslinimai</a:t>
            </a:r>
          </a:p>
        </p:txBody>
      </p:sp>
      <p:sp>
        <p:nvSpPr>
          <p:cNvPr id="33" name="Rectangle 32">
            <a:extLst>
              <a:ext uri="{FF2B5EF4-FFF2-40B4-BE49-F238E27FC236}">
                <a16:creationId xmlns:a16="http://schemas.microsoft.com/office/drawing/2014/main" id="{AB20EBE1-563D-BCFE-9DE5-2DF838EBA66B}"/>
              </a:ext>
            </a:extLst>
          </p:cNvPr>
          <p:cNvSpPr/>
          <p:nvPr/>
        </p:nvSpPr>
        <p:spPr>
          <a:xfrm>
            <a:off x="546102" y="2757604"/>
            <a:ext cx="8051796" cy="235807"/>
          </a:xfrm>
          <a:prstGeom prst="rect">
            <a:avLst/>
          </a:prstGeom>
          <a:solidFill>
            <a:schemeClr val="accent2">
              <a:lumMod val="60000"/>
              <a:lumOff val="40000"/>
            </a:schemeClr>
          </a:solidFill>
          <a:ln>
            <a:noFill/>
          </a:ln>
        </p:spPr>
        <p:txBody>
          <a:bodyPr spcFirstLastPara="1" wrap="square" lIns="91425" tIns="91425" rIns="91425" bIns="91425" rtlCol="0" anchor="ctr" anchorCtr="0">
            <a:noAutofit/>
          </a:bodyPr>
          <a:lstStyle/>
          <a:p>
            <a:pPr algn="ctr"/>
            <a:r>
              <a:rPr lang="lt-LT" sz="800" b="1" dirty="0">
                <a:solidFill>
                  <a:schemeClr val="accent6"/>
                </a:solidFill>
              </a:rPr>
              <a:t>Duomenų rinkimas, suvienodinimas </a:t>
            </a:r>
            <a:r>
              <a:rPr lang="lt-LT" sz="800" dirty="0">
                <a:solidFill>
                  <a:schemeClr val="accent6"/>
                </a:solidFill>
              </a:rPr>
              <a:t>ir kiti aktualūs aspektai kompensacinės išmokos apskaičiavimo procese</a:t>
            </a:r>
            <a:endParaRPr lang="lt-LT" sz="800" b="1" dirty="0">
              <a:solidFill>
                <a:schemeClr val="accent6"/>
              </a:solidFill>
            </a:endParaRPr>
          </a:p>
        </p:txBody>
      </p:sp>
      <p:grpSp>
        <p:nvGrpSpPr>
          <p:cNvPr id="57" name="Group 56">
            <a:extLst>
              <a:ext uri="{FF2B5EF4-FFF2-40B4-BE49-F238E27FC236}">
                <a16:creationId xmlns:a16="http://schemas.microsoft.com/office/drawing/2014/main" id="{1A3D9BAE-3CDB-5BA1-9F30-344282850F03}"/>
              </a:ext>
            </a:extLst>
          </p:cNvPr>
          <p:cNvGrpSpPr/>
          <p:nvPr/>
        </p:nvGrpSpPr>
        <p:grpSpPr>
          <a:xfrm>
            <a:off x="546099" y="1414220"/>
            <a:ext cx="2009244" cy="1265480"/>
            <a:chOff x="546099" y="1414220"/>
            <a:chExt cx="2009244" cy="1265480"/>
          </a:xfrm>
        </p:grpSpPr>
        <p:grpSp>
          <p:nvGrpSpPr>
            <p:cNvPr id="23" name="Group 22">
              <a:extLst>
                <a:ext uri="{FF2B5EF4-FFF2-40B4-BE49-F238E27FC236}">
                  <a16:creationId xmlns:a16="http://schemas.microsoft.com/office/drawing/2014/main" id="{CDAC6314-A58B-34F6-405E-586363DA36EE}"/>
                </a:ext>
              </a:extLst>
            </p:cNvPr>
            <p:cNvGrpSpPr/>
            <p:nvPr/>
          </p:nvGrpSpPr>
          <p:grpSpPr>
            <a:xfrm>
              <a:off x="546099" y="1414220"/>
              <a:ext cx="2009244" cy="823460"/>
              <a:chOff x="546100" y="1493040"/>
              <a:chExt cx="1975926" cy="607280"/>
            </a:xfrm>
          </p:grpSpPr>
          <p:sp>
            <p:nvSpPr>
              <p:cNvPr id="6" name="Rectangle 5">
                <a:extLst>
                  <a:ext uri="{FF2B5EF4-FFF2-40B4-BE49-F238E27FC236}">
                    <a16:creationId xmlns:a16="http://schemas.microsoft.com/office/drawing/2014/main" id="{93E86DFA-8F76-1256-FCF9-3057F56E586F}"/>
                  </a:ext>
                </a:extLst>
              </p:cNvPr>
              <p:cNvSpPr/>
              <p:nvPr/>
            </p:nvSpPr>
            <p:spPr>
              <a:xfrm>
                <a:off x="546100" y="1493043"/>
                <a:ext cx="1800000" cy="607277"/>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Kompensacinės išmokos skaičiavimai buvo grindžiami </a:t>
                </a:r>
                <a:r>
                  <a:rPr lang="lt-LT" sz="800" b="1" dirty="0">
                    <a:solidFill>
                      <a:schemeClr val="accent6"/>
                    </a:solidFill>
                  </a:rPr>
                  <a:t>ŪADT 2022–2024 m. duomenimis, vertinant bendrąją augalininkystė produkciją, kintamąsias ir pastoviąsias augalininkystės išlaidas, gamybines subsidijas ir PVM atskaitos rodiklius 1 ha</a:t>
                </a:r>
              </a:p>
            </p:txBody>
          </p:sp>
          <p:sp>
            <p:nvSpPr>
              <p:cNvPr id="7" name="Isosceles Triangle 6">
                <a:extLst>
                  <a:ext uri="{FF2B5EF4-FFF2-40B4-BE49-F238E27FC236}">
                    <a16:creationId xmlns:a16="http://schemas.microsoft.com/office/drawing/2014/main" id="{95E9978D-90B2-5492-9EB8-811949298E3E}"/>
                  </a:ext>
                </a:extLst>
              </p:cNvPr>
              <p:cNvSpPr/>
              <p:nvPr/>
            </p:nvSpPr>
            <p:spPr>
              <a:xfrm rot="5400000">
                <a:off x="2128314" y="1706608"/>
                <a:ext cx="607280" cy="180144"/>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accent6"/>
                  </a:solidFill>
                </a:endParaRPr>
              </a:p>
            </p:txBody>
          </p:sp>
        </p:grpSp>
        <p:pic>
          <p:nvPicPr>
            <p:cNvPr id="42" name="Graphic 41" descr="Pie chart with solid fill">
              <a:extLst>
                <a:ext uri="{FF2B5EF4-FFF2-40B4-BE49-F238E27FC236}">
                  <a16:creationId xmlns:a16="http://schemas.microsoft.com/office/drawing/2014/main" id="{5162AEFA-CAD9-CA0B-F1BD-9D767EF2C75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25837" y="2222500"/>
              <a:ext cx="457200" cy="457200"/>
            </a:xfrm>
            <a:prstGeom prst="rect">
              <a:avLst/>
            </a:prstGeom>
          </p:spPr>
        </p:pic>
      </p:grpSp>
      <p:grpSp>
        <p:nvGrpSpPr>
          <p:cNvPr id="59" name="Group 58">
            <a:extLst>
              <a:ext uri="{FF2B5EF4-FFF2-40B4-BE49-F238E27FC236}">
                <a16:creationId xmlns:a16="http://schemas.microsoft.com/office/drawing/2014/main" id="{BE053FBF-348B-859B-1579-4DECB3B2F819}"/>
              </a:ext>
            </a:extLst>
          </p:cNvPr>
          <p:cNvGrpSpPr/>
          <p:nvPr/>
        </p:nvGrpSpPr>
        <p:grpSpPr>
          <a:xfrm>
            <a:off x="4707192" y="1414220"/>
            <a:ext cx="1989587" cy="1265480"/>
            <a:chOff x="4707192" y="1414220"/>
            <a:chExt cx="1989587" cy="1265480"/>
          </a:xfrm>
        </p:grpSpPr>
        <p:grpSp>
          <p:nvGrpSpPr>
            <p:cNvPr id="25" name="Group 24">
              <a:extLst>
                <a:ext uri="{FF2B5EF4-FFF2-40B4-BE49-F238E27FC236}">
                  <a16:creationId xmlns:a16="http://schemas.microsoft.com/office/drawing/2014/main" id="{8C22D012-61DD-5CF3-CFD4-B3F49B747DBE}"/>
                </a:ext>
              </a:extLst>
            </p:cNvPr>
            <p:cNvGrpSpPr/>
            <p:nvPr/>
          </p:nvGrpSpPr>
          <p:grpSpPr>
            <a:xfrm>
              <a:off x="4707192" y="1414220"/>
              <a:ext cx="1989587" cy="823457"/>
              <a:chOff x="4744797" y="1499086"/>
              <a:chExt cx="1886639" cy="628665"/>
            </a:xfrm>
          </p:grpSpPr>
          <p:sp>
            <p:nvSpPr>
              <p:cNvPr id="19" name="Rectangle 18">
                <a:extLst>
                  <a:ext uri="{FF2B5EF4-FFF2-40B4-BE49-F238E27FC236}">
                    <a16:creationId xmlns:a16="http://schemas.microsoft.com/office/drawing/2014/main" id="{14CC954A-622D-6A14-67C2-831496ED70C8}"/>
                  </a:ext>
                </a:extLst>
              </p:cNvPr>
              <p:cNvSpPr/>
              <p:nvPr/>
            </p:nvSpPr>
            <p:spPr>
              <a:xfrm>
                <a:off x="4744797" y="1499086"/>
                <a:ext cx="1717041" cy="628664"/>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Kompensacinės išmokos </a:t>
                </a:r>
                <a:r>
                  <a:rPr lang="lt-LT" sz="800" b="1" dirty="0">
                    <a:solidFill>
                      <a:schemeClr val="accent6"/>
                    </a:solidFill>
                  </a:rPr>
                  <a:t>finansavimo intensyvumas nustatytas remiantis moksliniais tyrimais ir potencialia aktyvių ūkininkų patiriama nauda </a:t>
                </a:r>
                <a:r>
                  <a:rPr lang="lt-LT" sz="800" dirty="0">
                    <a:solidFill>
                      <a:schemeClr val="accent6"/>
                    </a:solidFill>
                  </a:rPr>
                  <a:t>dalyvaujant Ekologinėje sistemoje</a:t>
                </a:r>
              </a:p>
            </p:txBody>
          </p:sp>
          <p:sp>
            <p:nvSpPr>
              <p:cNvPr id="21" name="Isosceles Triangle 20">
                <a:extLst>
                  <a:ext uri="{FF2B5EF4-FFF2-40B4-BE49-F238E27FC236}">
                    <a16:creationId xmlns:a16="http://schemas.microsoft.com/office/drawing/2014/main" id="{8499A44B-B694-CB75-8735-420B520E1F6B}"/>
                  </a:ext>
                </a:extLst>
              </p:cNvPr>
              <p:cNvSpPr/>
              <p:nvPr/>
            </p:nvSpPr>
            <p:spPr>
              <a:xfrm rot="5400000">
                <a:off x="6227031" y="1723347"/>
                <a:ext cx="628665" cy="180144"/>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accent6"/>
                  </a:solidFill>
                </a:endParaRPr>
              </a:p>
            </p:txBody>
          </p:sp>
        </p:grpSp>
        <p:pic>
          <p:nvPicPr>
            <p:cNvPr id="44" name="Graphic 43" descr="Coins outline">
              <a:extLst>
                <a:ext uri="{FF2B5EF4-FFF2-40B4-BE49-F238E27FC236}">
                  <a16:creationId xmlns:a16="http://schemas.microsoft.com/office/drawing/2014/main" id="{012F0C1D-B4E2-1D04-762E-C56927AF86A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73385" y="2222500"/>
              <a:ext cx="457200" cy="457200"/>
            </a:xfrm>
            <a:prstGeom prst="rect">
              <a:avLst/>
            </a:prstGeom>
          </p:spPr>
        </p:pic>
      </p:grpSp>
      <p:grpSp>
        <p:nvGrpSpPr>
          <p:cNvPr id="61" name="Group 60">
            <a:extLst>
              <a:ext uri="{FF2B5EF4-FFF2-40B4-BE49-F238E27FC236}">
                <a16:creationId xmlns:a16="http://schemas.microsoft.com/office/drawing/2014/main" id="{5F7C6FA6-3AC0-A719-FC90-568EC4A1FF50}"/>
              </a:ext>
            </a:extLst>
          </p:cNvPr>
          <p:cNvGrpSpPr/>
          <p:nvPr/>
        </p:nvGrpSpPr>
        <p:grpSpPr>
          <a:xfrm>
            <a:off x="546100" y="3037684"/>
            <a:ext cx="2016676" cy="1413796"/>
            <a:chOff x="546100" y="3095284"/>
            <a:chExt cx="2016676" cy="1413796"/>
          </a:xfrm>
        </p:grpSpPr>
        <p:grpSp>
          <p:nvGrpSpPr>
            <p:cNvPr id="30" name="Group 29">
              <a:extLst>
                <a:ext uri="{FF2B5EF4-FFF2-40B4-BE49-F238E27FC236}">
                  <a16:creationId xmlns:a16="http://schemas.microsoft.com/office/drawing/2014/main" id="{E676CCA3-2006-F0BA-6405-5D4C17A955A1}"/>
                </a:ext>
              </a:extLst>
            </p:cNvPr>
            <p:cNvGrpSpPr/>
            <p:nvPr/>
          </p:nvGrpSpPr>
          <p:grpSpPr>
            <a:xfrm>
              <a:off x="546100" y="3095284"/>
              <a:ext cx="2016676" cy="939537"/>
              <a:chOff x="546100" y="2755236"/>
              <a:chExt cx="2308504" cy="684002"/>
            </a:xfrm>
          </p:grpSpPr>
          <p:sp>
            <p:nvSpPr>
              <p:cNvPr id="15" name="Rectangle 14">
                <a:extLst>
                  <a:ext uri="{FF2B5EF4-FFF2-40B4-BE49-F238E27FC236}">
                    <a16:creationId xmlns:a16="http://schemas.microsoft.com/office/drawing/2014/main" id="{EB76CE9E-E2C0-99E0-B679-D82F89124590}"/>
                  </a:ext>
                </a:extLst>
              </p:cNvPr>
              <p:cNvSpPr/>
              <p:nvPr/>
            </p:nvSpPr>
            <p:spPr>
              <a:xfrm>
                <a:off x="546100" y="2755236"/>
                <a:ext cx="2077069" cy="684000"/>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Duomenys buvo renkami remiantis </a:t>
                </a:r>
                <a:r>
                  <a:rPr lang="lt-LT" sz="800" b="1" dirty="0">
                    <a:solidFill>
                      <a:schemeClr val="accent6"/>
                    </a:solidFill>
                  </a:rPr>
                  <a:t>1) viešai prieinamais šaltiniais </a:t>
                </a:r>
                <a:r>
                  <a:rPr lang="lt-LT" sz="800" dirty="0">
                    <a:solidFill>
                      <a:schemeClr val="accent6"/>
                    </a:solidFill>
                  </a:rPr>
                  <a:t>ir 2 ) </a:t>
                </a:r>
                <a:r>
                  <a:rPr lang="lt-LT" sz="800" b="1" dirty="0">
                    <a:solidFill>
                      <a:schemeClr val="accent6"/>
                    </a:solidFill>
                  </a:rPr>
                  <a:t>pateikiant užklaustas / interviu iš dirvožemio tyrimų paslaugų tiekėjų</a:t>
                </a:r>
                <a:r>
                  <a:rPr lang="lt-LT" sz="800" dirty="0">
                    <a:solidFill>
                      <a:schemeClr val="accent6"/>
                    </a:solidFill>
                  </a:rPr>
                  <a:t>.</a:t>
                </a:r>
              </a:p>
            </p:txBody>
          </p:sp>
          <p:sp>
            <p:nvSpPr>
              <p:cNvPr id="27" name="Isosceles Triangle 26">
                <a:extLst>
                  <a:ext uri="{FF2B5EF4-FFF2-40B4-BE49-F238E27FC236}">
                    <a16:creationId xmlns:a16="http://schemas.microsoft.com/office/drawing/2014/main" id="{4AAD6200-57A7-49D6-0294-923A11C36E63}"/>
                  </a:ext>
                </a:extLst>
              </p:cNvPr>
              <p:cNvSpPr/>
              <p:nvPr/>
            </p:nvSpPr>
            <p:spPr>
              <a:xfrm rot="5400000">
                <a:off x="2393168" y="2977801"/>
                <a:ext cx="684002" cy="238871"/>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lt1"/>
                  </a:solidFill>
                </a:endParaRPr>
              </a:p>
            </p:txBody>
          </p:sp>
        </p:grpSp>
        <p:pic>
          <p:nvPicPr>
            <p:cNvPr id="46" name="Graphic 45" descr="Management with solid fill">
              <a:extLst>
                <a:ext uri="{FF2B5EF4-FFF2-40B4-BE49-F238E27FC236}">
                  <a16:creationId xmlns:a16="http://schemas.microsoft.com/office/drawing/2014/main" id="{420A5123-352B-71CE-D41E-5B63C5BD85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25838" y="4051880"/>
              <a:ext cx="457200" cy="457200"/>
            </a:xfrm>
            <a:prstGeom prst="rect">
              <a:avLst/>
            </a:prstGeom>
          </p:spPr>
        </p:pic>
      </p:grpSp>
      <p:grpSp>
        <p:nvGrpSpPr>
          <p:cNvPr id="62" name="Group 61">
            <a:extLst>
              <a:ext uri="{FF2B5EF4-FFF2-40B4-BE49-F238E27FC236}">
                <a16:creationId xmlns:a16="http://schemas.microsoft.com/office/drawing/2014/main" id="{6A1224D9-5054-834F-8269-B786CEBC85F3}"/>
              </a:ext>
            </a:extLst>
          </p:cNvPr>
          <p:cNvGrpSpPr/>
          <p:nvPr/>
        </p:nvGrpSpPr>
        <p:grpSpPr>
          <a:xfrm>
            <a:off x="2636808" y="3037684"/>
            <a:ext cx="1982899" cy="1413796"/>
            <a:chOff x="2636808" y="3095284"/>
            <a:chExt cx="1982899" cy="1413796"/>
          </a:xfrm>
        </p:grpSpPr>
        <p:grpSp>
          <p:nvGrpSpPr>
            <p:cNvPr id="34" name="Group 33">
              <a:extLst>
                <a:ext uri="{FF2B5EF4-FFF2-40B4-BE49-F238E27FC236}">
                  <a16:creationId xmlns:a16="http://schemas.microsoft.com/office/drawing/2014/main" id="{64C76D39-497D-624C-2A26-D846BF69BB40}"/>
                </a:ext>
              </a:extLst>
            </p:cNvPr>
            <p:cNvGrpSpPr/>
            <p:nvPr/>
          </p:nvGrpSpPr>
          <p:grpSpPr>
            <a:xfrm>
              <a:off x="2636808" y="3095284"/>
              <a:ext cx="1982899" cy="939534"/>
              <a:chOff x="5853474" y="2755235"/>
              <a:chExt cx="2207267" cy="684002"/>
            </a:xfrm>
          </p:grpSpPr>
          <p:sp>
            <p:nvSpPr>
              <p:cNvPr id="35" name="Rectangle 34">
                <a:extLst>
                  <a:ext uri="{FF2B5EF4-FFF2-40B4-BE49-F238E27FC236}">
                    <a16:creationId xmlns:a16="http://schemas.microsoft.com/office/drawing/2014/main" id="{B78E1A50-0822-77C4-6D52-F76ADC0628E7}"/>
                  </a:ext>
                </a:extLst>
              </p:cNvPr>
              <p:cNvSpPr/>
              <p:nvPr/>
            </p:nvSpPr>
            <p:spPr>
              <a:xfrm>
                <a:off x="5853474" y="2755235"/>
                <a:ext cx="1969253" cy="684000"/>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Metodinės prielaidos papildomai </a:t>
                </a:r>
                <a:r>
                  <a:rPr lang="lt-LT" sz="800" b="1" dirty="0">
                    <a:solidFill>
                      <a:schemeClr val="accent6"/>
                    </a:solidFill>
                  </a:rPr>
                  <a:t>pagrįstos akademinės literatūros analize, kitų ES valstybių </a:t>
                </a:r>
                <a:r>
                  <a:rPr lang="lt-LT" sz="800" dirty="0">
                    <a:solidFill>
                      <a:schemeClr val="accent6"/>
                    </a:solidFill>
                  </a:rPr>
                  <a:t>(Lenkijos, Latvijos, Estijos) </a:t>
                </a:r>
                <a:r>
                  <a:rPr lang="lt-LT" sz="800" b="1" dirty="0">
                    <a:solidFill>
                      <a:schemeClr val="accent6"/>
                    </a:solidFill>
                  </a:rPr>
                  <a:t>ekologinių sistemų vertinimu</a:t>
                </a:r>
                <a:r>
                  <a:rPr lang="lt-LT" sz="800" dirty="0">
                    <a:solidFill>
                      <a:schemeClr val="accent6"/>
                    </a:solidFill>
                  </a:rPr>
                  <a:t> bei </a:t>
                </a:r>
                <a:r>
                  <a:rPr lang="lt-LT" sz="800" b="1" dirty="0">
                    <a:solidFill>
                      <a:schemeClr val="accent6"/>
                    </a:solidFill>
                  </a:rPr>
                  <a:t>ekspertinėmis konsultacijomis žemės ūkio ekonomikos ir agronomijos srityse</a:t>
                </a:r>
                <a:r>
                  <a:rPr lang="lt-LT" sz="800" dirty="0">
                    <a:solidFill>
                      <a:schemeClr val="accent6"/>
                    </a:solidFill>
                  </a:rPr>
                  <a:t>.</a:t>
                </a:r>
              </a:p>
            </p:txBody>
          </p:sp>
          <p:sp>
            <p:nvSpPr>
              <p:cNvPr id="36" name="Isosceles Triangle 35">
                <a:extLst>
                  <a:ext uri="{FF2B5EF4-FFF2-40B4-BE49-F238E27FC236}">
                    <a16:creationId xmlns:a16="http://schemas.microsoft.com/office/drawing/2014/main" id="{9A2E1D73-70F0-D531-D1D5-F5DE5780278E}"/>
                  </a:ext>
                </a:extLst>
              </p:cNvPr>
              <p:cNvSpPr/>
              <p:nvPr/>
            </p:nvSpPr>
            <p:spPr>
              <a:xfrm rot="5400000">
                <a:off x="7599733" y="2978228"/>
                <a:ext cx="684002" cy="238015"/>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accent6"/>
                  </a:solidFill>
                </a:endParaRPr>
              </a:p>
            </p:txBody>
          </p:sp>
        </p:grpSp>
        <p:pic>
          <p:nvPicPr>
            <p:cNvPr id="48" name="Graphic 47" descr="Books outline">
              <a:extLst>
                <a:ext uri="{FF2B5EF4-FFF2-40B4-BE49-F238E27FC236}">
                  <a16:creationId xmlns:a16="http://schemas.microsoft.com/office/drawing/2014/main" id="{82AB301E-21E7-C98E-CA5A-43D81E72C68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399657" y="4051880"/>
              <a:ext cx="457200" cy="457200"/>
            </a:xfrm>
            <a:prstGeom prst="rect">
              <a:avLst/>
            </a:prstGeom>
          </p:spPr>
        </p:pic>
      </p:grpSp>
      <p:grpSp>
        <p:nvGrpSpPr>
          <p:cNvPr id="63" name="Group 62">
            <a:extLst>
              <a:ext uri="{FF2B5EF4-FFF2-40B4-BE49-F238E27FC236}">
                <a16:creationId xmlns:a16="http://schemas.microsoft.com/office/drawing/2014/main" id="{AAAE85AD-3692-B597-0034-520680941612}"/>
              </a:ext>
            </a:extLst>
          </p:cNvPr>
          <p:cNvGrpSpPr/>
          <p:nvPr/>
        </p:nvGrpSpPr>
        <p:grpSpPr>
          <a:xfrm>
            <a:off x="4728759" y="3037684"/>
            <a:ext cx="1968020" cy="1413796"/>
            <a:chOff x="4728759" y="3095284"/>
            <a:chExt cx="1968020" cy="1413796"/>
          </a:xfrm>
        </p:grpSpPr>
        <p:grpSp>
          <p:nvGrpSpPr>
            <p:cNvPr id="31" name="Group 30">
              <a:extLst>
                <a:ext uri="{FF2B5EF4-FFF2-40B4-BE49-F238E27FC236}">
                  <a16:creationId xmlns:a16="http://schemas.microsoft.com/office/drawing/2014/main" id="{61FEDE94-61A1-E575-9340-7F8A14C62F00}"/>
                </a:ext>
              </a:extLst>
            </p:cNvPr>
            <p:cNvGrpSpPr/>
            <p:nvPr/>
          </p:nvGrpSpPr>
          <p:grpSpPr>
            <a:xfrm>
              <a:off x="4728759" y="3095284"/>
              <a:ext cx="1968020" cy="939538"/>
              <a:chOff x="3613552" y="2753836"/>
              <a:chExt cx="2049900" cy="685400"/>
            </a:xfrm>
          </p:grpSpPr>
          <p:sp>
            <p:nvSpPr>
              <p:cNvPr id="26" name="Rectangle 25">
                <a:extLst>
                  <a:ext uri="{FF2B5EF4-FFF2-40B4-BE49-F238E27FC236}">
                    <a16:creationId xmlns:a16="http://schemas.microsoft.com/office/drawing/2014/main" id="{DDE8A12E-AC95-402B-9AC8-D55421E04821}"/>
                  </a:ext>
                </a:extLst>
              </p:cNvPr>
              <p:cNvSpPr/>
              <p:nvPr/>
            </p:nvSpPr>
            <p:spPr>
              <a:xfrm>
                <a:off x="3613552" y="2755235"/>
                <a:ext cx="1842682" cy="684000"/>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Nesant to paties laikotarpio išlaidų duomenų, kainos buvo suvienodintos taikant </a:t>
                </a:r>
                <a:r>
                  <a:rPr lang="lt-LT" sz="800" b="1" dirty="0">
                    <a:solidFill>
                      <a:schemeClr val="accent6"/>
                    </a:solidFill>
                  </a:rPr>
                  <a:t>PGKI kainų indeksavimą / </a:t>
                </a:r>
                <a:r>
                  <a:rPr lang="lt-LT" sz="800" b="1" i="1" dirty="0" err="1">
                    <a:solidFill>
                      <a:schemeClr val="accent6"/>
                    </a:solidFill>
                  </a:rPr>
                  <a:t>defliavimą</a:t>
                </a:r>
                <a:r>
                  <a:rPr lang="lt-LT" sz="800" b="1" dirty="0">
                    <a:solidFill>
                      <a:schemeClr val="accent6"/>
                    </a:solidFill>
                  </a:rPr>
                  <a:t> iki 2022–2024 m. kainų lygio.</a:t>
                </a:r>
              </a:p>
            </p:txBody>
          </p:sp>
          <p:sp>
            <p:nvSpPr>
              <p:cNvPr id="28" name="Isosceles Triangle 27">
                <a:extLst>
                  <a:ext uri="{FF2B5EF4-FFF2-40B4-BE49-F238E27FC236}">
                    <a16:creationId xmlns:a16="http://schemas.microsoft.com/office/drawing/2014/main" id="{E69536D7-ACA8-4059-D01C-38D9642E10FD}"/>
                  </a:ext>
                </a:extLst>
              </p:cNvPr>
              <p:cNvSpPr/>
              <p:nvPr/>
            </p:nvSpPr>
            <p:spPr>
              <a:xfrm rot="5400000">
                <a:off x="5213427" y="2989211"/>
                <a:ext cx="685400" cy="214650"/>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accent6"/>
                  </a:solidFill>
                </a:endParaRPr>
              </a:p>
            </p:txBody>
          </p:sp>
        </p:grpSp>
        <p:pic>
          <p:nvPicPr>
            <p:cNvPr id="50" name="Graphic 49" descr="Database outline">
              <a:extLst>
                <a:ext uri="{FF2B5EF4-FFF2-40B4-BE49-F238E27FC236}">
                  <a16:creationId xmlns:a16="http://schemas.microsoft.com/office/drawing/2014/main" id="{1F06DE22-6954-711F-BDA0-AA8431915A7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84169" y="4051880"/>
              <a:ext cx="457200" cy="457200"/>
            </a:xfrm>
            <a:prstGeom prst="rect">
              <a:avLst/>
            </a:prstGeom>
          </p:spPr>
        </p:pic>
      </p:grpSp>
      <p:grpSp>
        <p:nvGrpSpPr>
          <p:cNvPr id="60" name="Group 59">
            <a:extLst>
              <a:ext uri="{FF2B5EF4-FFF2-40B4-BE49-F238E27FC236}">
                <a16:creationId xmlns:a16="http://schemas.microsoft.com/office/drawing/2014/main" id="{B2FA60B0-0C74-2C84-01C9-BFE30D62FB10}"/>
              </a:ext>
            </a:extLst>
          </p:cNvPr>
          <p:cNvGrpSpPr/>
          <p:nvPr/>
        </p:nvGrpSpPr>
        <p:grpSpPr>
          <a:xfrm>
            <a:off x="6804250" y="1414220"/>
            <a:ext cx="1800000" cy="1265480"/>
            <a:chOff x="6804250" y="1365398"/>
            <a:chExt cx="1800000" cy="1314302"/>
          </a:xfrm>
        </p:grpSpPr>
        <p:sp>
          <p:nvSpPr>
            <p:cNvPr id="22" name="Rectangle 21">
              <a:extLst>
                <a:ext uri="{FF2B5EF4-FFF2-40B4-BE49-F238E27FC236}">
                  <a16:creationId xmlns:a16="http://schemas.microsoft.com/office/drawing/2014/main" id="{4C0D682A-66B2-0E0A-03C3-3A68A71C4F53}"/>
                </a:ext>
              </a:extLst>
            </p:cNvPr>
            <p:cNvSpPr/>
            <p:nvPr/>
          </p:nvSpPr>
          <p:spPr>
            <a:xfrm>
              <a:off x="6804250" y="1365398"/>
              <a:ext cx="1800000" cy="872276"/>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Kompensacinė išmoka padengia </a:t>
              </a:r>
              <a:r>
                <a:rPr lang="lt-LT" sz="800" b="1" dirty="0">
                  <a:solidFill>
                    <a:schemeClr val="accent6"/>
                  </a:solidFill>
                </a:rPr>
                <a:t>85 proc. apskaičiuoto prarastų pajamų (nėra) ir papildomų patirtų sąnaudų skirtumo</a:t>
              </a:r>
            </a:p>
          </p:txBody>
        </p:sp>
        <p:pic>
          <p:nvPicPr>
            <p:cNvPr id="52" name="Graphic 51" descr="Tractor outline">
              <a:extLst>
                <a:ext uri="{FF2B5EF4-FFF2-40B4-BE49-F238E27FC236}">
                  <a16:creationId xmlns:a16="http://schemas.microsoft.com/office/drawing/2014/main" id="{E6E0A06F-8B13-51FE-5B04-3BC131FBD39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475650" y="2222500"/>
              <a:ext cx="457200" cy="457200"/>
            </a:xfrm>
            <a:prstGeom prst="rect">
              <a:avLst/>
            </a:prstGeom>
          </p:spPr>
        </p:pic>
      </p:grpSp>
      <p:grpSp>
        <p:nvGrpSpPr>
          <p:cNvPr id="64" name="Group 63">
            <a:extLst>
              <a:ext uri="{FF2B5EF4-FFF2-40B4-BE49-F238E27FC236}">
                <a16:creationId xmlns:a16="http://schemas.microsoft.com/office/drawing/2014/main" id="{E04F7D3D-B457-1E3B-F842-79783D6DCC97}"/>
              </a:ext>
            </a:extLst>
          </p:cNvPr>
          <p:cNvGrpSpPr/>
          <p:nvPr/>
        </p:nvGrpSpPr>
        <p:grpSpPr>
          <a:xfrm>
            <a:off x="6804250" y="3037684"/>
            <a:ext cx="1787292" cy="1413796"/>
            <a:chOff x="6804250" y="3095284"/>
            <a:chExt cx="1787292" cy="1413796"/>
          </a:xfrm>
        </p:grpSpPr>
        <p:sp>
          <p:nvSpPr>
            <p:cNvPr id="20" name="Rectangle 19">
              <a:extLst>
                <a:ext uri="{FF2B5EF4-FFF2-40B4-BE49-F238E27FC236}">
                  <a16:creationId xmlns:a16="http://schemas.microsoft.com/office/drawing/2014/main" id="{B9ABF98E-368F-A152-63D3-A3C2F543BBA7}"/>
                </a:ext>
              </a:extLst>
            </p:cNvPr>
            <p:cNvSpPr/>
            <p:nvPr/>
          </p:nvSpPr>
          <p:spPr>
            <a:xfrm>
              <a:off x="6804250" y="3095284"/>
              <a:ext cx="1787292" cy="937615"/>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Skaičiavimuose naudojami ūkininkavimo tipo </a:t>
              </a:r>
              <a:r>
                <a:rPr lang="lt-LT" sz="800" b="1" dirty="0">
                  <a:solidFill>
                    <a:schemeClr val="accent6"/>
                  </a:solidFill>
                </a:rPr>
                <a:t>„augalininkystė“ duomenys</a:t>
              </a:r>
              <a:r>
                <a:rPr lang="lt-LT" sz="800" dirty="0">
                  <a:solidFill>
                    <a:schemeClr val="accent6"/>
                  </a:solidFill>
                </a:rPr>
                <a:t>, nes dirvožemio tyrimai, tręšimo poreikio nustatymas ir kalkinimas aktualūs visiems augalininkystės ūkiams, o ne tik javų ir rapsų augintojams.</a:t>
              </a:r>
            </a:p>
          </p:txBody>
        </p:sp>
        <p:pic>
          <p:nvPicPr>
            <p:cNvPr id="54" name="Graphic 53" descr="Agriculture with solid fill">
              <a:extLst>
                <a:ext uri="{FF2B5EF4-FFF2-40B4-BE49-F238E27FC236}">
                  <a16:creationId xmlns:a16="http://schemas.microsoft.com/office/drawing/2014/main" id="{23270D35-5C6C-3352-2946-5C3A88EDB11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469296" y="4051880"/>
              <a:ext cx="457200" cy="457200"/>
            </a:xfrm>
            <a:prstGeom prst="rect">
              <a:avLst/>
            </a:prstGeom>
          </p:spPr>
        </p:pic>
      </p:grpSp>
      <p:grpSp>
        <p:nvGrpSpPr>
          <p:cNvPr id="58" name="Group 57">
            <a:extLst>
              <a:ext uri="{FF2B5EF4-FFF2-40B4-BE49-F238E27FC236}">
                <a16:creationId xmlns:a16="http://schemas.microsoft.com/office/drawing/2014/main" id="{4C0210DF-5CC6-2300-2CB6-3FB2C0D51053}"/>
              </a:ext>
            </a:extLst>
          </p:cNvPr>
          <p:cNvGrpSpPr/>
          <p:nvPr/>
        </p:nvGrpSpPr>
        <p:grpSpPr>
          <a:xfrm>
            <a:off x="2636808" y="1414221"/>
            <a:ext cx="1982900" cy="1265479"/>
            <a:chOff x="2636808" y="1414221"/>
            <a:chExt cx="1982900" cy="1265479"/>
          </a:xfrm>
        </p:grpSpPr>
        <p:grpSp>
          <p:nvGrpSpPr>
            <p:cNvPr id="24" name="Group 23">
              <a:extLst>
                <a:ext uri="{FF2B5EF4-FFF2-40B4-BE49-F238E27FC236}">
                  <a16:creationId xmlns:a16="http://schemas.microsoft.com/office/drawing/2014/main" id="{10A9E59D-B53D-23E8-D19C-8224FB7DDEA2}"/>
                </a:ext>
              </a:extLst>
            </p:cNvPr>
            <p:cNvGrpSpPr/>
            <p:nvPr/>
          </p:nvGrpSpPr>
          <p:grpSpPr>
            <a:xfrm>
              <a:off x="2636808" y="1414221"/>
              <a:ext cx="1982900" cy="823456"/>
              <a:chOff x="2589101" y="1499052"/>
              <a:chExt cx="1982899" cy="629345"/>
            </a:xfrm>
          </p:grpSpPr>
          <p:sp>
            <p:nvSpPr>
              <p:cNvPr id="16" name="Rectangle 15">
                <a:extLst>
                  <a:ext uri="{FF2B5EF4-FFF2-40B4-BE49-F238E27FC236}">
                    <a16:creationId xmlns:a16="http://schemas.microsoft.com/office/drawing/2014/main" id="{3E2E555D-CB76-1819-4D4D-970BC12D1C8D}"/>
                  </a:ext>
                </a:extLst>
              </p:cNvPr>
              <p:cNvSpPr/>
              <p:nvPr/>
            </p:nvSpPr>
            <p:spPr>
              <a:xfrm>
                <a:off x="2589101" y="1499052"/>
                <a:ext cx="1800000" cy="629345"/>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800" dirty="0">
                    <a:solidFill>
                      <a:schemeClr val="accent6"/>
                    </a:solidFill>
                  </a:rPr>
                  <a:t>Kadangi </a:t>
                </a:r>
                <a:r>
                  <a:rPr lang="lt-LT" sz="800" b="1" dirty="0">
                    <a:solidFill>
                      <a:schemeClr val="accent6"/>
                    </a:solidFill>
                  </a:rPr>
                  <a:t>modeliuojama ekologinė sistema nesukuria tiesioginių gamybinių ribojimų</a:t>
                </a:r>
                <a:r>
                  <a:rPr lang="lt-LT" sz="800" dirty="0">
                    <a:solidFill>
                      <a:schemeClr val="accent6"/>
                    </a:solidFill>
                  </a:rPr>
                  <a:t>, prarastų pajamų elementas laikomas nesusidarančiu, o ekonominis poveikis siejamas su papildomomis sąnaudomis.</a:t>
                </a:r>
              </a:p>
            </p:txBody>
          </p:sp>
          <p:sp>
            <p:nvSpPr>
              <p:cNvPr id="18" name="Isosceles Triangle 17">
                <a:extLst>
                  <a:ext uri="{FF2B5EF4-FFF2-40B4-BE49-F238E27FC236}">
                    <a16:creationId xmlns:a16="http://schemas.microsoft.com/office/drawing/2014/main" id="{D4C9AB16-0CE3-B2AE-DFB1-3FF309048DBF}"/>
                  </a:ext>
                </a:extLst>
              </p:cNvPr>
              <p:cNvSpPr/>
              <p:nvPr/>
            </p:nvSpPr>
            <p:spPr>
              <a:xfrm rot="5400000">
                <a:off x="4163707" y="1720104"/>
                <a:ext cx="629345" cy="187241"/>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dirty="0">
                  <a:solidFill>
                    <a:schemeClr val="accent6"/>
                  </a:solidFill>
                </a:endParaRPr>
              </a:p>
            </p:txBody>
          </p:sp>
        </p:grpSp>
        <p:pic>
          <p:nvPicPr>
            <p:cNvPr id="56" name="Graphic 55" descr="Checkbox Crossed outline">
              <a:extLst>
                <a:ext uri="{FF2B5EF4-FFF2-40B4-BE49-F238E27FC236}">
                  <a16:creationId xmlns:a16="http://schemas.microsoft.com/office/drawing/2014/main" id="{B4C2D169-9425-643D-590B-A09A520DC9E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399657" y="2222500"/>
              <a:ext cx="457200" cy="457200"/>
            </a:xfrm>
            <a:prstGeom prst="rect">
              <a:avLst/>
            </a:prstGeom>
          </p:spPr>
        </p:pic>
      </p:grpSp>
    </p:spTree>
    <p:extLst>
      <p:ext uri="{BB962C8B-B14F-4D97-AF65-F5344CB8AC3E}">
        <p14:creationId xmlns:p14="http://schemas.microsoft.com/office/powerpoint/2010/main" val="298998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9C4F5-3D4B-6F55-86D7-B8DC2658F1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66A91C-C597-9E0F-E098-332A090C4FF3}"/>
              </a:ext>
            </a:extLst>
          </p:cNvPr>
          <p:cNvSpPr>
            <a:spLocks noGrp="1"/>
          </p:cNvSpPr>
          <p:nvPr>
            <p:ph type="sldNum" sz="quarter" idx="12"/>
          </p:nvPr>
        </p:nvSpPr>
        <p:spPr>
          <a:xfrm>
            <a:off x="6540500" y="169669"/>
            <a:ext cx="2057400" cy="183555"/>
          </a:xfrm>
        </p:spPr>
        <p:txBody>
          <a:bodyPr/>
          <a:lstStyle/>
          <a:p>
            <a:fld id="{42B1E8F1-27DF-3C4C-AF5E-F329429EDE92}" type="slidenum">
              <a:rPr lang="en-US"/>
              <a:pPr/>
              <a:t>19</a:t>
            </a:fld>
            <a:endParaRPr lang="en-US"/>
          </a:p>
        </p:txBody>
      </p:sp>
      <p:sp>
        <p:nvSpPr>
          <p:cNvPr id="4" name="Text Placeholder 3">
            <a:extLst>
              <a:ext uri="{FF2B5EF4-FFF2-40B4-BE49-F238E27FC236}">
                <a16:creationId xmlns:a16="http://schemas.microsoft.com/office/drawing/2014/main" id="{2FA5E1EB-BB6F-A3E3-E875-F28859187BDE}"/>
              </a:ext>
            </a:extLst>
          </p:cNvPr>
          <p:cNvSpPr>
            <a:spLocks noGrp="1"/>
          </p:cNvSpPr>
          <p:nvPr>
            <p:ph type="body" sz="quarter" idx="14"/>
          </p:nvPr>
        </p:nvSpPr>
        <p:spPr>
          <a:xfrm>
            <a:off x="4889554" y="453224"/>
            <a:ext cx="3706745" cy="1800365"/>
          </a:xfrm>
        </p:spPr>
        <p:txBody>
          <a:bodyPr/>
          <a:lstStyle/>
          <a:p>
            <a:pPr algn="just"/>
            <a:r>
              <a:rPr lang="lt-LT" sz="2000" dirty="0"/>
              <a:t>5. Siūlomo paremti ploto ir biudžeto nustatymas bei kompensacinės išmokos indeksavimas</a:t>
            </a:r>
          </a:p>
          <a:p>
            <a:pPr algn="just"/>
            <a:endParaRPr lang="lt-LT" sz="2800" dirty="0">
              <a:solidFill>
                <a:schemeClr val="accent6"/>
              </a:solidFill>
            </a:endParaRPr>
          </a:p>
        </p:txBody>
      </p:sp>
      <p:pic>
        <p:nvPicPr>
          <p:cNvPr id="8" name="Picture Placeholder 7">
            <a:extLst>
              <a:ext uri="{FF2B5EF4-FFF2-40B4-BE49-F238E27FC236}">
                <a16:creationId xmlns:a16="http://schemas.microsoft.com/office/drawing/2014/main" id="{704F64AE-5954-8DC5-7AEB-BBABBC7CDC4A}"/>
              </a:ext>
            </a:extLst>
          </p:cNvPr>
          <p:cNvPicPr>
            <a:picLocks noGrp="1" noChangeAspect="1"/>
          </p:cNvPicPr>
          <p:nvPr>
            <p:ph type="pic" sz="quarter" idx="15"/>
          </p:nvPr>
        </p:nvPicPr>
        <p:blipFill>
          <a:blip r:embed="rId2"/>
          <a:srcRect l="25417" r="25417"/>
          <a:stretch/>
        </p:blipFill>
        <p:spPr>
          <a:xfrm>
            <a:off x="0" y="0"/>
            <a:ext cx="4495800" cy="5143500"/>
          </a:xfrm>
        </p:spPr>
      </p:pic>
    </p:spTree>
    <p:extLst>
      <p:ext uri="{BB962C8B-B14F-4D97-AF65-F5344CB8AC3E}">
        <p14:creationId xmlns:p14="http://schemas.microsoft.com/office/powerpoint/2010/main" val="279482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38F5-1A61-D14E-9362-517555EAF62D}"/>
              </a:ext>
            </a:extLst>
          </p:cNvPr>
          <p:cNvSpPr>
            <a:spLocks noGrp="1"/>
          </p:cNvSpPr>
          <p:nvPr>
            <p:ph type="title"/>
          </p:nvPr>
        </p:nvSpPr>
        <p:spPr>
          <a:xfrm>
            <a:off x="576409" y="310338"/>
            <a:ext cx="8064500" cy="495300"/>
          </a:xfrm>
        </p:spPr>
        <p:txBody>
          <a:bodyPr anchor="ctr">
            <a:noAutofit/>
          </a:bodyPr>
          <a:lstStyle/>
          <a:p>
            <a:r>
              <a:rPr lang="lt-LT" sz="1800" dirty="0">
                <a:solidFill>
                  <a:schemeClr val="accent6"/>
                </a:solidFill>
              </a:rPr>
              <a:t>Turinys</a:t>
            </a:r>
          </a:p>
        </p:txBody>
      </p:sp>
      <p:sp>
        <p:nvSpPr>
          <p:cNvPr id="4" name="Slide Number Placeholder 3">
            <a:extLst>
              <a:ext uri="{FF2B5EF4-FFF2-40B4-BE49-F238E27FC236}">
                <a16:creationId xmlns:a16="http://schemas.microsoft.com/office/drawing/2014/main" id="{722ABF01-C506-0347-A6BC-3BF133C87A3A}"/>
              </a:ext>
            </a:extLst>
          </p:cNvPr>
          <p:cNvSpPr>
            <a:spLocks noGrp="1"/>
          </p:cNvSpPr>
          <p:nvPr>
            <p:ph type="sldNum" sz="quarter" idx="12"/>
          </p:nvPr>
        </p:nvSpPr>
        <p:spPr/>
        <p:txBody>
          <a:bodyPr/>
          <a:lstStyle/>
          <a:p>
            <a:fld id="{42B1E8F1-27DF-3C4C-AF5E-F329429EDE92}" type="slidenum">
              <a:rPr lang="en-US"/>
              <a:t>2</a:t>
            </a:fld>
            <a:endParaRPr lang="en-US"/>
          </a:p>
        </p:txBody>
      </p:sp>
      <p:grpSp>
        <p:nvGrpSpPr>
          <p:cNvPr id="20" name="Group 19">
            <a:extLst>
              <a:ext uri="{FF2B5EF4-FFF2-40B4-BE49-F238E27FC236}">
                <a16:creationId xmlns:a16="http://schemas.microsoft.com/office/drawing/2014/main" id="{E415C680-00F3-AE0F-CF56-16738FE2B8D8}"/>
              </a:ext>
            </a:extLst>
          </p:cNvPr>
          <p:cNvGrpSpPr/>
          <p:nvPr/>
        </p:nvGrpSpPr>
        <p:grpSpPr>
          <a:xfrm>
            <a:off x="546950" y="842963"/>
            <a:ext cx="3991798" cy="288000"/>
            <a:chOff x="539750" y="1308677"/>
            <a:chExt cx="3991798" cy="288000"/>
          </a:xfrm>
        </p:grpSpPr>
        <p:sp>
          <p:nvSpPr>
            <p:cNvPr id="12" name="Content Placeholder 2">
              <a:extLst>
                <a:ext uri="{FF2B5EF4-FFF2-40B4-BE49-F238E27FC236}">
                  <a16:creationId xmlns:a16="http://schemas.microsoft.com/office/drawing/2014/main" id="{2E49A893-4787-57C1-FC0E-5773D5CDF3E0}"/>
                </a:ext>
              </a:extLst>
            </p:cNvPr>
            <p:cNvSpPr txBox="1">
              <a:spLocks/>
            </p:cNvSpPr>
            <p:nvPr/>
          </p:nvSpPr>
          <p:spPr>
            <a:xfrm>
              <a:off x="990704" y="1376132"/>
              <a:ext cx="3540844" cy="153091"/>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accent6"/>
                  </a:solidFill>
                  <a:highlight>
                    <a:srgbClr val="FFFFFF"/>
                  </a:highlight>
                </a:rPr>
                <a:t>Studijos tikslai, uždaviniai ir metodika</a:t>
              </a:r>
              <a:endParaRPr lang="en-US" sz="800" dirty="0">
                <a:solidFill>
                  <a:schemeClr val="accent6"/>
                </a:solidFill>
                <a:highlight>
                  <a:srgbClr val="FFFFFF"/>
                </a:highlight>
              </a:endParaRPr>
            </a:p>
          </p:txBody>
        </p:sp>
        <p:grpSp>
          <p:nvGrpSpPr>
            <p:cNvPr id="13" name="Group 12">
              <a:extLst>
                <a:ext uri="{FF2B5EF4-FFF2-40B4-BE49-F238E27FC236}">
                  <a16:creationId xmlns:a16="http://schemas.microsoft.com/office/drawing/2014/main" id="{1EC35843-55C7-569A-2277-E148FDDCCB70}"/>
                </a:ext>
              </a:extLst>
            </p:cNvPr>
            <p:cNvGrpSpPr/>
            <p:nvPr/>
          </p:nvGrpSpPr>
          <p:grpSpPr>
            <a:xfrm>
              <a:off x="539750" y="1308677"/>
              <a:ext cx="353285" cy="288000"/>
              <a:chOff x="-43778" y="3023516"/>
              <a:chExt cx="353285" cy="288000"/>
            </a:xfrm>
          </p:grpSpPr>
          <p:pic>
            <p:nvPicPr>
              <p:cNvPr id="14" name="Graphic 13">
                <a:extLst>
                  <a:ext uri="{FF2B5EF4-FFF2-40B4-BE49-F238E27FC236}">
                    <a16:creationId xmlns:a16="http://schemas.microsoft.com/office/drawing/2014/main" id="{0FC7ACF8-E92F-09C0-6341-14C2D49406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778" y="3023516"/>
                <a:ext cx="288000" cy="288000"/>
              </a:xfrm>
              <a:prstGeom prst="rect">
                <a:avLst/>
              </a:prstGeom>
            </p:spPr>
          </p:pic>
          <p:sp>
            <p:nvSpPr>
              <p:cNvPr id="15" name="TextBox 14">
                <a:extLst>
                  <a:ext uri="{FF2B5EF4-FFF2-40B4-BE49-F238E27FC236}">
                    <a16:creationId xmlns:a16="http://schemas.microsoft.com/office/drawing/2014/main" id="{FD509562-9F84-A16F-EE7C-2C4FF5B29D9E}"/>
                  </a:ext>
                </a:extLst>
              </p:cNvPr>
              <p:cNvSpPr txBox="1"/>
              <p:nvPr/>
            </p:nvSpPr>
            <p:spPr>
              <a:xfrm>
                <a:off x="-23027" y="3052100"/>
                <a:ext cx="332534" cy="230832"/>
              </a:xfrm>
              <a:prstGeom prst="rect">
                <a:avLst/>
              </a:prstGeom>
              <a:noFill/>
            </p:spPr>
            <p:txBody>
              <a:bodyPr wrap="square" rtlCol="0">
                <a:spAutoFit/>
              </a:bodyPr>
              <a:lstStyle/>
              <a:p>
                <a:r>
                  <a:rPr lang="lt-LT" sz="900" b="1" dirty="0">
                    <a:solidFill>
                      <a:srgbClr val="E1E1D5"/>
                    </a:solidFill>
                    <a:latin typeface="Calibri" panose="020F0502020204030204" pitchFamily="34" charset="0"/>
                  </a:rPr>
                  <a:t>1</a:t>
                </a:r>
                <a:endParaRPr lang="en-US" sz="700" b="1" dirty="0">
                  <a:solidFill>
                    <a:srgbClr val="E1E1D5"/>
                  </a:solidFill>
                  <a:latin typeface="Calibri" panose="020F0502020204030204" pitchFamily="34" charset="0"/>
                </a:endParaRPr>
              </a:p>
            </p:txBody>
          </p:sp>
        </p:grpSp>
      </p:grpSp>
      <p:grpSp>
        <p:nvGrpSpPr>
          <p:cNvPr id="30" name="Group 29">
            <a:extLst>
              <a:ext uri="{FF2B5EF4-FFF2-40B4-BE49-F238E27FC236}">
                <a16:creationId xmlns:a16="http://schemas.microsoft.com/office/drawing/2014/main" id="{8B44ADB5-EB4D-1C47-547C-B69AA9B0983E}"/>
              </a:ext>
            </a:extLst>
          </p:cNvPr>
          <p:cNvGrpSpPr/>
          <p:nvPr/>
        </p:nvGrpSpPr>
        <p:grpSpPr>
          <a:xfrm>
            <a:off x="546950" y="1262893"/>
            <a:ext cx="3988538" cy="288000"/>
            <a:chOff x="539084" y="1731762"/>
            <a:chExt cx="3988538" cy="288000"/>
          </a:xfrm>
        </p:grpSpPr>
        <p:sp>
          <p:nvSpPr>
            <p:cNvPr id="10" name="Content Placeholder 2">
              <a:extLst>
                <a:ext uri="{FF2B5EF4-FFF2-40B4-BE49-F238E27FC236}">
                  <a16:creationId xmlns:a16="http://schemas.microsoft.com/office/drawing/2014/main" id="{4C1E5492-98EA-7D39-AF53-03E66C97B688}"/>
                </a:ext>
              </a:extLst>
            </p:cNvPr>
            <p:cNvSpPr txBox="1">
              <a:spLocks/>
            </p:cNvSpPr>
            <p:nvPr/>
          </p:nvSpPr>
          <p:spPr>
            <a:xfrm>
              <a:off x="986778" y="1799217"/>
              <a:ext cx="3540844" cy="153091"/>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tx1"/>
                  </a:solidFill>
                </a:rPr>
                <a:t>Dirvožemio </a:t>
              </a:r>
              <a:r>
                <a:rPr lang="lt-LT" sz="800" dirty="0">
                  <a:solidFill>
                    <a:schemeClr val="accent6"/>
                  </a:solidFill>
                </a:rPr>
                <a:t>tyrimų</a:t>
              </a:r>
              <a:r>
                <a:rPr lang="lt-LT" sz="800" dirty="0">
                  <a:solidFill>
                    <a:schemeClr val="tx1"/>
                  </a:solidFill>
                </a:rPr>
                <a:t> paslaugų rinkos analizė (</a:t>
              </a:r>
              <a:r>
                <a:rPr lang="lt-LT" sz="800" dirty="0" err="1">
                  <a:solidFill>
                    <a:schemeClr val="tx1"/>
                  </a:solidFill>
                </a:rPr>
                <a:t>dirv</a:t>
              </a:r>
              <a:r>
                <a:rPr lang="lt-LT" sz="800" dirty="0">
                  <a:solidFill>
                    <a:schemeClr val="tx1"/>
                  </a:solidFill>
                </a:rPr>
                <a:t>. </a:t>
              </a:r>
              <a:r>
                <a:rPr lang="lt-LT" sz="800" dirty="0" err="1">
                  <a:solidFill>
                    <a:schemeClr val="tx1"/>
                  </a:solidFill>
                </a:rPr>
                <a:t>tyr</a:t>
              </a:r>
              <a:r>
                <a:rPr lang="lt-LT" sz="800" dirty="0">
                  <a:solidFill>
                    <a:schemeClr val="tx1"/>
                  </a:solidFill>
                </a:rPr>
                <a:t>. alternatyvų pagrindas)</a:t>
              </a:r>
              <a:endParaRPr lang="en-US" sz="800" dirty="0">
                <a:solidFill>
                  <a:schemeClr val="tx1"/>
                </a:solidFill>
              </a:endParaRPr>
            </a:p>
          </p:txBody>
        </p:sp>
        <p:grpSp>
          <p:nvGrpSpPr>
            <p:cNvPr id="11" name="Group 10">
              <a:extLst>
                <a:ext uri="{FF2B5EF4-FFF2-40B4-BE49-F238E27FC236}">
                  <a16:creationId xmlns:a16="http://schemas.microsoft.com/office/drawing/2014/main" id="{2C1F3AEE-52DB-5548-8954-07D89B83FC7B}"/>
                </a:ext>
              </a:extLst>
            </p:cNvPr>
            <p:cNvGrpSpPr/>
            <p:nvPr/>
          </p:nvGrpSpPr>
          <p:grpSpPr>
            <a:xfrm>
              <a:off x="539084" y="1731762"/>
              <a:ext cx="360728" cy="288000"/>
              <a:chOff x="-43778" y="3023516"/>
              <a:chExt cx="360728" cy="288000"/>
            </a:xfrm>
          </p:grpSpPr>
          <p:pic>
            <p:nvPicPr>
              <p:cNvPr id="16" name="Graphic 15">
                <a:extLst>
                  <a:ext uri="{FF2B5EF4-FFF2-40B4-BE49-F238E27FC236}">
                    <a16:creationId xmlns:a16="http://schemas.microsoft.com/office/drawing/2014/main" id="{20E9F065-68B2-22C6-C979-05D76329DF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778" y="3023516"/>
                <a:ext cx="288000" cy="288000"/>
              </a:xfrm>
              <a:prstGeom prst="rect">
                <a:avLst/>
              </a:prstGeom>
            </p:spPr>
          </p:pic>
          <p:sp>
            <p:nvSpPr>
              <p:cNvPr id="17" name="TextBox 16">
                <a:extLst>
                  <a:ext uri="{FF2B5EF4-FFF2-40B4-BE49-F238E27FC236}">
                    <a16:creationId xmlns:a16="http://schemas.microsoft.com/office/drawing/2014/main" id="{CAD077EE-4D07-5764-6904-8AC2247137F3}"/>
                  </a:ext>
                </a:extLst>
              </p:cNvPr>
              <p:cNvSpPr txBox="1"/>
              <p:nvPr/>
            </p:nvSpPr>
            <p:spPr>
              <a:xfrm>
                <a:off x="-15584" y="3046882"/>
                <a:ext cx="332534" cy="230832"/>
              </a:xfrm>
              <a:prstGeom prst="rect">
                <a:avLst/>
              </a:prstGeom>
              <a:noFill/>
            </p:spPr>
            <p:txBody>
              <a:bodyPr wrap="square" rtlCol="0">
                <a:spAutoFit/>
              </a:bodyPr>
              <a:lstStyle/>
              <a:p>
                <a:r>
                  <a:rPr lang="lt-LT" sz="900" b="1" dirty="0">
                    <a:solidFill>
                      <a:srgbClr val="E1E1D5"/>
                    </a:solidFill>
                    <a:latin typeface="Calibri" panose="020F0502020204030204" pitchFamily="34" charset="0"/>
                  </a:rPr>
                  <a:t>2</a:t>
                </a:r>
                <a:endParaRPr lang="en-US" sz="800" b="1" dirty="0">
                  <a:solidFill>
                    <a:srgbClr val="E1E1D5"/>
                  </a:solidFill>
                  <a:latin typeface="Calibri" panose="020F0502020204030204" pitchFamily="34" charset="0"/>
                </a:endParaRPr>
              </a:p>
            </p:txBody>
          </p:sp>
        </p:grpSp>
      </p:grpSp>
      <p:grpSp>
        <p:nvGrpSpPr>
          <p:cNvPr id="48" name="Group 47">
            <a:extLst>
              <a:ext uri="{FF2B5EF4-FFF2-40B4-BE49-F238E27FC236}">
                <a16:creationId xmlns:a16="http://schemas.microsoft.com/office/drawing/2014/main" id="{632CB1A9-BC92-0FB6-6CB0-DD69E7E5FD61}"/>
              </a:ext>
            </a:extLst>
          </p:cNvPr>
          <p:cNvGrpSpPr/>
          <p:nvPr/>
        </p:nvGrpSpPr>
        <p:grpSpPr>
          <a:xfrm>
            <a:off x="546950" y="1682823"/>
            <a:ext cx="3967840" cy="288000"/>
            <a:chOff x="539597" y="2791653"/>
            <a:chExt cx="4100514" cy="288000"/>
          </a:xfrm>
        </p:grpSpPr>
        <p:sp>
          <p:nvSpPr>
            <p:cNvPr id="21" name="Content Placeholder 2">
              <a:extLst>
                <a:ext uri="{FF2B5EF4-FFF2-40B4-BE49-F238E27FC236}">
                  <a16:creationId xmlns:a16="http://schemas.microsoft.com/office/drawing/2014/main" id="{87987E2B-062B-56EF-426E-334A5D5C241D}"/>
                </a:ext>
              </a:extLst>
            </p:cNvPr>
            <p:cNvSpPr txBox="1">
              <a:spLocks/>
            </p:cNvSpPr>
            <p:nvPr/>
          </p:nvSpPr>
          <p:spPr>
            <a:xfrm>
              <a:off x="994641" y="2859108"/>
              <a:ext cx="3645470" cy="15309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lt-LT" sz="800" dirty="0">
                  <a:solidFill>
                    <a:schemeClr val="accent6"/>
                  </a:solidFill>
                </a:rPr>
                <a:t>Kompensacinės išmokos gairės, įsipareigojimai, paramos sąlygos</a:t>
              </a:r>
              <a:endParaRPr lang="en-US" sz="800" dirty="0">
                <a:solidFill>
                  <a:schemeClr val="accent6"/>
                </a:solidFill>
              </a:endParaRPr>
            </a:p>
          </p:txBody>
        </p:sp>
        <p:grpSp>
          <p:nvGrpSpPr>
            <p:cNvPr id="47" name="Group 46">
              <a:extLst>
                <a:ext uri="{FF2B5EF4-FFF2-40B4-BE49-F238E27FC236}">
                  <a16:creationId xmlns:a16="http://schemas.microsoft.com/office/drawing/2014/main" id="{D4B800AA-50F7-C14D-0208-E7D4256B7D51}"/>
                </a:ext>
              </a:extLst>
            </p:cNvPr>
            <p:cNvGrpSpPr/>
            <p:nvPr/>
          </p:nvGrpSpPr>
          <p:grpSpPr>
            <a:xfrm>
              <a:off x="539597" y="2791653"/>
              <a:ext cx="355546" cy="288000"/>
              <a:chOff x="539597" y="2791653"/>
              <a:chExt cx="355546" cy="288000"/>
            </a:xfrm>
          </p:grpSpPr>
          <p:pic>
            <p:nvPicPr>
              <p:cNvPr id="39" name="Graphic 38">
                <a:extLst>
                  <a:ext uri="{FF2B5EF4-FFF2-40B4-BE49-F238E27FC236}">
                    <a16:creationId xmlns:a16="http://schemas.microsoft.com/office/drawing/2014/main" id="{6E50A688-0967-FA5D-72F0-390ED52C6C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748" y="2791653"/>
                <a:ext cx="288000" cy="288000"/>
              </a:xfrm>
              <a:prstGeom prst="rect">
                <a:avLst/>
              </a:prstGeom>
            </p:spPr>
          </p:pic>
          <p:sp>
            <p:nvSpPr>
              <p:cNvPr id="27" name="TextBox 26">
                <a:extLst>
                  <a:ext uri="{FF2B5EF4-FFF2-40B4-BE49-F238E27FC236}">
                    <a16:creationId xmlns:a16="http://schemas.microsoft.com/office/drawing/2014/main" id="{F32E531F-4973-5A12-3B46-0B2C24C0EAF7}"/>
                  </a:ext>
                </a:extLst>
              </p:cNvPr>
              <p:cNvSpPr txBox="1"/>
              <p:nvPr/>
            </p:nvSpPr>
            <p:spPr>
              <a:xfrm>
                <a:off x="539597" y="2820237"/>
                <a:ext cx="355546" cy="230832"/>
              </a:xfrm>
              <a:prstGeom prst="rect">
                <a:avLst/>
              </a:prstGeom>
              <a:noFill/>
            </p:spPr>
            <p:txBody>
              <a:bodyPr wrap="square" rtlCol="0">
                <a:spAutoFit/>
              </a:bodyPr>
              <a:lstStyle/>
              <a:p>
                <a:r>
                  <a:rPr lang="lt-LT" sz="900" b="1" dirty="0">
                    <a:solidFill>
                      <a:srgbClr val="E1E1D5"/>
                    </a:solidFill>
                    <a:latin typeface="Calibri" panose="020F0502020204030204" pitchFamily="34" charset="0"/>
                  </a:rPr>
                  <a:t> 3</a:t>
                </a:r>
                <a:endParaRPr lang="en-US" sz="700" b="1" dirty="0">
                  <a:solidFill>
                    <a:srgbClr val="E1E1D5"/>
                  </a:solidFill>
                  <a:latin typeface="Calibri" panose="020F0502020204030204" pitchFamily="34" charset="0"/>
                </a:endParaRPr>
              </a:p>
            </p:txBody>
          </p:sp>
        </p:grpSp>
      </p:grpSp>
      <p:grpSp>
        <p:nvGrpSpPr>
          <p:cNvPr id="50" name="Group 49">
            <a:extLst>
              <a:ext uri="{FF2B5EF4-FFF2-40B4-BE49-F238E27FC236}">
                <a16:creationId xmlns:a16="http://schemas.microsoft.com/office/drawing/2014/main" id="{EC61D5E0-D19E-C7D6-B83E-208F06782477}"/>
              </a:ext>
            </a:extLst>
          </p:cNvPr>
          <p:cNvGrpSpPr/>
          <p:nvPr/>
        </p:nvGrpSpPr>
        <p:grpSpPr>
          <a:xfrm>
            <a:off x="546950" y="2102753"/>
            <a:ext cx="3868841" cy="288000"/>
            <a:chOff x="537281" y="3169959"/>
            <a:chExt cx="3998207" cy="288000"/>
          </a:xfrm>
        </p:grpSpPr>
        <p:sp>
          <p:nvSpPr>
            <p:cNvPr id="18" name="Content Placeholder 2">
              <a:extLst>
                <a:ext uri="{FF2B5EF4-FFF2-40B4-BE49-F238E27FC236}">
                  <a16:creationId xmlns:a16="http://schemas.microsoft.com/office/drawing/2014/main" id="{C05FC9E2-DF6B-8DCB-0850-BB778405D48D}"/>
                </a:ext>
              </a:extLst>
            </p:cNvPr>
            <p:cNvSpPr txBox="1">
              <a:spLocks/>
            </p:cNvSpPr>
            <p:nvPr/>
          </p:nvSpPr>
          <p:spPr>
            <a:xfrm>
              <a:off x="994644" y="3237414"/>
              <a:ext cx="3540844" cy="15309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lt-LT" sz="800" dirty="0">
                  <a:solidFill>
                    <a:schemeClr val="accent6"/>
                  </a:solidFill>
                </a:rPr>
                <a:t>Dirvožemio tyrimų I, II, III alternatyvos, A ir B variantai</a:t>
              </a:r>
              <a:endParaRPr lang="en-US" sz="800" dirty="0">
                <a:solidFill>
                  <a:schemeClr val="accent6"/>
                </a:solidFill>
              </a:endParaRPr>
            </a:p>
          </p:txBody>
        </p:sp>
        <p:grpSp>
          <p:nvGrpSpPr>
            <p:cNvPr id="49" name="Group 48">
              <a:extLst>
                <a:ext uri="{FF2B5EF4-FFF2-40B4-BE49-F238E27FC236}">
                  <a16:creationId xmlns:a16="http://schemas.microsoft.com/office/drawing/2014/main" id="{DFA4A242-1314-9EAA-112F-7479D85A2CA6}"/>
                </a:ext>
              </a:extLst>
            </p:cNvPr>
            <p:cNvGrpSpPr/>
            <p:nvPr/>
          </p:nvGrpSpPr>
          <p:grpSpPr>
            <a:xfrm>
              <a:off x="537281" y="3169959"/>
              <a:ext cx="408274" cy="288000"/>
              <a:chOff x="537281" y="3169959"/>
              <a:chExt cx="408274" cy="288000"/>
            </a:xfrm>
          </p:grpSpPr>
          <p:pic>
            <p:nvPicPr>
              <p:cNvPr id="19" name="Graphic 18">
                <a:extLst>
                  <a:ext uri="{FF2B5EF4-FFF2-40B4-BE49-F238E27FC236}">
                    <a16:creationId xmlns:a16="http://schemas.microsoft.com/office/drawing/2014/main" id="{AA793532-75C2-1E94-168A-ABBA80C0CE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751" y="3169959"/>
                <a:ext cx="288000" cy="288000"/>
              </a:xfrm>
              <a:prstGeom prst="rect">
                <a:avLst/>
              </a:prstGeom>
            </p:spPr>
          </p:pic>
          <p:sp>
            <p:nvSpPr>
              <p:cNvPr id="28" name="TextBox 27">
                <a:extLst>
                  <a:ext uri="{FF2B5EF4-FFF2-40B4-BE49-F238E27FC236}">
                    <a16:creationId xmlns:a16="http://schemas.microsoft.com/office/drawing/2014/main" id="{3006EF6D-B809-8147-5F08-823D6C1012B5}"/>
                  </a:ext>
                </a:extLst>
              </p:cNvPr>
              <p:cNvSpPr txBox="1"/>
              <p:nvPr/>
            </p:nvSpPr>
            <p:spPr>
              <a:xfrm>
                <a:off x="537281" y="3198543"/>
                <a:ext cx="408274" cy="230832"/>
              </a:xfrm>
              <a:prstGeom prst="rect">
                <a:avLst/>
              </a:prstGeom>
              <a:noFill/>
            </p:spPr>
            <p:txBody>
              <a:bodyPr wrap="square" rtlCol="0">
                <a:spAutoFit/>
              </a:bodyPr>
              <a:lstStyle/>
              <a:p>
                <a:r>
                  <a:rPr lang="lt-LT" sz="900" b="1" dirty="0">
                    <a:solidFill>
                      <a:srgbClr val="E1E1D5"/>
                    </a:solidFill>
                    <a:latin typeface="Calibri" panose="020F0502020204030204" pitchFamily="34" charset="0"/>
                  </a:rPr>
                  <a:t> 4</a:t>
                </a:r>
                <a:endParaRPr lang="en-US" sz="700" b="1" dirty="0">
                  <a:solidFill>
                    <a:srgbClr val="E1E1D5"/>
                  </a:solidFill>
                  <a:latin typeface="Calibri" panose="020F0502020204030204" pitchFamily="34" charset="0"/>
                </a:endParaRPr>
              </a:p>
            </p:txBody>
          </p:sp>
        </p:grpSp>
      </p:grpSp>
      <p:grpSp>
        <p:nvGrpSpPr>
          <p:cNvPr id="51" name="Group 50">
            <a:extLst>
              <a:ext uri="{FF2B5EF4-FFF2-40B4-BE49-F238E27FC236}">
                <a16:creationId xmlns:a16="http://schemas.microsoft.com/office/drawing/2014/main" id="{71B09F10-3CB1-1E09-99A0-064F429334B3}"/>
              </a:ext>
            </a:extLst>
          </p:cNvPr>
          <p:cNvGrpSpPr/>
          <p:nvPr/>
        </p:nvGrpSpPr>
        <p:grpSpPr>
          <a:xfrm>
            <a:off x="546950" y="2522683"/>
            <a:ext cx="3873972" cy="288000"/>
            <a:chOff x="539748" y="3619070"/>
            <a:chExt cx="4003508" cy="288000"/>
          </a:xfrm>
        </p:grpSpPr>
        <p:sp>
          <p:nvSpPr>
            <p:cNvPr id="32" name="Content Placeholder 2">
              <a:extLst>
                <a:ext uri="{FF2B5EF4-FFF2-40B4-BE49-F238E27FC236}">
                  <a16:creationId xmlns:a16="http://schemas.microsoft.com/office/drawing/2014/main" id="{38E28D20-DED1-F8AD-5234-4678E6EDA342}"/>
                </a:ext>
              </a:extLst>
            </p:cNvPr>
            <p:cNvSpPr txBox="1">
              <a:spLocks/>
            </p:cNvSpPr>
            <p:nvPr/>
          </p:nvSpPr>
          <p:spPr>
            <a:xfrm>
              <a:off x="1002412" y="3707532"/>
              <a:ext cx="3540844" cy="111075"/>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accent6"/>
                  </a:solidFill>
                </a:rPr>
                <a:t>Siūlomas paremti plotas, ha ir finansavimo biudžetas, Eur</a:t>
              </a:r>
              <a:endParaRPr lang="en-US" sz="800" dirty="0">
                <a:solidFill>
                  <a:schemeClr val="accent6"/>
                </a:solidFill>
              </a:endParaRPr>
            </a:p>
          </p:txBody>
        </p:sp>
        <p:grpSp>
          <p:nvGrpSpPr>
            <p:cNvPr id="33" name="Group 32">
              <a:extLst>
                <a:ext uri="{FF2B5EF4-FFF2-40B4-BE49-F238E27FC236}">
                  <a16:creationId xmlns:a16="http://schemas.microsoft.com/office/drawing/2014/main" id="{58A447C9-049F-5583-8F77-72F5A4DB050D}"/>
                </a:ext>
              </a:extLst>
            </p:cNvPr>
            <p:cNvGrpSpPr/>
            <p:nvPr/>
          </p:nvGrpSpPr>
          <p:grpSpPr>
            <a:xfrm>
              <a:off x="539748" y="3619070"/>
              <a:ext cx="408272" cy="288000"/>
              <a:chOff x="872284" y="3590984"/>
              <a:chExt cx="408272" cy="288000"/>
            </a:xfrm>
          </p:grpSpPr>
          <p:pic>
            <p:nvPicPr>
              <p:cNvPr id="31" name="Graphic 30">
                <a:extLst>
                  <a:ext uri="{FF2B5EF4-FFF2-40B4-BE49-F238E27FC236}">
                    <a16:creationId xmlns:a16="http://schemas.microsoft.com/office/drawing/2014/main" id="{13EF1924-FF36-42D6-FD06-EDB2B69569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284" y="3590984"/>
                <a:ext cx="288000" cy="288000"/>
              </a:xfrm>
              <a:prstGeom prst="rect">
                <a:avLst/>
              </a:prstGeom>
            </p:spPr>
          </p:pic>
          <p:sp>
            <p:nvSpPr>
              <p:cNvPr id="29" name="TextBox 28">
                <a:extLst>
                  <a:ext uri="{FF2B5EF4-FFF2-40B4-BE49-F238E27FC236}">
                    <a16:creationId xmlns:a16="http://schemas.microsoft.com/office/drawing/2014/main" id="{58C08735-E623-2927-5DD7-CC842D58FC0C}"/>
                  </a:ext>
                </a:extLst>
              </p:cNvPr>
              <p:cNvSpPr txBox="1"/>
              <p:nvPr/>
            </p:nvSpPr>
            <p:spPr>
              <a:xfrm>
                <a:off x="872284" y="3619568"/>
                <a:ext cx="408272" cy="230832"/>
              </a:xfrm>
              <a:prstGeom prst="rect">
                <a:avLst/>
              </a:prstGeom>
              <a:noFill/>
            </p:spPr>
            <p:txBody>
              <a:bodyPr wrap="square" rtlCol="0">
                <a:spAutoFit/>
              </a:bodyPr>
              <a:lstStyle/>
              <a:p>
                <a:r>
                  <a:rPr lang="lt-LT" sz="900" b="1" dirty="0">
                    <a:solidFill>
                      <a:srgbClr val="E1E1D5"/>
                    </a:solidFill>
                    <a:latin typeface="Calibri" panose="020F0502020204030204" pitchFamily="34" charset="0"/>
                  </a:rPr>
                  <a:t> 5</a:t>
                </a:r>
                <a:endParaRPr lang="en-US" sz="700" b="1" dirty="0">
                  <a:solidFill>
                    <a:srgbClr val="E1E1D5"/>
                  </a:solidFill>
                  <a:latin typeface="Calibri" panose="020F0502020204030204" pitchFamily="34" charset="0"/>
                </a:endParaRPr>
              </a:p>
            </p:txBody>
          </p:sp>
        </p:grpSp>
      </p:grpSp>
      <p:grpSp>
        <p:nvGrpSpPr>
          <p:cNvPr id="34" name="Group 33">
            <a:extLst>
              <a:ext uri="{FF2B5EF4-FFF2-40B4-BE49-F238E27FC236}">
                <a16:creationId xmlns:a16="http://schemas.microsoft.com/office/drawing/2014/main" id="{2E7A685D-52F6-315F-1718-739A7F0398A0}"/>
              </a:ext>
            </a:extLst>
          </p:cNvPr>
          <p:cNvGrpSpPr/>
          <p:nvPr/>
        </p:nvGrpSpPr>
        <p:grpSpPr>
          <a:xfrm>
            <a:off x="546950" y="2942615"/>
            <a:ext cx="3873972" cy="288000"/>
            <a:chOff x="4630060" y="2480311"/>
            <a:chExt cx="3873972" cy="288000"/>
          </a:xfrm>
        </p:grpSpPr>
        <p:sp>
          <p:nvSpPr>
            <p:cNvPr id="43" name="Content Placeholder 2">
              <a:extLst>
                <a:ext uri="{FF2B5EF4-FFF2-40B4-BE49-F238E27FC236}">
                  <a16:creationId xmlns:a16="http://schemas.microsoft.com/office/drawing/2014/main" id="{2133AB8C-84C2-74C5-4C65-75EA1D5C40F2}"/>
                </a:ext>
              </a:extLst>
            </p:cNvPr>
            <p:cNvSpPr txBox="1">
              <a:spLocks/>
            </p:cNvSpPr>
            <p:nvPr/>
          </p:nvSpPr>
          <p:spPr>
            <a:xfrm>
              <a:off x="5077754" y="2568773"/>
              <a:ext cx="3426278" cy="111075"/>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800" dirty="0">
                  <a:solidFill>
                    <a:schemeClr val="accent6"/>
                  </a:solidFill>
                </a:rPr>
                <a:t>Galutinės ataskaitos rezultatų ir rekomendacijų apibendrinimas</a:t>
              </a:r>
              <a:endParaRPr lang="en-US" sz="800" dirty="0">
                <a:solidFill>
                  <a:schemeClr val="accent6"/>
                </a:solidFill>
              </a:endParaRPr>
            </a:p>
          </p:txBody>
        </p:sp>
        <p:grpSp>
          <p:nvGrpSpPr>
            <p:cNvPr id="44" name="Group 43">
              <a:extLst>
                <a:ext uri="{FF2B5EF4-FFF2-40B4-BE49-F238E27FC236}">
                  <a16:creationId xmlns:a16="http://schemas.microsoft.com/office/drawing/2014/main" id="{0FFE399B-0B8A-7A0D-E151-FA68D8628EF9}"/>
                </a:ext>
              </a:extLst>
            </p:cNvPr>
            <p:cNvGrpSpPr/>
            <p:nvPr/>
          </p:nvGrpSpPr>
          <p:grpSpPr>
            <a:xfrm>
              <a:off x="4630060" y="2480311"/>
              <a:ext cx="395057" cy="288000"/>
              <a:chOff x="872284" y="3590984"/>
              <a:chExt cx="408267" cy="288000"/>
            </a:xfrm>
          </p:grpSpPr>
          <p:pic>
            <p:nvPicPr>
              <p:cNvPr id="45" name="Graphic 44">
                <a:extLst>
                  <a:ext uri="{FF2B5EF4-FFF2-40B4-BE49-F238E27FC236}">
                    <a16:creationId xmlns:a16="http://schemas.microsoft.com/office/drawing/2014/main" id="{E63C4CE4-A9E9-2381-1C32-352E39D951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284" y="3590984"/>
                <a:ext cx="288000" cy="288000"/>
              </a:xfrm>
              <a:prstGeom prst="rect">
                <a:avLst/>
              </a:prstGeom>
            </p:spPr>
          </p:pic>
          <p:sp>
            <p:nvSpPr>
              <p:cNvPr id="46" name="TextBox 45">
                <a:extLst>
                  <a:ext uri="{FF2B5EF4-FFF2-40B4-BE49-F238E27FC236}">
                    <a16:creationId xmlns:a16="http://schemas.microsoft.com/office/drawing/2014/main" id="{84B194D0-5F30-18F0-5FE7-8D805780FF9A}"/>
                  </a:ext>
                </a:extLst>
              </p:cNvPr>
              <p:cNvSpPr txBox="1"/>
              <p:nvPr/>
            </p:nvSpPr>
            <p:spPr>
              <a:xfrm>
                <a:off x="872284" y="3619568"/>
                <a:ext cx="408267" cy="230832"/>
              </a:xfrm>
              <a:prstGeom prst="rect">
                <a:avLst/>
              </a:prstGeom>
              <a:noFill/>
            </p:spPr>
            <p:txBody>
              <a:bodyPr wrap="square" rtlCol="0">
                <a:spAutoFit/>
              </a:bodyPr>
              <a:lstStyle/>
              <a:p>
                <a:r>
                  <a:rPr lang="lt-LT" sz="900" b="1" dirty="0">
                    <a:solidFill>
                      <a:srgbClr val="E1E1D5"/>
                    </a:solidFill>
                    <a:latin typeface="Calibri" panose="020F0502020204030204" pitchFamily="34" charset="0"/>
                  </a:rPr>
                  <a:t> 6</a:t>
                </a:r>
                <a:endParaRPr lang="en-US" sz="700" b="1" dirty="0">
                  <a:solidFill>
                    <a:srgbClr val="E1E1D5"/>
                  </a:solidFill>
                  <a:latin typeface="Calibri" panose="020F0502020204030204" pitchFamily="34" charset="0"/>
                </a:endParaRPr>
              </a:p>
            </p:txBody>
          </p:sp>
        </p:grpSp>
      </p:grpSp>
    </p:spTree>
    <p:extLst>
      <p:ext uri="{BB962C8B-B14F-4D97-AF65-F5344CB8AC3E}">
        <p14:creationId xmlns:p14="http://schemas.microsoft.com/office/powerpoint/2010/main" val="345522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57B9E-480D-ADDA-331E-6C262362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551D6-2DCC-6D55-BFA0-1A05CAD55A43}"/>
              </a:ext>
            </a:extLst>
          </p:cNvPr>
          <p:cNvSpPr>
            <a:spLocks noGrp="1"/>
          </p:cNvSpPr>
          <p:nvPr>
            <p:ph type="title"/>
          </p:nvPr>
        </p:nvSpPr>
        <p:spPr>
          <a:xfrm>
            <a:off x="546101" y="323003"/>
            <a:ext cx="8058150" cy="519960"/>
          </a:xfrm>
        </p:spPr>
        <p:txBody>
          <a:bodyPr vert="horz" lIns="0" tIns="0" rIns="0" bIns="0" rtlCol="0" anchor="ctr">
            <a:noAutofit/>
          </a:bodyPr>
          <a:lstStyle/>
          <a:p>
            <a:r>
              <a:rPr lang="lt-LT" sz="1000" dirty="0"/>
              <a:t>Siūlomas laipsniškas siekiamo paremto ploto didinimas: 2026 m. – 500 000 ha, 2027 m. – 600 000 ha, 2028 m. – 693 979 ha. Daroma prielaida, kad kasmet būtų remiami skirtingi ariamosios žemės plotai, iki 2029 m. pradžios bendrai būtų ištirta ir paremtą apie 1 793 979,3 ha ariamosios žemės </a:t>
            </a:r>
          </a:p>
        </p:txBody>
      </p:sp>
      <p:sp>
        <p:nvSpPr>
          <p:cNvPr id="3" name="Slide Number Placeholder 2">
            <a:extLst>
              <a:ext uri="{FF2B5EF4-FFF2-40B4-BE49-F238E27FC236}">
                <a16:creationId xmlns:a16="http://schemas.microsoft.com/office/drawing/2014/main" id="{D09AF71C-0E09-4FB5-C811-4F146F5AB6A1}"/>
              </a:ext>
            </a:extLst>
          </p:cNvPr>
          <p:cNvSpPr>
            <a:spLocks noGrp="1"/>
          </p:cNvSpPr>
          <p:nvPr>
            <p:ph type="sldNum" sz="quarter" idx="12"/>
          </p:nvPr>
        </p:nvSpPr>
        <p:spPr/>
        <p:txBody>
          <a:bodyPr/>
          <a:lstStyle/>
          <a:p>
            <a:fld id="{42B1E8F1-27DF-3C4C-AF5E-F329429EDE92}" type="slidenum">
              <a:rPr lang="lt-LT" smtClean="0"/>
              <a:pPr/>
              <a:t>20</a:t>
            </a:fld>
            <a:endParaRPr lang="lt-LT"/>
          </a:p>
        </p:txBody>
      </p:sp>
      <p:sp>
        <p:nvSpPr>
          <p:cNvPr id="17" name="Rectangle 16">
            <a:extLst>
              <a:ext uri="{FF2B5EF4-FFF2-40B4-BE49-F238E27FC236}">
                <a16:creationId xmlns:a16="http://schemas.microsoft.com/office/drawing/2014/main" id="{C2EC8A42-C7E0-2275-DC92-DC706B4122C9}"/>
              </a:ext>
            </a:extLst>
          </p:cNvPr>
          <p:cNvSpPr/>
          <p:nvPr/>
        </p:nvSpPr>
        <p:spPr>
          <a:xfrm>
            <a:off x="542022" y="842963"/>
            <a:ext cx="8055878" cy="209063"/>
          </a:xfrm>
          <a:prstGeom prst="rect">
            <a:avLst/>
          </a:prstGeom>
          <a:solidFill>
            <a:schemeClr val="tx2"/>
          </a:solidFill>
          <a:ln>
            <a:noFill/>
          </a:ln>
        </p:spPr>
        <p:txBody>
          <a:bodyPr spcFirstLastPara="1" wrap="square" lIns="91425" tIns="91425" rIns="91425" bIns="91425" rtlCol="0" anchor="ctr" anchorCtr="0">
            <a:noAutofit/>
          </a:bodyPr>
          <a:lstStyle/>
          <a:p>
            <a:pPr algn="ctr"/>
            <a:r>
              <a:rPr lang="lt-LT" sz="900" b="1" dirty="0">
                <a:solidFill>
                  <a:schemeClr val="accent6"/>
                </a:solidFill>
              </a:rPr>
              <a:t>Siūlomas paremti plotas pagal naujosios Ekologinės sistemos sąlygas</a:t>
            </a:r>
          </a:p>
        </p:txBody>
      </p:sp>
      <p:graphicFrame>
        <p:nvGraphicFramePr>
          <p:cNvPr id="40" name="Table 39">
            <a:extLst>
              <a:ext uri="{FF2B5EF4-FFF2-40B4-BE49-F238E27FC236}">
                <a16:creationId xmlns:a16="http://schemas.microsoft.com/office/drawing/2014/main" id="{F926AA85-EC01-A6E9-F3E9-BBE7A7E20A39}"/>
              </a:ext>
            </a:extLst>
          </p:cNvPr>
          <p:cNvGraphicFramePr>
            <a:graphicFrameLocks noGrp="1"/>
          </p:cNvGraphicFramePr>
          <p:nvPr>
            <p:extLst>
              <p:ext uri="{D42A27DB-BD31-4B8C-83A1-F6EECF244321}">
                <p14:modId xmlns:p14="http://schemas.microsoft.com/office/powerpoint/2010/main" val="3070008531"/>
              </p:ext>
            </p:extLst>
          </p:nvPr>
        </p:nvGraphicFramePr>
        <p:xfrm>
          <a:off x="548373" y="1080340"/>
          <a:ext cx="8055878" cy="2102331"/>
        </p:xfrm>
        <a:graphic>
          <a:graphicData uri="http://schemas.openxmlformats.org/drawingml/2006/table">
            <a:tbl>
              <a:tblPr firstRow="1" firstCol="1" bandRow="1">
                <a:tableStyleId>{5C22544A-7EE6-4342-B048-85BDC9FD1C3A}</a:tableStyleId>
              </a:tblPr>
              <a:tblGrid>
                <a:gridCol w="453491">
                  <a:extLst>
                    <a:ext uri="{9D8B030D-6E8A-4147-A177-3AD203B41FA5}">
                      <a16:colId xmlns:a16="http://schemas.microsoft.com/office/drawing/2014/main" val="1250985346"/>
                    </a:ext>
                  </a:extLst>
                </a:gridCol>
                <a:gridCol w="4708716">
                  <a:extLst>
                    <a:ext uri="{9D8B030D-6E8A-4147-A177-3AD203B41FA5}">
                      <a16:colId xmlns:a16="http://schemas.microsoft.com/office/drawing/2014/main" val="866977363"/>
                    </a:ext>
                  </a:extLst>
                </a:gridCol>
                <a:gridCol w="2893671">
                  <a:extLst>
                    <a:ext uri="{9D8B030D-6E8A-4147-A177-3AD203B41FA5}">
                      <a16:colId xmlns:a16="http://schemas.microsoft.com/office/drawing/2014/main" val="2976987596"/>
                    </a:ext>
                  </a:extLst>
                </a:gridCol>
              </a:tblGrid>
              <a:tr h="206725">
                <a:tc>
                  <a:txBody>
                    <a:bodyPr/>
                    <a:lstStyle/>
                    <a:p>
                      <a:pPr algn="ctr">
                        <a:lnSpc>
                          <a:spcPct val="115000"/>
                        </a:lnSpc>
                        <a:spcBef>
                          <a:spcPts val="800"/>
                        </a:spcBef>
                        <a:spcAft>
                          <a:spcPts val="400"/>
                        </a:spcAft>
                        <a:buNone/>
                      </a:pPr>
                      <a:r>
                        <a:rPr lang="lt-LT" sz="900" dirty="0">
                          <a:solidFill>
                            <a:schemeClr val="tx2"/>
                          </a:solidFill>
                          <a:effectLst/>
                        </a:rPr>
                        <a:t>Eil. Nr.</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algn="ctr">
                        <a:lnSpc>
                          <a:spcPct val="115000"/>
                        </a:lnSpc>
                        <a:spcBef>
                          <a:spcPts val="800"/>
                        </a:spcBef>
                        <a:spcAft>
                          <a:spcPts val="400"/>
                        </a:spcAft>
                        <a:buNone/>
                      </a:pPr>
                      <a:r>
                        <a:rPr lang="lt-LT" sz="900" dirty="0">
                          <a:solidFill>
                            <a:schemeClr val="tx2"/>
                          </a:solidFill>
                          <a:effectLst/>
                        </a:rPr>
                        <a:t>Rodiklis</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algn="ctr">
                        <a:lnSpc>
                          <a:spcPct val="115000"/>
                        </a:lnSpc>
                        <a:spcBef>
                          <a:spcPts val="800"/>
                        </a:spcBef>
                        <a:spcAft>
                          <a:spcPts val="400"/>
                        </a:spcAft>
                        <a:buNone/>
                      </a:pPr>
                      <a:r>
                        <a:rPr lang="lt-LT" sz="900" dirty="0">
                          <a:solidFill>
                            <a:schemeClr val="tx2"/>
                          </a:solidFill>
                          <a:effectLst/>
                        </a:rPr>
                        <a:t>Reikšmė</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extLst>
                  <a:ext uri="{0D108BD9-81ED-4DB2-BD59-A6C34878D82A}">
                    <a16:rowId xmlns:a16="http://schemas.microsoft.com/office/drawing/2014/main" val="1028843470"/>
                  </a:ext>
                </a:extLst>
              </a:tr>
              <a:tr h="383582">
                <a:tc>
                  <a:txBody>
                    <a:bodyPr/>
                    <a:lstStyle/>
                    <a:p>
                      <a:pPr algn="l">
                        <a:lnSpc>
                          <a:spcPct val="115000"/>
                        </a:lnSpc>
                        <a:spcBef>
                          <a:spcPts val="800"/>
                        </a:spcBef>
                        <a:spcAft>
                          <a:spcPts val="400"/>
                        </a:spcAft>
                        <a:buNone/>
                      </a:pPr>
                      <a:r>
                        <a:rPr lang="lt-LT" sz="900" dirty="0">
                          <a:solidFill>
                            <a:schemeClr val="tx2"/>
                          </a:solidFill>
                          <a:effectLst/>
                        </a:rPr>
                        <a:t>1.</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marL="0" marR="0" lvl="0" indent="0" algn="l" defTabSz="685800" rtl="0" eaLnBrk="1" fontAlgn="auto" latinLnBrk="0" hangingPunct="1">
                        <a:lnSpc>
                          <a:spcPct val="115000"/>
                        </a:lnSpc>
                        <a:spcBef>
                          <a:spcPts val="800"/>
                        </a:spcBef>
                        <a:spcAft>
                          <a:spcPts val="400"/>
                        </a:spcAft>
                        <a:buClrTx/>
                        <a:buSzTx/>
                        <a:buFontTx/>
                        <a:buNone/>
                        <a:tabLst/>
                        <a:defRPr/>
                      </a:pPr>
                      <a:r>
                        <a:rPr lang="lt-LT" sz="900" dirty="0">
                          <a:solidFill>
                            <a:schemeClr val="accent6"/>
                          </a:solidFill>
                          <a:effectLst/>
                        </a:rPr>
                        <a:t>Ariamosios žemės naudmenų plotas, ha</a:t>
                      </a:r>
                      <a:endParaRPr lang="lt-LT" sz="9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marL="0" marR="0" lvl="0" indent="0" algn="l" defTabSz="685800" rtl="0" eaLnBrk="1" fontAlgn="auto" latinLnBrk="0" hangingPunct="1">
                        <a:lnSpc>
                          <a:spcPct val="115000"/>
                        </a:lnSpc>
                        <a:spcBef>
                          <a:spcPts val="800"/>
                        </a:spcBef>
                        <a:spcAft>
                          <a:spcPts val="400"/>
                        </a:spcAft>
                        <a:buClrTx/>
                        <a:buSzTx/>
                        <a:buFontTx/>
                        <a:buNone/>
                        <a:tabLst/>
                        <a:defRPr/>
                      </a:pPr>
                      <a:r>
                        <a:rPr lang="lt-LT" sz="900" dirty="0">
                          <a:solidFill>
                            <a:schemeClr val="accent6"/>
                          </a:solidFill>
                          <a:effectLst/>
                        </a:rPr>
                        <a:t>2 313 264</a:t>
                      </a:r>
                      <a:endParaRPr lang="lt-LT" sz="9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extLst>
                  <a:ext uri="{0D108BD9-81ED-4DB2-BD59-A6C34878D82A}">
                    <a16:rowId xmlns:a16="http://schemas.microsoft.com/office/drawing/2014/main" val="4039832793"/>
                  </a:ext>
                </a:extLst>
              </a:tr>
              <a:tr h="426938">
                <a:tc>
                  <a:txBody>
                    <a:bodyPr/>
                    <a:lstStyle/>
                    <a:p>
                      <a:pPr algn="l">
                        <a:lnSpc>
                          <a:spcPct val="115000"/>
                        </a:lnSpc>
                        <a:spcBef>
                          <a:spcPts val="800"/>
                        </a:spcBef>
                        <a:spcAft>
                          <a:spcPts val="400"/>
                        </a:spcAft>
                        <a:buNone/>
                      </a:pPr>
                      <a:r>
                        <a:rPr lang="lt-LT" sz="900" dirty="0">
                          <a:solidFill>
                            <a:schemeClr val="tx2"/>
                          </a:solidFill>
                          <a:effectLst/>
                        </a:rPr>
                        <a:t>2.</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marL="0" marR="0" lvl="0" indent="0" algn="l" defTabSz="685800" rtl="0" eaLnBrk="1" fontAlgn="auto" latinLnBrk="0" hangingPunct="1">
                        <a:lnSpc>
                          <a:spcPct val="115000"/>
                        </a:lnSpc>
                        <a:spcBef>
                          <a:spcPts val="800"/>
                        </a:spcBef>
                        <a:spcAft>
                          <a:spcPts val="400"/>
                        </a:spcAft>
                        <a:buClrTx/>
                        <a:buSzTx/>
                        <a:buFontTx/>
                        <a:buNone/>
                        <a:tabLst/>
                        <a:defRPr/>
                      </a:pPr>
                      <a:r>
                        <a:rPr lang="lt-LT" sz="900" dirty="0">
                          <a:solidFill>
                            <a:schemeClr val="accent6"/>
                          </a:solidFill>
                          <a:effectLst/>
                        </a:rPr>
                        <a:t>Bendras ištiriamas ariamosios žemės naudmenų plotas remiantis apklausos duomenimis (</a:t>
                      </a:r>
                      <a:r>
                        <a:rPr lang="lt-LT" sz="800" i="1" dirty="0">
                          <a:solidFill>
                            <a:schemeClr val="accent6"/>
                          </a:solidFill>
                          <a:effectLst/>
                        </a:rPr>
                        <a:t>apklausos metu organizacijų atstovai nurodė metinį ištirtų ėminių kiekį x vidutinį 1 ėminio dydį iš vidutinio tirto lauko ploto</a:t>
                      </a:r>
                      <a:r>
                        <a:rPr lang="lt-LT" sz="900" dirty="0">
                          <a:solidFill>
                            <a:schemeClr val="accent6"/>
                          </a:solidFill>
                          <a:effectLst/>
                        </a:rPr>
                        <a:t>), ha</a:t>
                      </a:r>
                      <a:endParaRPr lang="lt-LT" sz="9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algn="l">
                        <a:lnSpc>
                          <a:spcPct val="115000"/>
                        </a:lnSpc>
                        <a:spcBef>
                          <a:spcPts val="800"/>
                        </a:spcBef>
                        <a:spcAft>
                          <a:spcPts val="400"/>
                        </a:spcAft>
                        <a:buNone/>
                      </a:pPr>
                      <a:r>
                        <a:rPr lang="lt-LT" sz="900" dirty="0">
                          <a:solidFill>
                            <a:schemeClr val="accent6"/>
                          </a:solidFill>
                          <a:effectLst/>
                        </a:rPr>
                        <a:t>500 050 </a:t>
                      </a:r>
                      <a:r>
                        <a:rPr lang="lt-LT" sz="800" i="1" dirty="0">
                          <a:solidFill>
                            <a:schemeClr val="accent6"/>
                          </a:solidFill>
                          <a:effectLst/>
                        </a:rPr>
                        <a:t>(21,6 proc.)</a:t>
                      </a:r>
                      <a:endParaRPr lang="lt-LT" sz="900" i="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extLst>
                  <a:ext uri="{0D108BD9-81ED-4DB2-BD59-A6C34878D82A}">
                    <a16:rowId xmlns:a16="http://schemas.microsoft.com/office/drawing/2014/main" val="754744387"/>
                  </a:ext>
                </a:extLst>
              </a:tr>
              <a:tr h="298455">
                <a:tc>
                  <a:txBody>
                    <a:bodyPr/>
                    <a:lstStyle/>
                    <a:p>
                      <a:pPr algn="l">
                        <a:lnSpc>
                          <a:spcPct val="115000"/>
                        </a:lnSpc>
                        <a:spcBef>
                          <a:spcPts val="800"/>
                        </a:spcBef>
                        <a:spcAft>
                          <a:spcPts val="400"/>
                        </a:spcAft>
                        <a:buNone/>
                      </a:pPr>
                      <a:r>
                        <a:rPr lang="lt-LT" sz="900" dirty="0">
                          <a:solidFill>
                            <a:schemeClr val="tx2"/>
                          </a:solidFill>
                          <a:effectLst/>
                        </a:rPr>
                        <a:t>3.</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algn="l">
                        <a:lnSpc>
                          <a:spcPct val="115000"/>
                        </a:lnSpc>
                        <a:spcBef>
                          <a:spcPts val="800"/>
                        </a:spcBef>
                        <a:spcAft>
                          <a:spcPts val="400"/>
                        </a:spcAft>
                        <a:buNone/>
                      </a:pPr>
                      <a:r>
                        <a:rPr lang="lt-LT" sz="900" dirty="0">
                          <a:solidFill>
                            <a:schemeClr val="accent6"/>
                          </a:solidFill>
                          <a:effectLst/>
                        </a:rPr>
                        <a:t>Esama dirvožemio tyrimų metinė apimtis </a:t>
                      </a:r>
                      <a:r>
                        <a:rPr lang="lt-LT" sz="800" i="1" dirty="0">
                          <a:solidFill>
                            <a:schemeClr val="accent6"/>
                          </a:solidFill>
                          <a:effectLst/>
                        </a:rPr>
                        <a:t>(nuo ariamosios žemės ūkio naudmenų ploto)</a:t>
                      </a:r>
                      <a:r>
                        <a:rPr lang="lt-LT" sz="900" dirty="0">
                          <a:solidFill>
                            <a:schemeClr val="accent6"/>
                          </a:solidFill>
                          <a:effectLst/>
                        </a:rPr>
                        <a:t>, proc. </a:t>
                      </a:r>
                      <a:endParaRPr lang="lt-LT" sz="9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algn="l">
                        <a:lnSpc>
                          <a:spcPct val="115000"/>
                        </a:lnSpc>
                        <a:spcBef>
                          <a:spcPts val="800"/>
                        </a:spcBef>
                        <a:spcAft>
                          <a:spcPts val="400"/>
                        </a:spcAft>
                        <a:buNone/>
                      </a:pPr>
                      <a:r>
                        <a:rPr lang="lt-LT" sz="900" dirty="0">
                          <a:solidFill>
                            <a:schemeClr val="accent6"/>
                          </a:solidFill>
                          <a:effectLst/>
                        </a:rPr>
                        <a:t>21,6</a:t>
                      </a:r>
                      <a:endParaRPr lang="lt-LT" sz="900"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extLst>
                  <a:ext uri="{0D108BD9-81ED-4DB2-BD59-A6C34878D82A}">
                    <a16:rowId xmlns:a16="http://schemas.microsoft.com/office/drawing/2014/main" val="3070100237"/>
                  </a:ext>
                </a:extLst>
              </a:tr>
              <a:tr h="383582">
                <a:tc>
                  <a:txBody>
                    <a:bodyPr/>
                    <a:lstStyle/>
                    <a:p>
                      <a:pPr algn="l">
                        <a:lnSpc>
                          <a:spcPct val="115000"/>
                        </a:lnSpc>
                        <a:spcBef>
                          <a:spcPts val="800"/>
                        </a:spcBef>
                        <a:spcAft>
                          <a:spcPts val="400"/>
                        </a:spcAft>
                        <a:buNone/>
                      </a:pPr>
                      <a:r>
                        <a:rPr lang="lt-LT" sz="900" dirty="0">
                          <a:solidFill>
                            <a:schemeClr val="tx2"/>
                          </a:solidFill>
                          <a:effectLst/>
                        </a:rPr>
                        <a:t>4.</a:t>
                      </a:r>
                      <a:endPar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tc>
                  <a:txBody>
                    <a:bodyPr/>
                    <a:lstStyle/>
                    <a:p>
                      <a:pPr marL="0" marR="0" lvl="0" indent="0" algn="l" defTabSz="685800" rtl="0" eaLnBrk="1" fontAlgn="auto" latinLnBrk="0" hangingPunct="1">
                        <a:lnSpc>
                          <a:spcPct val="115000"/>
                        </a:lnSpc>
                        <a:spcBef>
                          <a:spcPts val="800"/>
                        </a:spcBef>
                        <a:spcAft>
                          <a:spcPts val="400"/>
                        </a:spcAft>
                        <a:buClrTx/>
                        <a:buSzTx/>
                        <a:buFontTx/>
                        <a:buNone/>
                        <a:tabLst/>
                        <a:defRPr/>
                      </a:pPr>
                      <a:r>
                        <a:rPr lang="lt-LT" sz="900" dirty="0">
                          <a:solidFill>
                            <a:schemeClr val="accent6"/>
                          </a:solidFill>
                          <a:effectLst/>
                        </a:rPr>
                        <a:t>Tikslas – padidinti metinę dirvožemio tyrimų aprėptį nuo 21,6 proc. </a:t>
                      </a:r>
                      <a:r>
                        <a:rPr lang="lt-LT" sz="800" i="1" dirty="0">
                          <a:solidFill>
                            <a:schemeClr val="accent6"/>
                          </a:solidFill>
                          <a:effectLst/>
                        </a:rPr>
                        <a:t>(esamos apimties) </a:t>
                      </a:r>
                      <a:r>
                        <a:rPr lang="lt-LT" sz="900" dirty="0">
                          <a:solidFill>
                            <a:schemeClr val="accent6"/>
                          </a:solidFill>
                          <a:effectLst/>
                        </a:rPr>
                        <a:t>iki 30 proc. (</a:t>
                      </a:r>
                      <a:r>
                        <a:rPr lang="en-GB" sz="900" b="0" dirty="0">
                          <a:solidFill>
                            <a:schemeClr val="accent6"/>
                          </a:solidFill>
                        </a:rPr>
                        <a:t>8,4 proc. p.)</a:t>
                      </a:r>
                    </a:p>
                  </a:txBody>
                  <a:tcPr marL="44595" marR="44595" marT="0" marB="0" anchor="ctr"/>
                </a:tc>
                <a:tc>
                  <a:txBody>
                    <a:bodyPr/>
                    <a:lstStyle/>
                    <a:p>
                      <a:pPr algn="l">
                        <a:lnSpc>
                          <a:spcPct val="115000"/>
                        </a:lnSpc>
                        <a:spcBef>
                          <a:spcPts val="800"/>
                        </a:spcBef>
                        <a:spcAft>
                          <a:spcPts val="400"/>
                        </a:spcAft>
                        <a:buNone/>
                      </a:pPr>
                      <a:r>
                        <a:rPr lang="en-US" sz="900" b="0" dirty="0">
                          <a:solidFill>
                            <a:schemeClr val="accent6"/>
                          </a:solidFill>
                          <a:effectLst/>
                        </a:rPr>
                        <a:t>693 979</a:t>
                      </a:r>
                      <a:r>
                        <a:rPr lang="lt-LT" sz="900" b="0" dirty="0">
                          <a:solidFill>
                            <a:schemeClr val="accent6"/>
                          </a:solidFill>
                          <a:effectLst/>
                        </a:rPr>
                        <a:t> </a:t>
                      </a:r>
                      <a:r>
                        <a:rPr lang="lt-LT" sz="800" b="0" i="1" dirty="0">
                          <a:solidFill>
                            <a:schemeClr val="accent6"/>
                          </a:solidFill>
                          <a:effectLst/>
                        </a:rPr>
                        <a:t>(30 proc.)</a:t>
                      </a:r>
                      <a:endParaRPr lang="lt-LT" sz="900" b="0" i="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endParaRPr>
                    </a:p>
                  </a:txBody>
                  <a:tcPr marL="44595" marR="44595" marT="0" marB="0" anchor="ctr"/>
                </a:tc>
                <a:extLst>
                  <a:ext uri="{0D108BD9-81ED-4DB2-BD59-A6C34878D82A}">
                    <a16:rowId xmlns:a16="http://schemas.microsoft.com/office/drawing/2014/main" val="3042623448"/>
                  </a:ext>
                </a:extLst>
              </a:tr>
              <a:tr h="383582">
                <a:tc>
                  <a:txBody>
                    <a:bodyPr/>
                    <a:lstStyle/>
                    <a:p>
                      <a:pPr algn="l">
                        <a:lnSpc>
                          <a:spcPct val="115000"/>
                        </a:lnSpc>
                        <a:spcBef>
                          <a:spcPts val="800"/>
                        </a:spcBef>
                        <a:spcAft>
                          <a:spcPts val="400"/>
                        </a:spcAft>
                        <a:buNone/>
                      </a:pPr>
                      <a:r>
                        <a:rPr lang="lt-LT" sz="900" dirty="0">
                          <a:solidFill>
                            <a:schemeClr val="tx2"/>
                          </a:solidFill>
                          <a:effectLst/>
                          <a:latin typeface="Calibri Light" panose="020F0302020204030204" pitchFamily="34" charset="0"/>
                          <a:ea typeface="Calibri" panose="020F0502020204030204" pitchFamily="34" charset="0"/>
                          <a:cs typeface="Arial" panose="020B0604020202020204" pitchFamily="34" charset="0"/>
                        </a:rPr>
                        <a:t>5. </a:t>
                      </a:r>
                    </a:p>
                  </a:txBody>
                  <a:tcPr marL="44595" marR="44595" marT="0" marB="0" anchor="ctr"/>
                </a:tc>
                <a:tc>
                  <a:txBody>
                    <a:bodyPr/>
                    <a:lstStyle/>
                    <a:p>
                      <a:pPr marL="0" marR="0" lvl="0" indent="0" algn="l" defTabSz="685800" rtl="0" eaLnBrk="1" fontAlgn="auto" latinLnBrk="0" hangingPunct="1">
                        <a:lnSpc>
                          <a:spcPct val="115000"/>
                        </a:lnSpc>
                        <a:spcBef>
                          <a:spcPts val="800"/>
                        </a:spcBef>
                        <a:spcAft>
                          <a:spcPts val="400"/>
                        </a:spcAft>
                        <a:buClrTx/>
                        <a:buSzTx/>
                        <a:buFontTx/>
                        <a:buNone/>
                        <a:tabLst/>
                        <a:defRPr/>
                      </a:pPr>
                      <a:r>
                        <a:rPr lang="lt-LT" sz="900" b="0" dirty="0">
                          <a:solidFill>
                            <a:schemeClr val="accent6"/>
                          </a:solidFill>
                        </a:rPr>
                        <a:t>2028 m. visas šios Ekologinės sistemos apimtyje paremtas ariamosios žemės plotas dirvožemio tyrimams ir kalkinimui (jei yra poreikis) atlikti, ha</a:t>
                      </a:r>
                      <a:endParaRPr lang="en-GB" sz="900" b="0" dirty="0">
                        <a:solidFill>
                          <a:schemeClr val="accent6"/>
                        </a:solidFill>
                      </a:endParaRPr>
                    </a:p>
                  </a:txBody>
                  <a:tcPr marL="44595" marR="44595" marT="0" marB="0" anchor="ctr"/>
                </a:tc>
                <a:tc>
                  <a:txBody>
                    <a:bodyPr/>
                    <a:lstStyle/>
                    <a:p>
                      <a:pPr algn="l">
                        <a:lnSpc>
                          <a:spcPct val="115000"/>
                        </a:lnSpc>
                        <a:spcBef>
                          <a:spcPts val="800"/>
                        </a:spcBef>
                        <a:spcAft>
                          <a:spcPts val="400"/>
                        </a:spcAft>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1 793 979 </a:t>
                      </a:r>
                    </a:p>
                  </a:txBody>
                  <a:tcPr marL="44595" marR="44595" marT="0" marB="0" anchor="ctr"/>
                </a:tc>
                <a:extLst>
                  <a:ext uri="{0D108BD9-81ED-4DB2-BD59-A6C34878D82A}">
                    <a16:rowId xmlns:a16="http://schemas.microsoft.com/office/drawing/2014/main" val="718397719"/>
                  </a:ext>
                </a:extLst>
              </a:tr>
            </a:tbl>
          </a:graphicData>
        </a:graphic>
      </p:graphicFrame>
      <p:grpSp>
        <p:nvGrpSpPr>
          <p:cNvPr id="58" name="Group 57">
            <a:extLst>
              <a:ext uri="{FF2B5EF4-FFF2-40B4-BE49-F238E27FC236}">
                <a16:creationId xmlns:a16="http://schemas.microsoft.com/office/drawing/2014/main" id="{64A4888E-CCA3-A86D-C4B9-FC183DAF0891}"/>
              </a:ext>
            </a:extLst>
          </p:cNvPr>
          <p:cNvGrpSpPr/>
          <p:nvPr/>
        </p:nvGrpSpPr>
        <p:grpSpPr>
          <a:xfrm>
            <a:off x="548373" y="3283200"/>
            <a:ext cx="8055878" cy="1304675"/>
            <a:chOff x="784800" y="3162492"/>
            <a:chExt cx="7574402" cy="1311429"/>
          </a:xfrm>
        </p:grpSpPr>
        <p:grpSp>
          <p:nvGrpSpPr>
            <p:cNvPr id="51" name="Group 50">
              <a:extLst>
                <a:ext uri="{FF2B5EF4-FFF2-40B4-BE49-F238E27FC236}">
                  <a16:creationId xmlns:a16="http://schemas.microsoft.com/office/drawing/2014/main" id="{1B322094-4CEE-A811-C852-48A9B4AF35C5}"/>
                </a:ext>
              </a:extLst>
            </p:cNvPr>
            <p:cNvGrpSpPr/>
            <p:nvPr/>
          </p:nvGrpSpPr>
          <p:grpSpPr>
            <a:xfrm>
              <a:off x="784800" y="3162492"/>
              <a:ext cx="2172255" cy="1311429"/>
              <a:chOff x="784800" y="3162492"/>
              <a:chExt cx="2172255" cy="1311429"/>
            </a:xfrm>
          </p:grpSpPr>
          <p:sp>
            <p:nvSpPr>
              <p:cNvPr id="42" name="Oval 41">
                <a:extLst>
                  <a:ext uri="{FF2B5EF4-FFF2-40B4-BE49-F238E27FC236}">
                    <a16:creationId xmlns:a16="http://schemas.microsoft.com/office/drawing/2014/main" id="{C6712029-B524-DDAA-030A-3FC0E4733971}"/>
                  </a:ext>
                </a:extLst>
              </p:cNvPr>
              <p:cNvSpPr/>
              <p:nvPr/>
            </p:nvSpPr>
            <p:spPr>
              <a:xfrm>
                <a:off x="784800" y="3506672"/>
                <a:ext cx="2172255" cy="967249"/>
              </a:xfrm>
              <a:prstGeom prst="ellipse">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900" b="1" dirty="0">
                    <a:solidFill>
                      <a:schemeClr val="accent6"/>
                    </a:solidFill>
                  </a:rPr>
                  <a:t>Siūloma paremti 500 000 ha per metus</a:t>
                </a:r>
              </a:p>
              <a:p>
                <a:pPr marL="0" indent="0" algn="ctr" rtl="0">
                  <a:spcBef>
                    <a:spcPts val="0"/>
                  </a:spcBef>
                  <a:spcAft>
                    <a:spcPts val="0"/>
                  </a:spcAft>
                  <a:buNone/>
                </a:pPr>
                <a:r>
                  <a:rPr lang="lt-LT" sz="800" dirty="0">
                    <a:solidFill>
                      <a:schemeClr val="accent6"/>
                    </a:solidFill>
                  </a:rPr>
                  <a:t>21,6 proc. </a:t>
                </a:r>
                <a:endParaRPr lang="lt-LT" sz="1050" dirty="0">
                  <a:solidFill>
                    <a:schemeClr val="accent6"/>
                  </a:solidFill>
                </a:endParaRPr>
              </a:p>
            </p:txBody>
          </p:sp>
          <p:sp>
            <p:nvSpPr>
              <p:cNvPr id="46" name="TextBox 45">
                <a:extLst>
                  <a:ext uri="{FF2B5EF4-FFF2-40B4-BE49-F238E27FC236}">
                    <a16:creationId xmlns:a16="http://schemas.microsoft.com/office/drawing/2014/main" id="{001D89B4-1A76-86BD-1FA5-939460C3F2F2}"/>
                  </a:ext>
                </a:extLst>
              </p:cNvPr>
              <p:cNvSpPr txBox="1"/>
              <p:nvPr/>
            </p:nvSpPr>
            <p:spPr>
              <a:xfrm>
                <a:off x="1578255" y="3162492"/>
                <a:ext cx="801345" cy="261610"/>
              </a:xfrm>
              <a:prstGeom prst="rect">
                <a:avLst/>
              </a:prstGeom>
              <a:noFill/>
            </p:spPr>
            <p:txBody>
              <a:bodyPr wrap="square" rtlCol="0">
                <a:spAutoFit/>
              </a:bodyPr>
              <a:lstStyle/>
              <a:p>
                <a:r>
                  <a:rPr lang="lt-LT" sz="1100" b="1" dirty="0">
                    <a:solidFill>
                      <a:schemeClr val="accent6"/>
                    </a:solidFill>
                  </a:rPr>
                  <a:t>2026 m.</a:t>
                </a:r>
              </a:p>
            </p:txBody>
          </p:sp>
        </p:grpSp>
        <p:grpSp>
          <p:nvGrpSpPr>
            <p:cNvPr id="52" name="Group 51">
              <a:extLst>
                <a:ext uri="{FF2B5EF4-FFF2-40B4-BE49-F238E27FC236}">
                  <a16:creationId xmlns:a16="http://schemas.microsoft.com/office/drawing/2014/main" id="{58411159-5BE4-8822-0399-6762339F7800}"/>
                </a:ext>
              </a:extLst>
            </p:cNvPr>
            <p:cNvGrpSpPr/>
            <p:nvPr/>
          </p:nvGrpSpPr>
          <p:grpSpPr>
            <a:xfrm>
              <a:off x="3449360" y="3206546"/>
              <a:ext cx="2172255" cy="1267375"/>
              <a:chOff x="3449360" y="3206546"/>
              <a:chExt cx="2172255" cy="1267375"/>
            </a:xfrm>
          </p:grpSpPr>
          <p:sp>
            <p:nvSpPr>
              <p:cNvPr id="47" name="TextBox 46">
                <a:extLst>
                  <a:ext uri="{FF2B5EF4-FFF2-40B4-BE49-F238E27FC236}">
                    <a16:creationId xmlns:a16="http://schemas.microsoft.com/office/drawing/2014/main" id="{FF9A55B2-9CF0-5085-0069-0F99C7D99F44}"/>
                  </a:ext>
                </a:extLst>
              </p:cNvPr>
              <p:cNvSpPr txBox="1"/>
              <p:nvPr/>
            </p:nvSpPr>
            <p:spPr>
              <a:xfrm>
                <a:off x="4260233" y="3206546"/>
                <a:ext cx="801345" cy="261610"/>
              </a:xfrm>
              <a:prstGeom prst="rect">
                <a:avLst/>
              </a:prstGeom>
              <a:noFill/>
            </p:spPr>
            <p:txBody>
              <a:bodyPr wrap="square" rtlCol="0">
                <a:spAutoFit/>
              </a:bodyPr>
              <a:lstStyle/>
              <a:p>
                <a:r>
                  <a:rPr lang="lt-LT" sz="1100" b="1" dirty="0">
                    <a:solidFill>
                      <a:schemeClr val="accent6"/>
                    </a:solidFill>
                  </a:rPr>
                  <a:t>2027 m.</a:t>
                </a:r>
              </a:p>
            </p:txBody>
          </p:sp>
          <p:sp>
            <p:nvSpPr>
              <p:cNvPr id="49" name="Oval 48">
                <a:extLst>
                  <a:ext uri="{FF2B5EF4-FFF2-40B4-BE49-F238E27FC236}">
                    <a16:creationId xmlns:a16="http://schemas.microsoft.com/office/drawing/2014/main" id="{C6B1FC0B-13A1-D799-9F44-3EFB4CC4C7DB}"/>
                  </a:ext>
                </a:extLst>
              </p:cNvPr>
              <p:cNvSpPr/>
              <p:nvPr/>
            </p:nvSpPr>
            <p:spPr>
              <a:xfrm>
                <a:off x="3449360" y="3506672"/>
                <a:ext cx="2172255" cy="967249"/>
              </a:xfrm>
              <a:prstGeom prst="ellipse">
                <a:avLst/>
              </a:prstGeom>
              <a:solidFill>
                <a:schemeClr val="accent2">
                  <a:lumMod val="60000"/>
                  <a:lumOff val="4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900" b="1" dirty="0">
                    <a:solidFill>
                      <a:schemeClr val="accent6"/>
                    </a:solidFill>
                  </a:rPr>
                  <a:t>Siūloma paremti 600 000 ha per metus </a:t>
                </a:r>
              </a:p>
              <a:p>
                <a:pPr marL="0" indent="0" algn="ctr" rtl="0">
                  <a:spcBef>
                    <a:spcPts val="0"/>
                  </a:spcBef>
                  <a:spcAft>
                    <a:spcPts val="0"/>
                  </a:spcAft>
                  <a:buNone/>
                </a:pPr>
                <a:r>
                  <a:rPr lang="lt-LT" sz="800" dirty="0">
                    <a:solidFill>
                      <a:schemeClr val="accent6"/>
                    </a:solidFill>
                  </a:rPr>
                  <a:t>25,9  proc. </a:t>
                </a:r>
                <a:endParaRPr lang="lt-LT" sz="1050" dirty="0">
                  <a:solidFill>
                    <a:schemeClr val="accent6"/>
                  </a:solidFill>
                </a:endParaRPr>
              </a:p>
            </p:txBody>
          </p:sp>
        </p:grpSp>
        <p:grpSp>
          <p:nvGrpSpPr>
            <p:cNvPr id="53" name="Group 52">
              <a:extLst>
                <a:ext uri="{FF2B5EF4-FFF2-40B4-BE49-F238E27FC236}">
                  <a16:creationId xmlns:a16="http://schemas.microsoft.com/office/drawing/2014/main" id="{923A68CE-79F2-59C6-541A-AC994098FBA9}"/>
                </a:ext>
              </a:extLst>
            </p:cNvPr>
            <p:cNvGrpSpPr/>
            <p:nvPr/>
          </p:nvGrpSpPr>
          <p:grpSpPr>
            <a:xfrm>
              <a:off x="6186947" y="3186638"/>
              <a:ext cx="2172255" cy="1257172"/>
              <a:chOff x="6186947" y="3186638"/>
              <a:chExt cx="2172255" cy="1257172"/>
            </a:xfrm>
          </p:grpSpPr>
          <p:sp>
            <p:nvSpPr>
              <p:cNvPr id="48" name="TextBox 47">
                <a:extLst>
                  <a:ext uri="{FF2B5EF4-FFF2-40B4-BE49-F238E27FC236}">
                    <a16:creationId xmlns:a16="http://schemas.microsoft.com/office/drawing/2014/main" id="{FD71480D-C8AD-448C-FD89-A5B67ED395EE}"/>
                  </a:ext>
                </a:extLst>
              </p:cNvPr>
              <p:cNvSpPr txBox="1"/>
              <p:nvPr/>
            </p:nvSpPr>
            <p:spPr>
              <a:xfrm>
                <a:off x="6942211" y="3186638"/>
                <a:ext cx="801345" cy="261610"/>
              </a:xfrm>
              <a:prstGeom prst="rect">
                <a:avLst/>
              </a:prstGeom>
              <a:noFill/>
            </p:spPr>
            <p:txBody>
              <a:bodyPr wrap="square" rtlCol="0">
                <a:spAutoFit/>
              </a:bodyPr>
              <a:lstStyle/>
              <a:p>
                <a:r>
                  <a:rPr lang="lt-LT" sz="1100" b="1" dirty="0">
                    <a:solidFill>
                      <a:schemeClr val="accent6"/>
                    </a:solidFill>
                  </a:rPr>
                  <a:t>2028 m.</a:t>
                </a:r>
              </a:p>
            </p:txBody>
          </p:sp>
          <p:sp>
            <p:nvSpPr>
              <p:cNvPr id="50" name="Oval 49">
                <a:extLst>
                  <a:ext uri="{FF2B5EF4-FFF2-40B4-BE49-F238E27FC236}">
                    <a16:creationId xmlns:a16="http://schemas.microsoft.com/office/drawing/2014/main" id="{DB984886-6B9F-03B1-1700-7A695AA0668A}"/>
                  </a:ext>
                </a:extLst>
              </p:cNvPr>
              <p:cNvSpPr/>
              <p:nvPr/>
            </p:nvSpPr>
            <p:spPr>
              <a:xfrm>
                <a:off x="6186947" y="3476561"/>
                <a:ext cx="2172255" cy="967249"/>
              </a:xfrm>
              <a:prstGeom prst="ellipse">
                <a:avLst/>
              </a:prstGeom>
              <a:solidFill>
                <a:schemeClr val="accent1">
                  <a:lumMod val="40000"/>
                  <a:lumOff val="6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900" b="1" dirty="0">
                    <a:solidFill>
                      <a:schemeClr val="accent6"/>
                    </a:solidFill>
                  </a:rPr>
                  <a:t>Siūloma paremti 693 979 ha per metus </a:t>
                </a:r>
              </a:p>
              <a:p>
                <a:pPr marL="0" indent="0" algn="ctr" rtl="0">
                  <a:spcBef>
                    <a:spcPts val="0"/>
                  </a:spcBef>
                  <a:spcAft>
                    <a:spcPts val="0"/>
                  </a:spcAft>
                  <a:buNone/>
                </a:pPr>
                <a:r>
                  <a:rPr lang="lt-LT" sz="800" dirty="0">
                    <a:solidFill>
                      <a:schemeClr val="accent6"/>
                    </a:solidFill>
                  </a:rPr>
                  <a:t>30 proc. </a:t>
                </a:r>
                <a:endParaRPr lang="lt-LT" sz="1050" dirty="0">
                  <a:solidFill>
                    <a:schemeClr val="accent6"/>
                  </a:solidFill>
                </a:endParaRPr>
              </a:p>
            </p:txBody>
          </p:sp>
        </p:grpSp>
        <p:cxnSp>
          <p:nvCxnSpPr>
            <p:cNvPr id="55" name="Straight Arrow Connector 54">
              <a:extLst>
                <a:ext uri="{FF2B5EF4-FFF2-40B4-BE49-F238E27FC236}">
                  <a16:creationId xmlns:a16="http://schemas.microsoft.com/office/drawing/2014/main" id="{DEC3B738-BEA7-7AEE-3F00-43940B2AD2C3}"/>
                </a:ext>
              </a:extLst>
            </p:cNvPr>
            <p:cNvCxnSpPr>
              <a:cxnSpLocks/>
            </p:cNvCxnSpPr>
            <p:nvPr/>
          </p:nvCxnSpPr>
          <p:spPr>
            <a:xfrm>
              <a:off x="2957055" y="3960186"/>
              <a:ext cx="492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228CC05-431C-EF69-6F46-A70672E4D1A2}"/>
                </a:ext>
              </a:extLst>
            </p:cNvPr>
            <p:cNvCxnSpPr>
              <a:cxnSpLocks/>
            </p:cNvCxnSpPr>
            <p:nvPr/>
          </p:nvCxnSpPr>
          <p:spPr>
            <a:xfrm flipV="1">
              <a:off x="5621615" y="3960186"/>
              <a:ext cx="565332" cy="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766F46A-48BB-ADCD-3393-B508122ABABF}"/>
              </a:ext>
            </a:extLst>
          </p:cNvPr>
          <p:cNvGrpSpPr/>
          <p:nvPr/>
        </p:nvGrpSpPr>
        <p:grpSpPr>
          <a:xfrm>
            <a:off x="546100" y="121555"/>
            <a:ext cx="7633100" cy="220113"/>
            <a:chOff x="546100" y="121555"/>
            <a:chExt cx="7916616" cy="220113"/>
          </a:xfrm>
        </p:grpSpPr>
        <p:sp>
          <p:nvSpPr>
            <p:cNvPr id="5" name="Parallelogram 4">
              <a:extLst>
                <a:ext uri="{FF2B5EF4-FFF2-40B4-BE49-F238E27FC236}">
                  <a16:creationId xmlns:a16="http://schemas.microsoft.com/office/drawing/2014/main" id="{1F84258F-8AB2-367A-5D84-C45CEED31049}"/>
                </a:ext>
              </a:extLst>
            </p:cNvPr>
            <p:cNvSpPr/>
            <p:nvPr/>
          </p:nvSpPr>
          <p:spPr>
            <a:xfrm>
              <a:off x="546100" y="121555"/>
              <a:ext cx="2681117"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Siūlomas </a:t>
              </a:r>
              <a:r>
                <a:rPr lang="lt-LT" sz="600">
                  <a:solidFill>
                    <a:srgbClr val="FFFFFF"/>
                  </a:solidFill>
                  <a:latin typeface="Calibri" panose="020F0502020204030204" pitchFamily="34" charset="0"/>
                </a:rPr>
                <a:t>paremti plotas</a:t>
              </a:r>
              <a:endParaRPr lang="pt-BR" sz="600" dirty="0">
                <a:solidFill>
                  <a:srgbClr val="FFFFFF"/>
                </a:solidFill>
                <a:latin typeface="Calibri" panose="020F0502020204030204" pitchFamily="34" charset="0"/>
              </a:endParaRPr>
            </a:p>
          </p:txBody>
        </p:sp>
        <p:sp>
          <p:nvSpPr>
            <p:cNvPr id="6" name="Parallelogram 5">
              <a:extLst>
                <a:ext uri="{FF2B5EF4-FFF2-40B4-BE49-F238E27FC236}">
                  <a16:creationId xmlns:a16="http://schemas.microsoft.com/office/drawing/2014/main" id="{2C5C7681-AC32-9EB8-6DBC-B3CE96B3DF0C}"/>
                </a:ext>
              </a:extLst>
            </p:cNvPr>
            <p:cNvSpPr/>
            <p:nvPr/>
          </p:nvSpPr>
          <p:spPr>
            <a:xfrm>
              <a:off x="3150881" y="121555"/>
              <a:ext cx="268111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Siūlomas biudžetas</a:t>
              </a:r>
            </a:p>
          </p:txBody>
        </p:sp>
        <p:sp>
          <p:nvSpPr>
            <p:cNvPr id="8" name="Parallelogram 7">
              <a:extLst>
                <a:ext uri="{FF2B5EF4-FFF2-40B4-BE49-F238E27FC236}">
                  <a16:creationId xmlns:a16="http://schemas.microsoft.com/office/drawing/2014/main" id="{5993FF0D-463B-D943-846C-4AD61DB89EEC}"/>
                </a:ext>
              </a:extLst>
            </p:cNvPr>
            <p:cNvSpPr/>
            <p:nvPr/>
          </p:nvSpPr>
          <p:spPr>
            <a:xfrm>
              <a:off x="5781597" y="123498"/>
              <a:ext cx="268111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Kompensacinės išmokos indeksavimas </a:t>
              </a:r>
            </a:p>
          </p:txBody>
        </p:sp>
      </p:grpSp>
    </p:spTree>
    <p:extLst>
      <p:ext uri="{BB962C8B-B14F-4D97-AF65-F5344CB8AC3E}">
        <p14:creationId xmlns:p14="http://schemas.microsoft.com/office/powerpoint/2010/main" val="220493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8239-34EA-EA67-9C71-5FD73E6E1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1833E-60F4-2F78-4DAC-46C261C90C25}"/>
              </a:ext>
            </a:extLst>
          </p:cNvPr>
          <p:cNvSpPr>
            <a:spLocks noGrp="1"/>
          </p:cNvSpPr>
          <p:nvPr>
            <p:ph type="title"/>
          </p:nvPr>
        </p:nvSpPr>
        <p:spPr>
          <a:xfrm>
            <a:off x="539743" y="421956"/>
            <a:ext cx="8058150" cy="498598"/>
          </a:xfrm>
        </p:spPr>
        <p:txBody>
          <a:bodyPr/>
          <a:lstStyle/>
          <a:p>
            <a:r>
              <a:rPr lang="lt-LT" sz="1200" dirty="0"/>
              <a:t>Siūlomas metinis finansavimas modeliuotas scenarijų principu – finansavimo planavimas grindžiamas prognozuojama ekologinės sistemos aprėptimi, kalkinimo poreikio paplitimu ir tikėtinu dirvožemio tyrimų alternatyvų pasirinkimu</a:t>
            </a:r>
            <a:br>
              <a:rPr lang="lt-LT" sz="1200" dirty="0"/>
            </a:br>
            <a:endParaRPr lang="lt-LT" sz="1200" dirty="0"/>
          </a:p>
        </p:txBody>
      </p:sp>
      <p:sp>
        <p:nvSpPr>
          <p:cNvPr id="3" name="Slide Number Placeholder 2">
            <a:extLst>
              <a:ext uri="{FF2B5EF4-FFF2-40B4-BE49-F238E27FC236}">
                <a16:creationId xmlns:a16="http://schemas.microsoft.com/office/drawing/2014/main" id="{2E454567-8880-309F-2024-A0BB4431FDF2}"/>
              </a:ext>
            </a:extLst>
          </p:cNvPr>
          <p:cNvSpPr>
            <a:spLocks noGrp="1"/>
          </p:cNvSpPr>
          <p:nvPr>
            <p:ph type="sldNum" sz="quarter" idx="12"/>
          </p:nvPr>
        </p:nvSpPr>
        <p:spPr/>
        <p:txBody>
          <a:bodyPr/>
          <a:lstStyle/>
          <a:p>
            <a:fld id="{42B1E8F1-27DF-3C4C-AF5E-F329429EDE92}" type="slidenum">
              <a:rPr lang="lt-LT" smtClean="0"/>
              <a:pPr/>
              <a:t>21</a:t>
            </a:fld>
            <a:endParaRPr lang="lt-LT"/>
          </a:p>
        </p:txBody>
      </p:sp>
      <p:sp>
        <p:nvSpPr>
          <p:cNvPr id="17" name="Rectangle 16">
            <a:extLst>
              <a:ext uri="{FF2B5EF4-FFF2-40B4-BE49-F238E27FC236}">
                <a16:creationId xmlns:a16="http://schemas.microsoft.com/office/drawing/2014/main" id="{0B1A1874-F896-5017-FB0D-FFAB625E1C28}"/>
              </a:ext>
            </a:extLst>
          </p:cNvPr>
          <p:cNvSpPr/>
          <p:nvPr/>
        </p:nvSpPr>
        <p:spPr>
          <a:xfrm>
            <a:off x="3220171" y="4661046"/>
            <a:ext cx="3021876" cy="396463"/>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dirty="0">
                <a:solidFill>
                  <a:schemeClr val="bg2"/>
                </a:solidFill>
              </a:rPr>
              <a:t>Eur – euras;</a:t>
            </a:r>
          </a:p>
          <a:p>
            <a:pPr algn="ctr" rtl="0">
              <a:spcBef>
                <a:spcPts val="0"/>
              </a:spcBef>
              <a:spcAft>
                <a:spcPts val="0"/>
              </a:spcAft>
            </a:pPr>
            <a:r>
              <a:rPr lang="lt-LT" sz="700" dirty="0">
                <a:solidFill>
                  <a:schemeClr val="bg2"/>
                </a:solidFill>
              </a:rPr>
              <a:t>ha – hektaras.</a:t>
            </a:r>
          </a:p>
        </p:txBody>
      </p:sp>
      <p:sp>
        <p:nvSpPr>
          <p:cNvPr id="20" name="TextBox 19">
            <a:extLst>
              <a:ext uri="{FF2B5EF4-FFF2-40B4-BE49-F238E27FC236}">
                <a16:creationId xmlns:a16="http://schemas.microsoft.com/office/drawing/2014/main" id="{15668A64-9215-875E-EC41-0269F6BA1CD6}"/>
              </a:ext>
            </a:extLst>
          </p:cNvPr>
          <p:cNvSpPr txBox="1"/>
          <p:nvPr/>
        </p:nvSpPr>
        <p:spPr>
          <a:xfrm>
            <a:off x="539748" y="850643"/>
            <a:ext cx="8058145" cy="246221"/>
          </a:xfrm>
          <a:prstGeom prst="rect">
            <a:avLst/>
          </a:prstGeom>
          <a:solidFill>
            <a:schemeClr val="tx2"/>
          </a:solidFill>
          <a:ln>
            <a:solidFill>
              <a:schemeClr val="accent2">
                <a:lumMod val="20000"/>
                <a:lumOff val="80000"/>
              </a:schemeClr>
            </a:solidFill>
          </a:ln>
        </p:spPr>
        <p:txBody>
          <a:bodyPr wrap="square" rtlCol="0">
            <a:spAutoFit/>
          </a:bodyPr>
          <a:lstStyle/>
          <a:p>
            <a:pPr algn="ctr"/>
            <a:r>
              <a:rPr lang="en-GB" sz="1000" b="1" dirty="0" err="1"/>
              <a:t>Finansavimo</a:t>
            </a:r>
            <a:r>
              <a:rPr lang="en-GB" sz="1000" b="1" dirty="0"/>
              <a:t> </a:t>
            </a:r>
            <a:r>
              <a:rPr lang="en-GB" sz="1000" b="1" dirty="0" err="1"/>
              <a:t>planavimo</a:t>
            </a:r>
            <a:r>
              <a:rPr lang="en-GB" sz="1000" b="1" dirty="0"/>
              <a:t> </a:t>
            </a:r>
            <a:r>
              <a:rPr lang="en-GB" sz="1000" b="1" dirty="0" err="1"/>
              <a:t>prielaidos</a:t>
            </a:r>
            <a:endParaRPr lang="lt-LT" sz="1000" b="1" dirty="0"/>
          </a:p>
        </p:txBody>
      </p:sp>
      <p:sp>
        <p:nvSpPr>
          <p:cNvPr id="21" name="TextBox 20">
            <a:extLst>
              <a:ext uri="{FF2B5EF4-FFF2-40B4-BE49-F238E27FC236}">
                <a16:creationId xmlns:a16="http://schemas.microsoft.com/office/drawing/2014/main" id="{8BDA97A1-5496-931C-30E6-A9B9B11C5A1F}"/>
              </a:ext>
            </a:extLst>
          </p:cNvPr>
          <p:cNvSpPr txBox="1"/>
          <p:nvPr/>
        </p:nvSpPr>
        <p:spPr>
          <a:xfrm>
            <a:off x="546105" y="1495586"/>
            <a:ext cx="8064502" cy="507831"/>
          </a:xfrm>
          <a:prstGeom prst="rect">
            <a:avLst/>
          </a:prstGeom>
          <a:noFill/>
          <a:ln w="12700">
            <a:solidFill>
              <a:schemeClr val="accent1"/>
            </a:solidFill>
          </a:ln>
        </p:spPr>
        <p:txBody>
          <a:bodyPr wrap="square" rtlCol="0">
            <a:spAutoFit/>
          </a:bodyPr>
          <a:lstStyle/>
          <a:p>
            <a:pPr algn="just"/>
            <a:r>
              <a:rPr lang="lt-LT" sz="900" dirty="0">
                <a:solidFill>
                  <a:schemeClr val="accent6"/>
                </a:solidFill>
              </a:rPr>
              <a:t>2. </a:t>
            </a:r>
            <a:r>
              <a:rPr lang="lt-LT" sz="900" b="1" dirty="0">
                <a:solidFill>
                  <a:schemeClr val="accent6"/>
                </a:solidFill>
              </a:rPr>
              <a:t>Siūlomo paremti ploto pasidalijimas tarp nustatytų A ir B kompensacinių išmokų variantų.</a:t>
            </a:r>
          </a:p>
          <a:p>
            <a:pPr algn="just"/>
            <a:r>
              <a:rPr lang="lt-LT" sz="900" dirty="0">
                <a:solidFill>
                  <a:schemeClr val="accent6"/>
                </a:solidFill>
              </a:rPr>
              <a:t>Remiantis LAMMC 2022–2023 m. dirvožemio tyrimų duomenimis,  daroma prielaida, </a:t>
            </a:r>
            <a:r>
              <a:rPr lang="lt-LT" sz="900" b="1" dirty="0">
                <a:solidFill>
                  <a:schemeClr val="accent6"/>
                </a:solidFill>
              </a:rPr>
              <a:t>kad apie 35 proc. ariamosios žemės plotui gali būti aktualus kalkinimo poreikis, </a:t>
            </a:r>
            <a:r>
              <a:rPr lang="lt-LT" sz="900" dirty="0">
                <a:solidFill>
                  <a:schemeClr val="accent6"/>
                </a:solidFill>
              </a:rPr>
              <a:t>todėl ši dalis priskiriama B variantui, o likę 65 proc. – A variantui.</a:t>
            </a:r>
          </a:p>
        </p:txBody>
      </p:sp>
      <p:sp>
        <p:nvSpPr>
          <p:cNvPr id="23" name="TextBox 22">
            <a:extLst>
              <a:ext uri="{FF2B5EF4-FFF2-40B4-BE49-F238E27FC236}">
                <a16:creationId xmlns:a16="http://schemas.microsoft.com/office/drawing/2014/main" id="{9F8EF512-73C7-E890-44C5-BC0A21EC56F4}"/>
              </a:ext>
            </a:extLst>
          </p:cNvPr>
          <p:cNvSpPr txBox="1"/>
          <p:nvPr/>
        </p:nvSpPr>
        <p:spPr>
          <a:xfrm>
            <a:off x="552462" y="1180809"/>
            <a:ext cx="8058145" cy="230832"/>
          </a:xfrm>
          <a:prstGeom prst="rect">
            <a:avLst/>
          </a:prstGeom>
          <a:noFill/>
          <a:ln w="12700">
            <a:solidFill>
              <a:schemeClr val="accent1"/>
            </a:solidFill>
          </a:ln>
        </p:spPr>
        <p:txBody>
          <a:bodyPr wrap="square" rtlCol="0">
            <a:spAutoFit/>
          </a:bodyPr>
          <a:lstStyle>
            <a:defPPr>
              <a:defRPr lang="en-US"/>
            </a:defPPr>
            <a:lvl1pPr algn="just">
              <a:defRPr sz="800"/>
            </a:lvl1pPr>
          </a:lstStyle>
          <a:p>
            <a:r>
              <a:rPr lang="lt-LT" sz="900" dirty="0">
                <a:solidFill>
                  <a:schemeClr val="accent6"/>
                </a:solidFill>
              </a:rPr>
              <a:t>1</a:t>
            </a:r>
            <a:r>
              <a:rPr lang="lt-LT" sz="900" b="1" dirty="0">
                <a:solidFill>
                  <a:schemeClr val="accent6"/>
                </a:solidFill>
              </a:rPr>
              <a:t>. </a:t>
            </a:r>
            <a:r>
              <a:rPr lang="en-GB" sz="900" b="1" dirty="0" err="1">
                <a:solidFill>
                  <a:schemeClr val="accent6"/>
                </a:solidFill>
              </a:rPr>
              <a:t>Remiamas</a:t>
            </a:r>
            <a:r>
              <a:rPr lang="en-GB" sz="900" b="1" dirty="0">
                <a:solidFill>
                  <a:schemeClr val="accent6"/>
                </a:solidFill>
              </a:rPr>
              <a:t> </a:t>
            </a:r>
            <a:r>
              <a:rPr lang="en-GB" sz="900" b="1" dirty="0" err="1">
                <a:solidFill>
                  <a:schemeClr val="accent6"/>
                </a:solidFill>
              </a:rPr>
              <a:t>plotas</a:t>
            </a:r>
            <a:r>
              <a:rPr lang="en-GB" sz="900" b="1" dirty="0">
                <a:solidFill>
                  <a:schemeClr val="accent6"/>
                </a:solidFill>
              </a:rPr>
              <a:t> </a:t>
            </a:r>
            <a:r>
              <a:rPr lang="en-GB" sz="900" b="1" dirty="0" err="1">
                <a:solidFill>
                  <a:schemeClr val="accent6"/>
                </a:solidFill>
              </a:rPr>
              <a:t>didinamas</a:t>
            </a:r>
            <a:r>
              <a:rPr lang="en-GB" sz="900" b="1" dirty="0">
                <a:solidFill>
                  <a:schemeClr val="accent6"/>
                </a:solidFill>
              </a:rPr>
              <a:t> </a:t>
            </a:r>
            <a:r>
              <a:rPr lang="en-GB" sz="900" b="1" dirty="0" err="1">
                <a:solidFill>
                  <a:schemeClr val="accent6"/>
                </a:solidFill>
              </a:rPr>
              <a:t>etapais</a:t>
            </a:r>
            <a:r>
              <a:rPr lang="lt-LT" sz="900" dirty="0">
                <a:solidFill>
                  <a:schemeClr val="accent6"/>
                </a:solidFill>
              </a:rPr>
              <a:t>, kasmet didėjantis siūlomas paremti plotas per metus </a:t>
            </a:r>
            <a:endParaRPr lang="en-GB" sz="900" dirty="0">
              <a:solidFill>
                <a:schemeClr val="accent6"/>
              </a:solidFill>
            </a:endParaRPr>
          </a:p>
        </p:txBody>
      </p:sp>
      <p:grpSp>
        <p:nvGrpSpPr>
          <p:cNvPr id="4" name="Group 3">
            <a:extLst>
              <a:ext uri="{FF2B5EF4-FFF2-40B4-BE49-F238E27FC236}">
                <a16:creationId xmlns:a16="http://schemas.microsoft.com/office/drawing/2014/main" id="{BE527F99-7101-D564-6173-B9C5AC455C59}"/>
              </a:ext>
            </a:extLst>
          </p:cNvPr>
          <p:cNvGrpSpPr/>
          <p:nvPr/>
        </p:nvGrpSpPr>
        <p:grpSpPr>
          <a:xfrm>
            <a:off x="546100" y="121555"/>
            <a:ext cx="7633100" cy="220113"/>
            <a:chOff x="546100" y="121555"/>
            <a:chExt cx="7916616" cy="220113"/>
          </a:xfrm>
        </p:grpSpPr>
        <p:sp>
          <p:nvSpPr>
            <p:cNvPr id="5" name="Parallelogram 4">
              <a:extLst>
                <a:ext uri="{FF2B5EF4-FFF2-40B4-BE49-F238E27FC236}">
                  <a16:creationId xmlns:a16="http://schemas.microsoft.com/office/drawing/2014/main" id="{49B3FD8F-F903-8827-8487-80DD3C28D0F0}"/>
                </a:ext>
              </a:extLst>
            </p:cNvPr>
            <p:cNvSpPr/>
            <p:nvPr/>
          </p:nvSpPr>
          <p:spPr>
            <a:xfrm>
              <a:off x="546100" y="121555"/>
              <a:ext cx="2681117"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Siūlomas </a:t>
              </a:r>
              <a:r>
                <a:rPr lang="lt-LT" sz="600">
                  <a:solidFill>
                    <a:schemeClr val="accent6"/>
                  </a:solidFill>
                  <a:latin typeface="Calibri" panose="020F0502020204030204" pitchFamily="34" charset="0"/>
                </a:rPr>
                <a:t>paremti plotas</a:t>
              </a:r>
              <a:endParaRPr lang="pt-BR" sz="600" dirty="0">
                <a:solidFill>
                  <a:schemeClr val="accent6"/>
                </a:solidFill>
                <a:latin typeface="Calibri" panose="020F0502020204030204" pitchFamily="34" charset="0"/>
              </a:endParaRPr>
            </a:p>
          </p:txBody>
        </p:sp>
        <p:sp>
          <p:nvSpPr>
            <p:cNvPr id="6" name="Parallelogram 5">
              <a:extLst>
                <a:ext uri="{FF2B5EF4-FFF2-40B4-BE49-F238E27FC236}">
                  <a16:creationId xmlns:a16="http://schemas.microsoft.com/office/drawing/2014/main" id="{CD99F7AD-E468-FBC2-62B8-0182F70C1BFE}"/>
                </a:ext>
              </a:extLst>
            </p:cNvPr>
            <p:cNvSpPr/>
            <p:nvPr/>
          </p:nvSpPr>
          <p:spPr>
            <a:xfrm>
              <a:off x="3150881" y="121555"/>
              <a:ext cx="2681119"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Siūlomas biudžetas</a:t>
              </a:r>
            </a:p>
          </p:txBody>
        </p:sp>
        <p:sp>
          <p:nvSpPr>
            <p:cNvPr id="7" name="Parallelogram 6">
              <a:extLst>
                <a:ext uri="{FF2B5EF4-FFF2-40B4-BE49-F238E27FC236}">
                  <a16:creationId xmlns:a16="http://schemas.microsoft.com/office/drawing/2014/main" id="{70FDB70F-DB17-9B9E-77E3-E7088B0D8591}"/>
                </a:ext>
              </a:extLst>
            </p:cNvPr>
            <p:cNvSpPr/>
            <p:nvPr/>
          </p:nvSpPr>
          <p:spPr>
            <a:xfrm>
              <a:off x="5781597" y="123498"/>
              <a:ext cx="268111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Kompensacinės išmokos indeksavimas </a:t>
              </a:r>
            </a:p>
          </p:txBody>
        </p:sp>
      </p:grpSp>
      <p:sp>
        <p:nvSpPr>
          <p:cNvPr id="8" name="TextBox 7">
            <a:extLst>
              <a:ext uri="{FF2B5EF4-FFF2-40B4-BE49-F238E27FC236}">
                <a16:creationId xmlns:a16="http://schemas.microsoft.com/office/drawing/2014/main" id="{4C5CD18F-E10D-69C0-8BF9-75D9147FE7D5}"/>
              </a:ext>
            </a:extLst>
          </p:cNvPr>
          <p:cNvSpPr txBox="1"/>
          <p:nvPr/>
        </p:nvSpPr>
        <p:spPr>
          <a:xfrm>
            <a:off x="546105" y="2087362"/>
            <a:ext cx="8051790" cy="507831"/>
          </a:xfrm>
          <a:prstGeom prst="rect">
            <a:avLst/>
          </a:prstGeom>
          <a:noFill/>
          <a:ln w="12700">
            <a:solidFill>
              <a:schemeClr val="accent1"/>
            </a:solidFill>
          </a:ln>
        </p:spPr>
        <p:txBody>
          <a:bodyPr wrap="square" rtlCol="0">
            <a:spAutoFit/>
          </a:bodyPr>
          <a:lstStyle/>
          <a:p>
            <a:pPr algn="just"/>
            <a:r>
              <a:rPr lang="lt-LT" sz="900" dirty="0">
                <a:solidFill>
                  <a:schemeClr val="accent6"/>
                </a:solidFill>
              </a:rPr>
              <a:t>3. </a:t>
            </a:r>
            <a:r>
              <a:rPr lang="lt-LT" sz="900" b="1" dirty="0">
                <a:solidFill>
                  <a:schemeClr val="accent6"/>
                </a:solidFill>
              </a:rPr>
              <a:t>Alternatyvų pasirinkimo nustatymas ir jiems tenkanti biudžeto dalis. </a:t>
            </a:r>
          </a:p>
          <a:p>
            <a:pPr algn="just"/>
            <a:r>
              <a:rPr lang="lt-LT" sz="900" dirty="0">
                <a:solidFill>
                  <a:schemeClr val="accent6"/>
                </a:solidFill>
              </a:rPr>
              <a:t> 50 proc. siūlomo paremti ploto priskiriama I alternatyvai, 30 proc. – II alternatyvai, o 20 proc. – III alternatyvai. Didžiausia dalis priskirta I alternatyvai, kadangi joje numatyti baziniai dirvožemio rodikliai laikomi svarbiausiais tręšimo poreikiui nustatyti ir yra dažniausiai naudojami ūkininkų praktikoje. </a:t>
            </a:r>
          </a:p>
        </p:txBody>
      </p:sp>
      <p:graphicFrame>
        <p:nvGraphicFramePr>
          <p:cNvPr id="11" name="Table 10">
            <a:extLst>
              <a:ext uri="{FF2B5EF4-FFF2-40B4-BE49-F238E27FC236}">
                <a16:creationId xmlns:a16="http://schemas.microsoft.com/office/drawing/2014/main" id="{7919577C-285D-7A1A-11C0-DDBED4B67845}"/>
              </a:ext>
            </a:extLst>
          </p:cNvPr>
          <p:cNvGraphicFramePr>
            <a:graphicFrameLocks noGrp="1"/>
          </p:cNvGraphicFramePr>
          <p:nvPr>
            <p:extLst>
              <p:ext uri="{D42A27DB-BD31-4B8C-83A1-F6EECF244321}">
                <p14:modId xmlns:p14="http://schemas.microsoft.com/office/powerpoint/2010/main" val="2070626660"/>
              </p:ext>
            </p:extLst>
          </p:nvPr>
        </p:nvGraphicFramePr>
        <p:xfrm>
          <a:off x="539748" y="2679138"/>
          <a:ext cx="8064502" cy="1822542"/>
        </p:xfrm>
        <a:graphic>
          <a:graphicData uri="http://schemas.openxmlformats.org/drawingml/2006/table">
            <a:tbl>
              <a:tblPr firstRow="1" firstCol="1" bandRow="1"/>
              <a:tblGrid>
                <a:gridCol w="967086">
                  <a:extLst>
                    <a:ext uri="{9D8B030D-6E8A-4147-A177-3AD203B41FA5}">
                      <a16:colId xmlns:a16="http://schemas.microsoft.com/office/drawing/2014/main" val="2971154471"/>
                    </a:ext>
                  </a:extLst>
                </a:gridCol>
                <a:gridCol w="1675566">
                  <a:extLst>
                    <a:ext uri="{9D8B030D-6E8A-4147-A177-3AD203B41FA5}">
                      <a16:colId xmlns:a16="http://schemas.microsoft.com/office/drawing/2014/main" val="799260305"/>
                    </a:ext>
                  </a:extLst>
                </a:gridCol>
                <a:gridCol w="2055154">
                  <a:extLst>
                    <a:ext uri="{9D8B030D-6E8A-4147-A177-3AD203B41FA5}">
                      <a16:colId xmlns:a16="http://schemas.microsoft.com/office/drawing/2014/main" val="2935670885"/>
                    </a:ext>
                  </a:extLst>
                </a:gridCol>
                <a:gridCol w="1683348">
                  <a:extLst>
                    <a:ext uri="{9D8B030D-6E8A-4147-A177-3AD203B41FA5}">
                      <a16:colId xmlns:a16="http://schemas.microsoft.com/office/drawing/2014/main" val="427486822"/>
                    </a:ext>
                  </a:extLst>
                </a:gridCol>
                <a:gridCol w="1683348">
                  <a:extLst>
                    <a:ext uri="{9D8B030D-6E8A-4147-A177-3AD203B41FA5}">
                      <a16:colId xmlns:a16="http://schemas.microsoft.com/office/drawing/2014/main" val="654625132"/>
                    </a:ext>
                  </a:extLst>
                </a:gridCol>
              </a:tblGrid>
              <a:tr h="364866">
                <a:tc>
                  <a:txBody>
                    <a:bodyPr/>
                    <a:lstStyle/>
                    <a:p>
                      <a:pPr algn="ctr">
                        <a:lnSpc>
                          <a:spcPct val="115000"/>
                        </a:lnSpc>
                        <a:spcBef>
                          <a:spcPts val="800"/>
                        </a:spcBef>
                        <a:spcAft>
                          <a:spcPts val="400"/>
                        </a:spcAft>
                        <a:buNone/>
                      </a:pPr>
                      <a:r>
                        <a:rPr lang="lt-LT" sz="900">
                          <a:solidFill>
                            <a:srgbClr val="E1E1D5"/>
                          </a:solidFill>
                          <a:effectLst/>
                          <a:latin typeface="Calibri Light" panose="020F0302020204030204" pitchFamily="34" charset="0"/>
                          <a:ea typeface="Times New Roman" panose="02020603050405020304" pitchFamily="18" charset="0"/>
                          <a:cs typeface="Calibri Light" panose="020F0302020204030204" pitchFamily="34" charset="0"/>
                        </a:rPr>
                        <a:t>Metai</a:t>
                      </a:r>
                      <a:endParaRPr lang="lt-LT" sz="90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9050" cap="flat" cmpd="sng" algn="ctr">
                      <a:solidFill>
                        <a:srgbClr val="FEFFFE"/>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1F7B61"/>
                    </a:solidFill>
                  </a:tcPr>
                </a:tc>
                <a:tc>
                  <a:txBody>
                    <a:bodyPr/>
                    <a:lstStyle/>
                    <a:p>
                      <a:pPr algn="ctr">
                        <a:lnSpc>
                          <a:spcPct val="115000"/>
                        </a:lnSpc>
                        <a:spcBef>
                          <a:spcPts val="800"/>
                        </a:spcBef>
                        <a:spcAft>
                          <a:spcPts val="400"/>
                        </a:spcAft>
                        <a:buNone/>
                      </a:pPr>
                      <a:r>
                        <a:rPr lang="lt-LT" sz="900" dirty="0">
                          <a:solidFill>
                            <a:srgbClr val="E1E1D5"/>
                          </a:solidFill>
                          <a:effectLst/>
                          <a:latin typeface="Calibri Light" panose="020F0302020204030204" pitchFamily="34" charset="0"/>
                          <a:ea typeface="Times New Roman" panose="02020603050405020304" pitchFamily="18" charset="0"/>
                          <a:cs typeface="Calibri Light" panose="020F0302020204030204" pitchFamily="34" charset="0"/>
                        </a:rPr>
                        <a:t>Bendras planuojamas paremti plotas, ha</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9050" cap="flat" cmpd="sng" algn="ctr">
                      <a:solidFill>
                        <a:srgbClr val="FEFFFE"/>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1F7B61"/>
                    </a:solidFill>
                  </a:tcPr>
                </a:tc>
                <a:tc>
                  <a:txBody>
                    <a:bodyPr/>
                    <a:lstStyle/>
                    <a:p>
                      <a:pPr algn="ctr">
                        <a:lnSpc>
                          <a:spcPct val="115000"/>
                        </a:lnSpc>
                        <a:spcBef>
                          <a:spcPts val="800"/>
                        </a:spcBef>
                        <a:spcAft>
                          <a:spcPts val="400"/>
                        </a:spcAft>
                        <a:buNone/>
                      </a:pPr>
                      <a:r>
                        <a:rPr lang="lt-LT" sz="900" dirty="0">
                          <a:solidFill>
                            <a:srgbClr val="E1E1D5"/>
                          </a:solidFill>
                          <a:effectLst/>
                          <a:latin typeface="Calibri Light" panose="020F0302020204030204" pitchFamily="34" charset="0"/>
                          <a:ea typeface="Times New Roman" panose="02020603050405020304" pitchFamily="18" charset="0"/>
                          <a:cs typeface="Calibri Light" panose="020F0302020204030204" pitchFamily="34" charset="0"/>
                        </a:rPr>
                        <a:t>A variantas (65 proc.), ha</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9050" cap="flat" cmpd="sng" algn="ctr">
                      <a:solidFill>
                        <a:srgbClr val="FEFFFE"/>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1F7B61"/>
                    </a:solidFill>
                  </a:tcPr>
                </a:tc>
                <a:tc>
                  <a:txBody>
                    <a:bodyPr/>
                    <a:lstStyle/>
                    <a:p>
                      <a:pPr algn="ctr">
                        <a:lnSpc>
                          <a:spcPct val="115000"/>
                        </a:lnSpc>
                        <a:spcBef>
                          <a:spcPts val="800"/>
                        </a:spcBef>
                        <a:spcAft>
                          <a:spcPts val="400"/>
                        </a:spcAft>
                        <a:buNone/>
                      </a:pPr>
                      <a:r>
                        <a:rPr lang="lt-LT" sz="900" dirty="0">
                          <a:solidFill>
                            <a:srgbClr val="E1E1D5"/>
                          </a:solidFill>
                          <a:effectLst/>
                          <a:latin typeface="Calibri Light" panose="020F0302020204030204" pitchFamily="34" charset="0"/>
                          <a:ea typeface="Times New Roman" panose="02020603050405020304" pitchFamily="18" charset="0"/>
                          <a:cs typeface="Calibri Light" panose="020F0302020204030204" pitchFamily="34" charset="0"/>
                        </a:rPr>
                        <a:t>B variantas (35 proc.), ha</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9050" cap="flat" cmpd="sng" algn="ctr">
                      <a:solidFill>
                        <a:srgbClr val="FEFFFE"/>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1F7B61"/>
                    </a:solidFill>
                  </a:tcPr>
                </a:tc>
                <a:tc>
                  <a:txBody>
                    <a:bodyPr/>
                    <a:lstStyle/>
                    <a:p>
                      <a:pPr algn="ctr">
                        <a:lnSpc>
                          <a:spcPct val="115000"/>
                        </a:lnSpc>
                        <a:spcBef>
                          <a:spcPts val="800"/>
                        </a:spcBef>
                        <a:spcAft>
                          <a:spcPts val="400"/>
                        </a:spcAft>
                        <a:buNone/>
                      </a:pPr>
                      <a:r>
                        <a:rPr lang="lt-LT" sz="900" kern="1200" dirty="0">
                          <a:solidFill>
                            <a:srgbClr val="E1E1D5"/>
                          </a:solidFill>
                          <a:effectLst/>
                          <a:latin typeface="Calibri Light" panose="020F0302020204030204" pitchFamily="34" charset="0"/>
                          <a:ea typeface="Calibri" panose="020F0502020204030204" pitchFamily="34" charset="0"/>
                          <a:cs typeface="Calibri Light" panose="020F0302020204030204" pitchFamily="34" charset="0"/>
                        </a:rPr>
                        <a:t>Preliminarus biudžetas, Eur</a:t>
                      </a: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9050" cap="flat" cmpd="sng" algn="ctr">
                      <a:solidFill>
                        <a:srgbClr val="FEFFFE"/>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1F7B61"/>
                    </a:solidFill>
                  </a:tcPr>
                </a:tc>
                <a:extLst>
                  <a:ext uri="{0D108BD9-81ED-4DB2-BD59-A6C34878D82A}">
                    <a16:rowId xmlns:a16="http://schemas.microsoft.com/office/drawing/2014/main" val="2348275562"/>
                  </a:ext>
                </a:extLst>
              </a:tr>
              <a:tr h="481627">
                <a:tc>
                  <a:txBody>
                    <a:bodyPr/>
                    <a:lstStyle/>
                    <a:p>
                      <a:pPr algn="l">
                        <a:lnSpc>
                          <a:spcPct val="115000"/>
                        </a:lnSpc>
                        <a:spcBef>
                          <a:spcPts val="800"/>
                        </a:spcBef>
                        <a:spcAft>
                          <a:spcPts val="400"/>
                        </a:spcAft>
                        <a:buNone/>
                      </a:pPr>
                      <a:r>
                        <a:rPr lang="lt-LT" sz="9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2026</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a:txBody>
                    <a:bodyPr/>
                    <a:lstStyle/>
                    <a:p>
                      <a:pPr algn="l">
                        <a:lnSpc>
                          <a:spcPct val="115000"/>
                        </a:lnSpc>
                        <a:spcBef>
                          <a:spcPts val="800"/>
                        </a:spcBef>
                        <a:spcAft>
                          <a:spcPts val="400"/>
                        </a:spcAft>
                        <a:buNone/>
                      </a:pPr>
                      <a:r>
                        <a:rPr lang="en-US" sz="9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500 000</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a:txBody>
                    <a:bodyPr/>
                    <a:lstStyle/>
                    <a:p>
                      <a:pPr algn="l">
                        <a:lnSpc>
                          <a:spcPct val="115000"/>
                        </a:lnSpc>
                        <a:spcBef>
                          <a:spcPts val="800"/>
                        </a:spcBef>
                        <a:spcAft>
                          <a:spcPts val="400"/>
                        </a:spcAft>
                        <a:buNone/>
                      </a:pPr>
                      <a:r>
                        <a:rPr lang="lt-LT" sz="900" b="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325 000 </a:t>
                      </a:r>
                      <a:r>
                        <a:rPr lang="lt-LT" sz="800" i="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(50 proc. I alternatyvai , 30 proc. II ir 20 proc. III)</a:t>
                      </a:r>
                      <a:endParaRPr lang="lt-LT" sz="900" i="1"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marL="0" algn="l" defTabSz="685800" rtl="0" eaLnBrk="1" latinLnBrk="0" hangingPunct="1">
                        <a:lnSpc>
                          <a:spcPct val="115000"/>
                        </a:lnSpc>
                        <a:spcBef>
                          <a:spcPts val="800"/>
                        </a:spcBef>
                        <a:spcAft>
                          <a:spcPts val="400"/>
                        </a:spcAft>
                        <a:buNone/>
                      </a:pPr>
                      <a:r>
                        <a:rPr lang="lt-LT" sz="900" b="1" kern="12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175 000  </a:t>
                      </a:r>
                      <a:r>
                        <a:rPr lang="lt-LT" sz="800" b="0" i="1" kern="12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(taikomas identiškas ploto priskyrimas alternatyvoms kaip ir A variante)</a:t>
                      </a:r>
                      <a:endParaRPr lang="lt-LT" sz="900" b="0" i="1" kern="1200" dirty="0">
                        <a:solidFill>
                          <a:srgbClr val="2C3834"/>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marL="0" algn="l" defTabSz="685800" rtl="0" eaLnBrk="1" latinLnBrk="0" hangingPunct="1">
                        <a:lnSpc>
                          <a:spcPct val="115000"/>
                        </a:lnSpc>
                        <a:spcBef>
                          <a:spcPts val="800"/>
                        </a:spcBef>
                        <a:spcAft>
                          <a:spcPts val="400"/>
                        </a:spcAft>
                        <a:buNone/>
                      </a:pPr>
                      <a:r>
                        <a:rPr lang="lt-LT" sz="900" b="1" kern="1200" dirty="0">
                          <a:solidFill>
                            <a:srgbClr val="2C3834"/>
                          </a:solidFill>
                          <a:effectLst/>
                          <a:latin typeface="Calibri Light" panose="020F0302020204030204" pitchFamily="34" charset="0"/>
                          <a:ea typeface="Calibri" panose="020F0502020204030204" pitchFamily="34" charset="0"/>
                          <a:cs typeface="Calibri Light" panose="020F0302020204030204" pitchFamily="34" charset="0"/>
                        </a:rPr>
                        <a:t>20 367 500</a:t>
                      </a: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extLst>
                  <a:ext uri="{0D108BD9-81ED-4DB2-BD59-A6C34878D82A}">
                    <a16:rowId xmlns:a16="http://schemas.microsoft.com/office/drawing/2014/main" val="3249067643"/>
                  </a:ext>
                </a:extLst>
              </a:tr>
              <a:tr h="324570">
                <a:tc>
                  <a:txBody>
                    <a:bodyPr/>
                    <a:lstStyle/>
                    <a:p>
                      <a:pPr algn="l">
                        <a:lnSpc>
                          <a:spcPct val="115000"/>
                        </a:lnSpc>
                        <a:spcBef>
                          <a:spcPts val="800"/>
                        </a:spcBef>
                        <a:spcAft>
                          <a:spcPts val="400"/>
                        </a:spcAft>
                        <a:buNone/>
                      </a:pPr>
                      <a:r>
                        <a:rPr lang="lt-LT" sz="9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2027</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a:txBody>
                    <a:bodyPr/>
                    <a:lstStyle/>
                    <a:p>
                      <a:pPr algn="l">
                        <a:lnSpc>
                          <a:spcPct val="115000"/>
                        </a:lnSpc>
                        <a:spcBef>
                          <a:spcPts val="800"/>
                        </a:spcBef>
                        <a:spcAft>
                          <a:spcPts val="400"/>
                        </a:spcAft>
                        <a:buNone/>
                      </a:pPr>
                      <a:r>
                        <a:rPr lang="lt-LT" sz="9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600 000</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a:txBody>
                    <a:bodyPr/>
                    <a:lstStyle/>
                    <a:p>
                      <a:pPr algn="l">
                        <a:lnSpc>
                          <a:spcPct val="115000"/>
                        </a:lnSpc>
                        <a:spcBef>
                          <a:spcPts val="800"/>
                        </a:spcBef>
                        <a:spcAft>
                          <a:spcPts val="400"/>
                        </a:spcAft>
                        <a:buNone/>
                      </a:pPr>
                      <a:r>
                        <a:rPr lang="lt-LT" sz="900" b="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390 000 </a:t>
                      </a:r>
                      <a:r>
                        <a:rPr lang="lt-LT" sz="800" i="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(50 proc. I alternatyvai , 30 proc. II ir 20 proc. III)</a:t>
                      </a:r>
                      <a:endParaRPr lang="lt-LT" sz="900" i="1"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algn="l">
                        <a:lnSpc>
                          <a:spcPct val="115000"/>
                        </a:lnSpc>
                        <a:spcBef>
                          <a:spcPts val="800"/>
                        </a:spcBef>
                        <a:spcAft>
                          <a:spcPts val="400"/>
                        </a:spcAft>
                        <a:buNone/>
                      </a:pPr>
                      <a:r>
                        <a:rPr lang="lt-LT" sz="900" b="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210 000</a:t>
                      </a:r>
                      <a:endParaRPr lang="lt-LT" sz="900" b="1"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marL="0" algn="l" defTabSz="685800" rtl="0" eaLnBrk="1" latinLnBrk="0" hangingPunct="1">
                        <a:lnSpc>
                          <a:spcPct val="115000"/>
                        </a:lnSpc>
                        <a:spcBef>
                          <a:spcPts val="800"/>
                        </a:spcBef>
                        <a:spcAft>
                          <a:spcPts val="400"/>
                        </a:spcAft>
                        <a:buNone/>
                      </a:pPr>
                      <a:r>
                        <a:rPr lang="lt-LT" sz="900" b="1" kern="1200" dirty="0">
                          <a:solidFill>
                            <a:srgbClr val="2C3834"/>
                          </a:solidFill>
                          <a:effectLst/>
                          <a:latin typeface="Calibri Light" panose="020F0302020204030204" pitchFamily="34" charset="0"/>
                          <a:ea typeface="Calibri" panose="020F0502020204030204" pitchFamily="34" charset="0"/>
                          <a:cs typeface="Calibri Light" panose="020F0302020204030204" pitchFamily="34" charset="0"/>
                        </a:rPr>
                        <a:t>24 441 000</a:t>
                      </a: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extLst>
                  <a:ext uri="{0D108BD9-81ED-4DB2-BD59-A6C34878D82A}">
                    <a16:rowId xmlns:a16="http://schemas.microsoft.com/office/drawing/2014/main" val="2998028430"/>
                  </a:ext>
                </a:extLst>
              </a:tr>
              <a:tr h="324570">
                <a:tc>
                  <a:txBody>
                    <a:bodyPr/>
                    <a:lstStyle/>
                    <a:p>
                      <a:pPr algn="l">
                        <a:lnSpc>
                          <a:spcPct val="115000"/>
                        </a:lnSpc>
                        <a:spcBef>
                          <a:spcPts val="800"/>
                        </a:spcBef>
                        <a:spcAft>
                          <a:spcPts val="400"/>
                        </a:spcAft>
                        <a:buNone/>
                      </a:pPr>
                      <a:r>
                        <a:rPr lang="lt-LT" sz="9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2028</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a:txBody>
                    <a:bodyPr/>
                    <a:lstStyle/>
                    <a:p>
                      <a:pPr algn="l">
                        <a:lnSpc>
                          <a:spcPct val="115000"/>
                        </a:lnSpc>
                        <a:spcBef>
                          <a:spcPts val="800"/>
                        </a:spcBef>
                        <a:spcAft>
                          <a:spcPts val="400"/>
                        </a:spcAft>
                        <a:buNone/>
                      </a:pPr>
                      <a:r>
                        <a:rPr lang="lt-LT" sz="900"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693 979</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a:txBody>
                    <a:bodyPr/>
                    <a:lstStyle/>
                    <a:p>
                      <a:pPr algn="l">
                        <a:lnSpc>
                          <a:spcPct val="115000"/>
                        </a:lnSpc>
                        <a:spcBef>
                          <a:spcPts val="800"/>
                        </a:spcBef>
                        <a:spcAft>
                          <a:spcPts val="400"/>
                        </a:spcAft>
                        <a:buNone/>
                      </a:pPr>
                      <a:r>
                        <a:rPr lang="lt-LT" sz="900" b="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451 086  </a:t>
                      </a:r>
                      <a:r>
                        <a:rPr lang="lt-LT" sz="800" i="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(50 proc. </a:t>
                      </a:r>
                      <a:r>
                        <a:rPr lang="lt-LT" sz="800" i="1">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I alternatyvai </a:t>
                      </a:r>
                      <a:r>
                        <a:rPr lang="lt-LT" sz="800" i="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 30 proc. II ir 20 proc. III)</a:t>
                      </a:r>
                      <a:endParaRPr lang="lt-LT" sz="9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algn="l">
                        <a:lnSpc>
                          <a:spcPct val="115000"/>
                        </a:lnSpc>
                        <a:spcBef>
                          <a:spcPts val="800"/>
                        </a:spcBef>
                        <a:spcAft>
                          <a:spcPts val="400"/>
                        </a:spcAft>
                        <a:buNone/>
                      </a:pPr>
                      <a:r>
                        <a:rPr lang="lt-LT" sz="900" b="1" dirty="0">
                          <a:solidFill>
                            <a:srgbClr val="2C3834"/>
                          </a:solidFill>
                          <a:effectLst/>
                          <a:latin typeface="Calibri Light" panose="020F0302020204030204" pitchFamily="34" charset="0"/>
                          <a:ea typeface="Times New Roman" panose="02020603050405020304" pitchFamily="18" charset="0"/>
                          <a:cs typeface="Calibri Light" panose="020F0302020204030204" pitchFamily="34" charset="0"/>
                        </a:rPr>
                        <a:t>242 892,7</a:t>
                      </a:r>
                      <a:endParaRPr lang="lt-LT" sz="900" b="1"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marL="0" algn="l" defTabSz="685800" rtl="0" eaLnBrk="1" latinLnBrk="0" hangingPunct="1">
                        <a:lnSpc>
                          <a:spcPct val="115000"/>
                        </a:lnSpc>
                        <a:spcBef>
                          <a:spcPts val="800"/>
                        </a:spcBef>
                        <a:spcAft>
                          <a:spcPts val="400"/>
                        </a:spcAft>
                        <a:buNone/>
                      </a:pPr>
                      <a:r>
                        <a:rPr lang="lt-LT" sz="900" b="1" kern="1200" dirty="0">
                          <a:solidFill>
                            <a:srgbClr val="2C3834"/>
                          </a:solidFill>
                          <a:effectLst/>
                          <a:latin typeface="Calibri Light" panose="020F0302020204030204" pitchFamily="34" charset="0"/>
                          <a:ea typeface="Calibri" panose="020F0502020204030204" pitchFamily="34" charset="0"/>
                          <a:cs typeface="Calibri Light" panose="020F0302020204030204" pitchFamily="34" charset="0"/>
                        </a:rPr>
                        <a:t>28 269 252</a:t>
                      </a: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extLst>
                  <a:ext uri="{0D108BD9-81ED-4DB2-BD59-A6C34878D82A}">
                    <a16:rowId xmlns:a16="http://schemas.microsoft.com/office/drawing/2014/main" val="1452643806"/>
                  </a:ext>
                </a:extLst>
              </a:tr>
              <a:tr h="326909">
                <a:tc gridSpan="4">
                  <a:txBody>
                    <a:bodyPr/>
                    <a:lstStyle/>
                    <a:p>
                      <a:pPr algn="ctr">
                        <a:lnSpc>
                          <a:spcPct val="115000"/>
                        </a:lnSpc>
                        <a:spcBef>
                          <a:spcPts val="800"/>
                        </a:spcBef>
                        <a:spcAft>
                          <a:spcPts val="400"/>
                        </a:spcAft>
                        <a:buNone/>
                      </a:pPr>
                      <a:r>
                        <a:rPr lang="lt-LT" sz="900" b="1" dirty="0">
                          <a:solidFill>
                            <a:schemeClr val="accent6"/>
                          </a:solidFill>
                          <a:effectLst/>
                          <a:latin typeface="Calibri Light" panose="020F0302020204030204" pitchFamily="34" charset="0"/>
                          <a:ea typeface="Calibri" panose="020F0502020204030204" pitchFamily="34" charset="0"/>
                          <a:cs typeface="Arial" panose="020B0604020202020204" pitchFamily="34" charset="0"/>
                        </a:rPr>
                        <a:t>2026–2028 m. iš viso </a:t>
                      </a: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chemeClr val="tx2"/>
                    </a:solidFill>
                  </a:tcPr>
                </a:tc>
                <a:tc hMerge="1">
                  <a:txBody>
                    <a:bodyPr/>
                    <a:lstStyle/>
                    <a:p>
                      <a:pPr algn="l">
                        <a:lnSpc>
                          <a:spcPct val="115000"/>
                        </a:lnSpc>
                        <a:spcBef>
                          <a:spcPts val="800"/>
                        </a:spcBef>
                        <a:spcAft>
                          <a:spcPts val="400"/>
                        </a:spcAft>
                        <a:buNone/>
                      </a:pPr>
                      <a:endParaRPr lang="lt-LT" sz="8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FFFFFF"/>
                    </a:solidFill>
                  </a:tcPr>
                </a:tc>
                <a:tc hMerge="1">
                  <a:txBody>
                    <a:bodyPr/>
                    <a:lstStyle/>
                    <a:p>
                      <a:pPr algn="l">
                        <a:lnSpc>
                          <a:spcPct val="115000"/>
                        </a:lnSpc>
                        <a:spcBef>
                          <a:spcPts val="800"/>
                        </a:spcBef>
                        <a:spcAft>
                          <a:spcPts val="400"/>
                        </a:spcAft>
                        <a:buNone/>
                      </a:pPr>
                      <a:endParaRPr lang="lt-LT" sz="8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hMerge="1">
                  <a:txBody>
                    <a:bodyPr/>
                    <a:lstStyle/>
                    <a:p>
                      <a:pPr algn="l">
                        <a:lnSpc>
                          <a:spcPct val="115000"/>
                        </a:lnSpc>
                        <a:spcBef>
                          <a:spcPts val="800"/>
                        </a:spcBef>
                        <a:spcAft>
                          <a:spcPts val="400"/>
                        </a:spcAft>
                        <a:buNone/>
                      </a:pPr>
                      <a:endParaRPr lang="lt-LT" sz="8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tc>
                  <a:txBody>
                    <a:bodyPr/>
                    <a:lstStyle/>
                    <a:p>
                      <a:pPr marL="0" algn="l" defTabSz="685800" rtl="0" eaLnBrk="1" latinLnBrk="0" hangingPunct="1">
                        <a:lnSpc>
                          <a:spcPct val="115000"/>
                        </a:lnSpc>
                        <a:spcBef>
                          <a:spcPts val="800"/>
                        </a:spcBef>
                        <a:spcAft>
                          <a:spcPts val="400"/>
                        </a:spcAft>
                        <a:buNone/>
                      </a:pPr>
                      <a:r>
                        <a:rPr lang="lt-LT" sz="900" b="1" kern="1200" dirty="0">
                          <a:solidFill>
                            <a:srgbClr val="2C3834"/>
                          </a:solidFill>
                          <a:effectLst/>
                          <a:latin typeface="Calibri Light" panose="020F0302020204030204" pitchFamily="34" charset="0"/>
                          <a:ea typeface="Calibri" panose="020F0502020204030204" pitchFamily="34" charset="0"/>
                          <a:cs typeface="Calibri Light" panose="020F0302020204030204" pitchFamily="34" charset="0"/>
                        </a:rPr>
                        <a:t>73 077 752</a:t>
                      </a:r>
                    </a:p>
                  </a:txBody>
                  <a:tcPr marL="68580" marR="68580" marT="0" marB="0" anchor="ctr">
                    <a:lnL w="19050" cap="flat" cmpd="sng" algn="ctr">
                      <a:solidFill>
                        <a:srgbClr val="FEFFFE"/>
                      </a:solidFill>
                      <a:prstDash val="solid"/>
                      <a:round/>
                      <a:headEnd type="none" w="med" len="med"/>
                      <a:tailEnd type="none" w="med" len="med"/>
                    </a:lnL>
                    <a:lnR w="19050" cap="flat" cmpd="sng" algn="ctr">
                      <a:solidFill>
                        <a:srgbClr val="FEFFFE"/>
                      </a:solidFill>
                      <a:prstDash val="solid"/>
                      <a:round/>
                      <a:headEnd type="none" w="med" len="med"/>
                      <a:tailEnd type="none" w="med" len="med"/>
                    </a:lnR>
                    <a:lnT w="12700" cap="flat" cmpd="sng" algn="ctr">
                      <a:solidFill>
                        <a:srgbClr val="92A9A0"/>
                      </a:solidFill>
                      <a:prstDash val="solid"/>
                      <a:round/>
                      <a:headEnd type="none" w="med" len="med"/>
                      <a:tailEnd type="none" w="med" len="med"/>
                    </a:lnT>
                    <a:lnB w="12700" cap="flat" cmpd="sng" algn="ctr">
                      <a:solidFill>
                        <a:srgbClr val="92A9A0"/>
                      </a:solidFill>
                      <a:prstDash val="solid"/>
                      <a:round/>
                      <a:headEnd type="none" w="med" len="med"/>
                      <a:tailEnd type="none" w="med" len="med"/>
                    </a:lnB>
                    <a:solidFill>
                      <a:srgbClr val="C9F1E7"/>
                    </a:solidFill>
                  </a:tcPr>
                </a:tc>
                <a:extLst>
                  <a:ext uri="{0D108BD9-81ED-4DB2-BD59-A6C34878D82A}">
                    <a16:rowId xmlns:a16="http://schemas.microsoft.com/office/drawing/2014/main" val="3966593832"/>
                  </a:ext>
                </a:extLst>
              </a:tr>
            </a:tbl>
          </a:graphicData>
        </a:graphic>
      </p:graphicFrame>
    </p:spTree>
    <p:extLst>
      <p:ext uri="{BB962C8B-B14F-4D97-AF65-F5344CB8AC3E}">
        <p14:creationId xmlns:p14="http://schemas.microsoft.com/office/powerpoint/2010/main" val="453247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7D3C8-90F8-69A3-9C26-1C9E4FBD2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DF4C4-3171-A27A-EDED-868AF45F76D8}"/>
              </a:ext>
            </a:extLst>
          </p:cNvPr>
          <p:cNvSpPr>
            <a:spLocks noGrp="1"/>
          </p:cNvSpPr>
          <p:nvPr>
            <p:ph type="title"/>
          </p:nvPr>
        </p:nvSpPr>
        <p:spPr>
          <a:xfrm>
            <a:off x="539751" y="424064"/>
            <a:ext cx="8058150" cy="332399"/>
          </a:xfrm>
        </p:spPr>
        <p:txBody>
          <a:bodyPr/>
          <a:lstStyle/>
          <a:p>
            <a:pPr algn="just"/>
            <a:r>
              <a:rPr lang="lt-LT" sz="1200" dirty="0">
                <a:solidFill>
                  <a:schemeClr val="tx1"/>
                </a:solidFill>
              </a:rPr>
              <a:t>Naujosios Ekologinės sistemos paramos priemonę, pasibaigus Strateginio 2023–2027 m. plano laikotarpiui, rekomenduojama indeksuoti pagal Paslaugų gamintojų kainų indeksą (PGKI), skelbiamą Valstybinė duomenų agentūros</a:t>
            </a:r>
          </a:p>
        </p:txBody>
      </p:sp>
      <p:sp>
        <p:nvSpPr>
          <p:cNvPr id="3" name="Slide Number Placeholder 2">
            <a:extLst>
              <a:ext uri="{FF2B5EF4-FFF2-40B4-BE49-F238E27FC236}">
                <a16:creationId xmlns:a16="http://schemas.microsoft.com/office/drawing/2014/main" id="{3E17BE0D-0265-1E06-7CFA-71B42219C223}"/>
              </a:ext>
            </a:extLst>
          </p:cNvPr>
          <p:cNvSpPr>
            <a:spLocks noGrp="1"/>
          </p:cNvSpPr>
          <p:nvPr>
            <p:ph type="sldNum" sz="quarter" idx="12"/>
          </p:nvPr>
        </p:nvSpPr>
        <p:spPr/>
        <p:txBody>
          <a:bodyPr/>
          <a:lstStyle/>
          <a:p>
            <a:fld id="{42B1E8F1-27DF-3C4C-AF5E-F329429EDE92}" type="slidenum">
              <a:rPr lang="lt-LT" smtClean="0"/>
              <a:pPr/>
              <a:t>22</a:t>
            </a:fld>
            <a:endParaRPr lang="lt-LT"/>
          </a:p>
        </p:txBody>
      </p:sp>
      <p:grpSp>
        <p:nvGrpSpPr>
          <p:cNvPr id="136" name="Group 135">
            <a:extLst>
              <a:ext uri="{FF2B5EF4-FFF2-40B4-BE49-F238E27FC236}">
                <a16:creationId xmlns:a16="http://schemas.microsoft.com/office/drawing/2014/main" id="{F551E88C-344F-8B9D-30D3-1E33AD4BEB52}"/>
              </a:ext>
            </a:extLst>
          </p:cNvPr>
          <p:cNvGrpSpPr/>
          <p:nvPr/>
        </p:nvGrpSpPr>
        <p:grpSpPr>
          <a:xfrm>
            <a:off x="4725202" y="1854310"/>
            <a:ext cx="76200" cy="252164"/>
            <a:chOff x="5314950" y="1731461"/>
            <a:chExt cx="76200" cy="252164"/>
          </a:xfrm>
        </p:grpSpPr>
        <p:sp>
          <p:nvSpPr>
            <p:cNvPr id="155" name="Rectangle 154">
              <a:extLst>
                <a:ext uri="{FF2B5EF4-FFF2-40B4-BE49-F238E27FC236}">
                  <a16:creationId xmlns:a16="http://schemas.microsoft.com/office/drawing/2014/main" id="{0D19BE08-F63E-DBB6-BAAE-0ABBCD2FDE5C}"/>
                </a:ext>
              </a:extLst>
            </p:cNvPr>
            <p:cNvSpPr/>
            <p:nvPr/>
          </p:nvSpPr>
          <p:spPr>
            <a:xfrm>
              <a:off x="5314950" y="1731461"/>
              <a:ext cx="76200" cy="90164"/>
            </a:xfrm>
            <a:prstGeom prst="rect">
              <a:avLst/>
            </a:prstGeom>
            <a:no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sp>
          <p:nvSpPr>
            <p:cNvPr id="156" name="Rectangle 155">
              <a:extLst>
                <a:ext uri="{FF2B5EF4-FFF2-40B4-BE49-F238E27FC236}">
                  <a16:creationId xmlns:a16="http://schemas.microsoft.com/office/drawing/2014/main" id="{F5796C61-3379-2028-4951-A4295C4C40B4}"/>
                </a:ext>
              </a:extLst>
            </p:cNvPr>
            <p:cNvSpPr/>
            <p:nvPr/>
          </p:nvSpPr>
          <p:spPr>
            <a:xfrm>
              <a:off x="5314950" y="1893461"/>
              <a:ext cx="76200" cy="90164"/>
            </a:xfrm>
            <a:prstGeom prst="rect">
              <a:avLst/>
            </a:prstGeom>
            <a:no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grpSp>
      <p:grpSp>
        <p:nvGrpSpPr>
          <p:cNvPr id="161" name="Group 160">
            <a:extLst>
              <a:ext uri="{FF2B5EF4-FFF2-40B4-BE49-F238E27FC236}">
                <a16:creationId xmlns:a16="http://schemas.microsoft.com/office/drawing/2014/main" id="{2EC475A9-8883-028E-1CE6-AF21D716BC73}"/>
              </a:ext>
            </a:extLst>
          </p:cNvPr>
          <p:cNvGrpSpPr/>
          <p:nvPr/>
        </p:nvGrpSpPr>
        <p:grpSpPr>
          <a:xfrm>
            <a:off x="3615535" y="849495"/>
            <a:ext cx="2144467" cy="2294676"/>
            <a:chOff x="1229836" y="284897"/>
            <a:chExt cx="1456226" cy="2294676"/>
          </a:xfrm>
          <a:solidFill>
            <a:srgbClr val="FFCCCC"/>
          </a:solidFill>
        </p:grpSpPr>
        <p:sp>
          <p:nvSpPr>
            <p:cNvPr id="132" name="TextBox 131">
              <a:extLst>
                <a:ext uri="{FF2B5EF4-FFF2-40B4-BE49-F238E27FC236}">
                  <a16:creationId xmlns:a16="http://schemas.microsoft.com/office/drawing/2014/main" id="{8ABF0CA4-5319-2A43-F81E-C0DE749CE98A}"/>
                </a:ext>
              </a:extLst>
            </p:cNvPr>
            <p:cNvSpPr txBox="1"/>
            <p:nvPr/>
          </p:nvSpPr>
          <p:spPr>
            <a:xfrm>
              <a:off x="1540068" y="1380080"/>
              <a:ext cx="814888" cy="300082"/>
            </a:xfrm>
            <a:prstGeom prst="rect">
              <a:avLst/>
            </a:prstGeom>
            <a:grpFill/>
            <a:ln>
              <a:solidFill>
                <a:schemeClr val="tx2">
                  <a:lumMod val="10000"/>
                </a:schemeClr>
              </a:solidFill>
            </a:ln>
          </p:spPr>
          <p:txBody>
            <a:bodyPr wrap="square" lIns="0" tIns="0" rIns="0" bIns="0" rtlCol="0" anchor="ctr">
              <a:noAutofit/>
            </a:bodyPr>
            <a:lstStyle/>
            <a:p>
              <a:pPr algn="ctr"/>
              <a:r>
                <a:rPr lang="lt-LT" sz="900"/>
                <a:t>1–2,14 </a:t>
              </a:r>
              <a:r>
                <a:rPr lang="lt-LT" sz="900" err="1"/>
                <a:t>mmol</a:t>
              </a:r>
              <a:r>
                <a:rPr lang="lt-LT" sz="900"/>
                <a:t>/l</a:t>
              </a:r>
              <a:endParaRPr lang="en-GB" sz="900"/>
            </a:p>
          </p:txBody>
        </p:sp>
        <p:sp>
          <p:nvSpPr>
            <p:cNvPr id="135" name="Rectangle 134">
              <a:extLst>
                <a:ext uri="{FF2B5EF4-FFF2-40B4-BE49-F238E27FC236}">
                  <a16:creationId xmlns:a16="http://schemas.microsoft.com/office/drawing/2014/main" id="{47CFC25F-C180-C3B7-E412-534552BD313A}"/>
                </a:ext>
              </a:extLst>
            </p:cNvPr>
            <p:cNvSpPr/>
            <p:nvPr/>
          </p:nvSpPr>
          <p:spPr>
            <a:xfrm>
              <a:off x="1229836" y="284897"/>
              <a:ext cx="1456226" cy="2294676"/>
            </a:xfrm>
            <a:prstGeom prst="rect">
              <a:avLst/>
            </a:prstGeom>
            <a:solidFill>
              <a:schemeClr val="tx2"/>
            </a:solidFill>
            <a:ln w="127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900" b="1" dirty="0">
                  <a:solidFill>
                    <a:schemeClr val="tx1"/>
                  </a:solidFill>
                </a:rPr>
                <a:t>INDEKSAVIMAS (PGKI)</a:t>
              </a:r>
            </a:p>
            <a:p>
              <a:endParaRPr lang="lt-LT" sz="900" dirty="0">
                <a:solidFill>
                  <a:schemeClr val="accent6"/>
                </a:solidFill>
              </a:endParaRPr>
            </a:p>
            <a:p>
              <a:pPr marL="171450" indent="-171450">
                <a:buFont typeface="Arial" panose="020B0604020202020204" pitchFamily="34" charset="0"/>
                <a:buChar char="•"/>
              </a:pPr>
              <a:r>
                <a:rPr lang="lt-LT" sz="900" dirty="0">
                  <a:solidFill>
                    <a:schemeClr val="tx1"/>
                  </a:solidFill>
                </a:rPr>
                <a:t>naujojo Strateginio plano laikotarpio (2027 m.) indekso reikšmė </a:t>
              </a:r>
              <a:r>
                <a:rPr lang="lt-LT" sz="900" b="1" dirty="0">
                  <a:solidFill>
                    <a:schemeClr val="tx1"/>
                  </a:solidFill>
                </a:rPr>
                <a:t>140 (preliminari reikšmė);</a:t>
              </a:r>
            </a:p>
            <a:p>
              <a:pPr marL="171450" indent="-171450">
                <a:buFont typeface="Arial" panose="020B0604020202020204" pitchFamily="34" charset="0"/>
                <a:buChar char="•"/>
              </a:pPr>
              <a:r>
                <a:rPr lang="lt-LT" sz="900" dirty="0">
                  <a:solidFill>
                    <a:schemeClr val="tx1"/>
                  </a:solidFill>
                </a:rPr>
                <a:t>2025 m. indekso reikšmė </a:t>
              </a:r>
              <a:r>
                <a:rPr lang="lt-LT" sz="900" b="1" dirty="0">
                  <a:solidFill>
                    <a:schemeClr val="tx1"/>
                  </a:solidFill>
                </a:rPr>
                <a:t>125</a:t>
              </a:r>
            </a:p>
            <a:p>
              <a:pPr marL="171450" indent="-171450">
                <a:buFont typeface="Arial" panose="020B0604020202020204" pitchFamily="34" charset="0"/>
                <a:buChar char="•"/>
              </a:pPr>
              <a:r>
                <a:rPr lang="lt-LT" sz="900" b="1" dirty="0">
                  <a:solidFill>
                    <a:schemeClr val="tx1"/>
                  </a:solidFill>
                </a:rPr>
                <a:t>1,12 </a:t>
              </a:r>
              <a:r>
                <a:rPr lang="lt-LT" sz="900" dirty="0">
                  <a:solidFill>
                    <a:schemeClr val="tx1"/>
                  </a:solidFill>
                </a:rPr>
                <a:t> kainų pokytis šiame laikotarpyje (140/120).</a:t>
              </a:r>
            </a:p>
            <a:p>
              <a:endParaRPr lang="lt-LT" sz="900" dirty="0">
                <a:solidFill>
                  <a:schemeClr val="accent6"/>
                </a:solidFill>
              </a:endParaRPr>
            </a:p>
            <a:p>
              <a:r>
                <a:rPr lang="lt-LT" sz="900" dirty="0">
                  <a:solidFill>
                    <a:srgbClr val="C00000"/>
                  </a:solidFill>
                </a:rPr>
                <a:t>PAAIŠKINIMAS</a:t>
              </a:r>
            </a:p>
            <a:p>
              <a:r>
                <a:rPr lang="lt-LT" sz="900" b="1" dirty="0">
                  <a:solidFill>
                    <a:schemeClr val="tx1"/>
                  </a:solidFill>
                </a:rPr>
                <a:t>2027 m., jei PGKI indeksas pasiektų 140 lygį, I alternatyvos kompensacinė išmoka padidėtų 12 proc. </a:t>
              </a:r>
              <a:r>
                <a:rPr lang="lt-LT" sz="900" dirty="0">
                  <a:solidFill>
                    <a:schemeClr val="tx1"/>
                  </a:solidFill>
                </a:rPr>
                <a:t>t. y. galutinė kompensacija 2027 m. reikšmė būtų 13,3 * (140/125) = 14,9 Eur / ha. </a:t>
              </a:r>
            </a:p>
            <a:p>
              <a:endParaRPr lang="lt-LT" sz="900" dirty="0">
                <a:solidFill>
                  <a:schemeClr val="accent6"/>
                </a:solidFill>
              </a:endParaRPr>
            </a:p>
          </p:txBody>
        </p:sp>
      </p:grpSp>
      <p:sp>
        <p:nvSpPr>
          <p:cNvPr id="26" name="Equals 25">
            <a:extLst>
              <a:ext uri="{FF2B5EF4-FFF2-40B4-BE49-F238E27FC236}">
                <a16:creationId xmlns:a16="http://schemas.microsoft.com/office/drawing/2014/main" id="{CA8E91BD-4C1F-196E-AC7E-854C963AF515}"/>
              </a:ext>
            </a:extLst>
          </p:cNvPr>
          <p:cNvSpPr/>
          <p:nvPr/>
        </p:nvSpPr>
        <p:spPr>
          <a:xfrm>
            <a:off x="6057144" y="2498237"/>
            <a:ext cx="795867" cy="425450"/>
          </a:xfrm>
          <a:prstGeom prst="mathEqual">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nvGrpSpPr>
          <p:cNvPr id="4" name="Group 3">
            <a:extLst>
              <a:ext uri="{FF2B5EF4-FFF2-40B4-BE49-F238E27FC236}">
                <a16:creationId xmlns:a16="http://schemas.microsoft.com/office/drawing/2014/main" id="{FE56AFF2-60CC-4883-77F4-21B8581F300B}"/>
              </a:ext>
            </a:extLst>
          </p:cNvPr>
          <p:cNvGrpSpPr/>
          <p:nvPr/>
        </p:nvGrpSpPr>
        <p:grpSpPr>
          <a:xfrm>
            <a:off x="7081124" y="2089743"/>
            <a:ext cx="1516776" cy="1076427"/>
            <a:chOff x="1785741" y="1075806"/>
            <a:chExt cx="1516776" cy="1076427"/>
          </a:xfrm>
        </p:grpSpPr>
        <p:sp>
          <p:nvSpPr>
            <p:cNvPr id="5" name="Rectangle 4">
              <a:extLst>
                <a:ext uri="{FF2B5EF4-FFF2-40B4-BE49-F238E27FC236}">
                  <a16:creationId xmlns:a16="http://schemas.microsoft.com/office/drawing/2014/main" id="{65182669-3D4A-CE58-04EF-0A33FA2A3C8B}"/>
                </a:ext>
              </a:extLst>
            </p:cNvPr>
            <p:cNvSpPr/>
            <p:nvPr/>
          </p:nvSpPr>
          <p:spPr>
            <a:xfrm>
              <a:off x="1785741" y="1075806"/>
              <a:ext cx="1516776" cy="1076427"/>
            </a:xfrm>
            <a:prstGeom prst="rect">
              <a:avLst/>
            </a:prstGeom>
            <a:solidFill>
              <a:schemeClr val="accent2">
                <a:lumMod val="60000"/>
                <a:lumOff val="40000"/>
              </a:schemeClr>
            </a:solidFill>
            <a:ln w="12700">
              <a:solidFill>
                <a:srgbClr val="FFCC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900" b="1" dirty="0">
                  <a:solidFill>
                    <a:schemeClr val="tx1"/>
                  </a:solidFill>
                </a:rPr>
                <a:t>I alternatyvos išmoka 202</a:t>
              </a:r>
              <a:r>
                <a:rPr lang="en-US" sz="900" b="1" dirty="0">
                  <a:solidFill>
                    <a:schemeClr val="tx1"/>
                  </a:solidFill>
                </a:rPr>
                <a:t>7</a:t>
              </a:r>
              <a:r>
                <a:rPr lang="lt-LT" sz="900" b="1" dirty="0">
                  <a:solidFill>
                    <a:schemeClr val="tx1"/>
                  </a:solidFill>
                </a:rPr>
                <a:t> m.</a:t>
              </a:r>
            </a:p>
          </p:txBody>
        </p:sp>
        <p:sp>
          <p:nvSpPr>
            <p:cNvPr id="8" name="TextBox 7">
              <a:extLst>
                <a:ext uri="{FF2B5EF4-FFF2-40B4-BE49-F238E27FC236}">
                  <a16:creationId xmlns:a16="http://schemas.microsoft.com/office/drawing/2014/main" id="{84FA65F0-5212-5CE5-417F-AA6AEF43CB74}"/>
                </a:ext>
              </a:extLst>
            </p:cNvPr>
            <p:cNvSpPr txBox="1"/>
            <p:nvPr/>
          </p:nvSpPr>
          <p:spPr>
            <a:xfrm>
              <a:off x="1849392" y="1283592"/>
              <a:ext cx="1397000" cy="791864"/>
            </a:xfrm>
            <a:prstGeom prst="rect">
              <a:avLst/>
            </a:prstGeom>
            <a:noFill/>
          </p:spPr>
          <p:txBody>
            <a:bodyPr wrap="square" lIns="0" tIns="0" rIns="0" bIns="0" rtlCol="0" anchor="ctr">
              <a:noAutofit/>
            </a:bodyPr>
            <a:lstStyle/>
            <a:p>
              <a:pPr algn="ctr"/>
              <a:r>
                <a:rPr lang="en-GB" sz="900" dirty="0">
                  <a:solidFill>
                    <a:schemeClr val="accent6"/>
                  </a:solidFill>
                </a:rPr>
                <a:t>1</a:t>
              </a:r>
              <a:r>
                <a:rPr lang="lt-LT" sz="900" dirty="0">
                  <a:solidFill>
                    <a:schemeClr val="accent6"/>
                  </a:solidFill>
                </a:rPr>
                <a:t>3,3</a:t>
              </a:r>
              <a:r>
                <a:rPr lang="en-GB" sz="900" dirty="0">
                  <a:solidFill>
                    <a:schemeClr val="accent6"/>
                  </a:solidFill>
                </a:rPr>
                <a:t> </a:t>
              </a:r>
              <a:r>
                <a:rPr lang="en-GB" sz="900" dirty="0" err="1">
                  <a:solidFill>
                    <a:schemeClr val="accent6"/>
                  </a:solidFill>
                </a:rPr>
                <a:t>Eur</a:t>
              </a:r>
              <a:r>
                <a:rPr lang="en-GB" sz="900" dirty="0">
                  <a:solidFill>
                    <a:schemeClr val="accent6"/>
                  </a:solidFill>
                </a:rPr>
                <a:t> / ha * 1,12 </a:t>
              </a:r>
              <a:r>
                <a:rPr lang="en-US" sz="900" dirty="0">
                  <a:solidFill>
                    <a:schemeClr val="accent6"/>
                  </a:solidFill>
                </a:rPr>
                <a:t>= </a:t>
              </a:r>
              <a:r>
                <a:rPr lang="lt-LT" sz="900" b="1" dirty="0">
                  <a:solidFill>
                    <a:schemeClr val="accent6"/>
                  </a:solidFill>
                </a:rPr>
                <a:t>14,9 Eur / ha</a:t>
              </a:r>
            </a:p>
            <a:p>
              <a:pPr algn="ctr"/>
              <a:r>
                <a:rPr lang="lt-LT" sz="900" dirty="0">
                  <a:solidFill>
                    <a:schemeClr val="accent6"/>
                  </a:solidFill>
                </a:rPr>
                <a:t>+ išimtis </a:t>
              </a:r>
              <a:r>
                <a:rPr lang="en-US" sz="900" dirty="0">
                  <a:solidFill>
                    <a:schemeClr val="accent6"/>
                  </a:solidFill>
                </a:rPr>
                <a:t>= </a:t>
              </a:r>
              <a:r>
                <a:rPr lang="lt-LT" sz="900" dirty="0">
                  <a:solidFill>
                    <a:schemeClr val="accent6"/>
                  </a:solidFill>
                </a:rPr>
                <a:t>14,8 Eur / ha * 1,12 </a:t>
              </a:r>
              <a:r>
                <a:rPr lang="en-US" sz="900" dirty="0">
                  <a:solidFill>
                    <a:schemeClr val="accent6"/>
                  </a:solidFill>
                </a:rPr>
                <a:t>= </a:t>
              </a:r>
              <a:r>
                <a:rPr lang="lt-LT" sz="900" b="1" dirty="0">
                  <a:solidFill>
                    <a:schemeClr val="accent6"/>
                  </a:solidFill>
                </a:rPr>
                <a:t>16,6</a:t>
              </a:r>
              <a:r>
                <a:rPr lang="en-US" sz="900" b="1" dirty="0">
                  <a:solidFill>
                    <a:schemeClr val="accent6"/>
                  </a:solidFill>
                </a:rPr>
                <a:t> </a:t>
              </a:r>
              <a:r>
                <a:rPr lang="en-US" sz="900" b="1" dirty="0" err="1">
                  <a:solidFill>
                    <a:schemeClr val="accent6"/>
                  </a:solidFill>
                </a:rPr>
                <a:t>Eur</a:t>
              </a:r>
              <a:r>
                <a:rPr lang="en-US" sz="900" b="1" dirty="0">
                  <a:solidFill>
                    <a:schemeClr val="accent6"/>
                  </a:solidFill>
                </a:rPr>
                <a:t> / ha</a:t>
              </a:r>
            </a:p>
          </p:txBody>
        </p:sp>
      </p:grpSp>
      <p:grpSp>
        <p:nvGrpSpPr>
          <p:cNvPr id="15" name="Group 14">
            <a:extLst>
              <a:ext uri="{FF2B5EF4-FFF2-40B4-BE49-F238E27FC236}">
                <a16:creationId xmlns:a16="http://schemas.microsoft.com/office/drawing/2014/main" id="{60DE4004-C9CA-81C7-C637-B9813892DF10}"/>
              </a:ext>
            </a:extLst>
          </p:cNvPr>
          <p:cNvGrpSpPr/>
          <p:nvPr/>
        </p:nvGrpSpPr>
        <p:grpSpPr>
          <a:xfrm>
            <a:off x="539750" y="2094719"/>
            <a:ext cx="1789112" cy="1153216"/>
            <a:chOff x="786674" y="851522"/>
            <a:chExt cx="1522179" cy="1153216"/>
          </a:xfrm>
        </p:grpSpPr>
        <p:sp>
          <p:nvSpPr>
            <p:cNvPr id="171" name="Rectangle 170">
              <a:extLst>
                <a:ext uri="{FF2B5EF4-FFF2-40B4-BE49-F238E27FC236}">
                  <a16:creationId xmlns:a16="http://schemas.microsoft.com/office/drawing/2014/main" id="{2684907A-8E69-8E86-C04B-E46DAABF6F4F}"/>
                </a:ext>
              </a:extLst>
            </p:cNvPr>
            <p:cNvSpPr/>
            <p:nvPr/>
          </p:nvSpPr>
          <p:spPr>
            <a:xfrm>
              <a:off x="786674" y="851522"/>
              <a:ext cx="1516776" cy="1076427"/>
            </a:xfrm>
            <a:prstGeom prst="rect">
              <a:avLst/>
            </a:prstGeom>
            <a:solidFill>
              <a:schemeClr val="accent2">
                <a:lumMod val="60000"/>
                <a:lumOff val="40000"/>
              </a:schemeClr>
            </a:solidFill>
            <a:ln w="1270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900" b="1" dirty="0">
                  <a:solidFill>
                    <a:schemeClr val="tx1"/>
                  </a:solidFill>
                </a:rPr>
                <a:t>(Pavyzdys) </a:t>
              </a:r>
            </a:p>
            <a:p>
              <a:pPr algn="ctr"/>
              <a:r>
                <a:rPr lang="lt-LT" sz="900" b="1" dirty="0">
                  <a:solidFill>
                    <a:schemeClr val="tx1"/>
                  </a:solidFill>
                </a:rPr>
                <a:t>I alternatyvos, A varianto išmoka 2026 m.</a:t>
              </a:r>
            </a:p>
          </p:txBody>
        </p:sp>
        <p:sp>
          <p:nvSpPr>
            <p:cNvPr id="31" name="TextBox 30">
              <a:extLst>
                <a:ext uri="{FF2B5EF4-FFF2-40B4-BE49-F238E27FC236}">
                  <a16:creationId xmlns:a16="http://schemas.microsoft.com/office/drawing/2014/main" id="{82F651B5-5F66-8E20-83F3-31D64460B339}"/>
                </a:ext>
              </a:extLst>
            </p:cNvPr>
            <p:cNvSpPr txBox="1"/>
            <p:nvPr/>
          </p:nvSpPr>
          <p:spPr>
            <a:xfrm>
              <a:off x="792077" y="1254877"/>
              <a:ext cx="1516776" cy="749861"/>
            </a:xfrm>
            <a:prstGeom prst="rect">
              <a:avLst/>
            </a:prstGeom>
            <a:noFill/>
          </p:spPr>
          <p:txBody>
            <a:bodyPr wrap="square" lIns="0" tIns="0" rIns="0" bIns="0" rtlCol="0" anchor="ctr">
              <a:noAutofit/>
            </a:bodyPr>
            <a:lstStyle/>
            <a:p>
              <a:pPr algn="ctr"/>
              <a:r>
                <a:rPr lang="en-GB" sz="1000" dirty="0">
                  <a:solidFill>
                    <a:schemeClr val="accent6"/>
                  </a:solidFill>
                </a:rPr>
                <a:t>1</a:t>
              </a:r>
              <a:r>
                <a:rPr lang="lt-LT" sz="1000" dirty="0">
                  <a:solidFill>
                    <a:schemeClr val="accent6"/>
                  </a:solidFill>
                </a:rPr>
                <a:t>3,3</a:t>
              </a:r>
              <a:r>
                <a:rPr lang="en-GB" sz="1000" dirty="0">
                  <a:solidFill>
                    <a:schemeClr val="accent6"/>
                  </a:solidFill>
                </a:rPr>
                <a:t> </a:t>
              </a:r>
              <a:r>
                <a:rPr lang="en-GB" sz="1000" dirty="0" err="1">
                  <a:solidFill>
                    <a:schemeClr val="accent6"/>
                  </a:solidFill>
                </a:rPr>
                <a:t>Eur</a:t>
              </a:r>
              <a:r>
                <a:rPr lang="en-GB" sz="1000" dirty="0">
                  <a:solidFill>
                    <a:schemeClr val="accent6"/>
                  </a:solidFill>
                </a:rPr>
                <a:t> / ha </a:t>
              </a:r>
              <a:endParaRPr lang="lt-LT" sz="1000" dirty="0">
                <a:solidFill>
                  <a:schemeClr val="accent6"/>
                </a:solidFill>
              </a:endParaRPr>
            </a:p>
          </p:txBody>
        </p:sp>
      </p:grpSp>
      <p:sp>
        <p:nvSpPr>
          <p:cNvPr id="12" name="Arrow: Right 11">
            <a:extLst>
              <a:ext uri="{FF2B5EF4-FFF2-40B4-BE49-F238E27FC236}">
                <a16:creationId xmlns:a16="http://schemas.microsoft.com/office/drawing/2014/main" id="{B758B33E-A2B8-4407-3A6D-5AC725A506DF}"/>
              </a:ext>
            </a:extLst>
          </p:cNvPr>
          <p:cNvSpPr/>
          <p:nvPr/>
        </p:nvSpPr>
        <p:spPr>
          <a:xfrm>
            <a:off x="2619654" y="2528000"/>
            <a:ext cx="698739" cy="350537"/>
          </a:xfrm>
          <a:prstGeom prst="rightArrow">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3" name="Rectangle 12">
            <a:extLst>
              <a:ext uri="{FF2B5EF4-FFF2-40B4-BE49-F238E27FC236}">
                <a16:creationId xmlns:a16="http://schemas.microsoft.com/office/drawing/2014/main" id="{8D7DB2F2-DA77-8EBB-852F-6B65BD60BE3C}"/>
              </a:ext>
            </a:extLst>
          </p:cNvPr>
          <p:cNvSpPr/>
          <p:nvPr/>
        </p:nvSpPr>
        <p:spPr>
          <a:xfrm>
            <a:off x="3615535" y="3215803"/>
            <a:ext cx="2144467" cy="1343562"/>
          </a:xfrm>
          <a:prstGeom prst="rect">
            <a:avLst/>
          </a:prstGeom>
          <a:solidFill>
            <a:srgbClr val="FFFFFF"/>
          </a:solidFill>
          <a:ln w="12700">
            <a:solidFill>
              <a:srgbClr val="FFCC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just"/>
            <a:r>
              <a:rPr lang="en-US" sz="1000" b="1" dirty="0" err="1">
                <a:solidFill>
                  <a:schemeClr val="tx1"/>
                </a:solidFill>
              </a:rPr>
              <a:t>Bendras</a:t>
            </a:r>
            <a:r>
              <a:rPr lang="en-US" sz="1000" b="1" dirty="0">
                <a:solidFill>
                  <a:schemeClr val="tx1"/>
                </a:solidFill>
              </a:rPr>
              <a:t> </a:t>
            </a:r>
            <a:r>
              <a:rPr lang="en-US" sz="1000" b="1" dirty="0" err="1">
                <a:solidFill>
                  <a:schemeClr val="tx1"/>
                </a:solidFill>
              </a:rPr>
              <a:t>kompensacijai</a:t>
            </a:r>
            <a:r>
              <a:rPr lang="en-US" sz="1000" b="1" dirty="0">
                <a:solidFill>
                  <a:schemeClr val="tx1"/>
                </a:solidFill>
              </a:rPr>
              <a:t> </a:t>
            </a:r>
            <a:r>
              <a:rPr lang="en-US" sz="1000" b="1" dirty="0" err="1">
                <a:solidFill>
                  <a:schemeClr val="tx1"/>
                </a:solidFill>
              </a:rPr>
              <a:t>tenkantis</a:t>
            </a:r>
            <a:r>
              <a:rPr lang="en-US" sz="1000" b="1" dirty="0">
                <a:solidFill>
                  <a:schemeClr val="tx1"/>
                </a:solidFill>
              </a:rPr>
              <a:t> </a:t>
            </a:r>
            <a:r>
              <a:rPr lang="en-US" sz="1000" b="1" dirty="0" err="1">
                <a:solidFill>
                  <a:schemeClr val="tx1"/>
                </a:solidFill>
              </a:rPr>
              <a:t>plotas</a:t>
            </a:r>
            <a:r>
              <a:rPr lang="en-US" sz="1000" b="1" dirty="0">
                <a:solidFill>
                  <a:schemeClr val="tx1"/>
                </a:solidFill>
              </a:rPr>
              <a:t> LR</a:t>
            </a:r>
            <a:endParaRPr lang="lt-LT" sz="1000" b="1" dirty="0">
              <a:solidFill>
                <a:schemeClr val="tx1"/>
              </a:solidFill>
            </a:endParaRPr>
          </a:p>
          <a:p>
            <a:pPr algn="just"/>
            <a:endParaRPr lang="lt-LT" sz="1000" dirty="0">
              <a:solidFill>
                <a:schemeClr val="tx1"/>
              </a:solidFill>
            </a:endParaRPr>
          </a:p>
          <a:p>
            <a:pPr algn="just"/>
            <a:r>
              <a:rPr lang="en-US" sz="1000" dirty="0">
                <a:solidFill>
                  <a:schemeClr val="tx1"/>
                </a:solidFill>
              </a:rPr>
              <a:t>LR </a:t>
            </a:r>
            <a:r>
              <a:rPr lang="en-US" sz="1000" dirty="0" err="1">
                <a:solidFill>
                  <a:schemeClr val="tx1"/>
                </a:solidFill>
              </a:rPr>
              <a:t>teritorijoje</a:t>
            </a:r>
            <a:r>
              <a:rPr lang="en-US" sz="1000" dirty="0">
                <a:solidFill>
                  <a:schemeClr val="tx1"/>
                </a:solidFill>
              </a:rPr>
              <a:t> </a:t>
            </a:r>
            <a:r>
              <a:rPr lang="lt-LT" sz="1000" dirty="0">
                <a:solidFill>
                  <a:schemeClr val="tx1"/>
                </a:solidFill>
              </a:rPr>
              <a:t>siūlomas paremti plotas yra 30 proc. bendros ariamosios žemės LR per metus (693 979 ha).</a:t>
            </a:r>
          </a:p>
        </p:txBody>
      </p:sp>
      <p:sp>
        <p:nvSpPr>
          <p:cNvPr id="17" name="Rectangle 16">
            <a:extLst>
              <a:ext uri="{FF2B5EF4-FFF2-40B4-BE49-F238E27FC236}">
                <a16:creationId xmlns:a16="http://schemas.microsoft.com/office/drawing/2014/main" id="{29005E48-D9BE-2337-BBF9-E73AC5FEAA75}"/>
              </a:ext>
            </a:extLst>
          </p:cNvPr>
          <p:cNvSpPr/>
          <p:nvPr/>
        </p:nvSpPr>
        <p:spPr>
          <a:xfrm>
            <a:off x="3220171" y="4661046"/>
            <a:ext cx="3021876" cy="396463"/>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a:solidFill>
                  <a:schemeClr val="bg2"/>
                </a:solidFill>
              </a:rPr>
              <a:t>PGKI – Paslaugų gamintojų kainų indeksas;</a:t>
            </a:r>
          </a:p>
          <a:p>
            <a:pPr algn="ctr" rtl="0">
              <a:spcBef>
                <a:spcPts val="0"/>
              </a:spcBef>
              <a:spcAft>
                <a:spcPts val="0"/>
              </a:spcAft>
            </a:pPr>
            <a:r>
              <a:rPr lang="lt-LT" sz="700">
                <a:solidFill>
                  <a:schemeClr val="bg2"/>
                </a:solidFill>
              </a:rPr>
              <a:t>Eur – euras;</a:t>
            </a:r>
          </a:p>
          <a:p>
            <a:pPr algn="ctr" rtl="0">
              <a:spcBef>
                <a:spcPts val="0"/>
              </a:spcBef>
              <a:spcAft>
                <a:spcPts val="0"/>
              </a:spcAft>
            </a:pPr>
            <a:r>
              <a:rPr lang="lt-LT" sz="700">
                <a:solidFill>
                  <a:schemeClr val="bg2"/>
                </a:solidFill>
              </a:rPr>
              <a:t>ha – hektaras.</a:t>
            </a:r>
          </a:p>
        </p:txBody>
      </p:sp>
      <p:grpSp>
        <p:nvGrpSpPr>
          <p:cNvPr id="6" name="Group 5">
            <a:extLst>
              <a:ext uri="{FF2B5EF4-FFF2-40B4-BE49-F238E27FC236}">
                <a16:creationId xmlns:a16="http://schemas.microsoft.com/office/drawing/2014/main" id="{9DE95F87-AE2B-3514-6E7C-968DE8490F01}"/>
              </a:ext>
            </a:extLst>
          </p:cNvPr>
          <p:cNvGrpSpPr/>
          <p:nvPr/>
        </p:nvGrpSpPr>
        <p:grpSpPr>
          <a:xfrm>
            <a:off x="546100" y="121555"/>
            <a:ext cx="7633100" cy="220113"/>
            <a:chOff x="546100" y="121555"/>
            <a:chExt cx="7916616" cy="220113"/>
          </a:xfrm>
        </p:grpSpPr>
        <p:sp>
          <p:nvSpPr>
            <p:cNvPr id="7" name="Parallelogram 6">
              <a:extLst>
                <a:ext uri="{FF2B5EF4-FFF2-40B4-BE49-F238E27FC236}">
                  <a16:creationId xmlns:a16="http://schemas.microsoft.com/office/drawing/2014/main" id="{72BF8793-D4A4-20D2-0AD4-0CBC99C91BF5}"/>
                </a:ext>
              </a:extLst>
            </p:cNvPr>
            <p:cNvSpPr/>
            <p:nvPr/>
          </p:nvSpPr>
          <p:spPr>
            <a:xfrm>
              <a:off x="546100" y="121555"/>
              <a:ext cx="2681117"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Siūlomas </a:t>
              </a:r>
              <a:r>
                <a:rPr lang="lt-LT" sz="600">
                  <a:solidFill>
                    <a:schemeClr val="accent6"/>
                  </a:solidFill>
                  <a:latin typeface="Calibri" panose="020F0502020204030204" pitchFamily="34" charset="0"/>
                </a:rPr>
                <a:t>paremti plotas</a:t>
              </a:r>
              <a:endParaRPr lang="pt-BR" sz="600" dirty="0">
                <a:solidFill>
                  <a:schemeClr val="accent6"/>
                </a:solidFill>
                <a:latin typeface="Calibri" panose="020F0502020204030204" pitchFamily="34" charset="0"/>
              </a:endParaRPr>
            </a:p>
          </p:txBody>
        </p:sp>
        <p:sp>
          <p:nvSpPr>
            <p:cNvPr id="9" name="Parallelogram 8">
              <a:extLst>
                <a:ext uri="{FF2B5EF4-FFF2-40B4-BE49-F238E27FC236}">
                  <a16:creationId xmlns:a16="http://schemas.microsoft.com/office/drawing/2014/main" id="{EFBC4D8D-2863-7553-380E-7A4ECEEE72C1}"/>
                </a:ext>
              </a:extLst>
            </p:cNvPr>
            <p:cNvSpPr/>
            <p:nvPr/>
          </p:nvSpPr>
          <p:spPr>
            <a:xfrm>
              <a:off x="3150881" y="121555"/>
              <a:ext cx="2681119" cy="21817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Siūlomas biudžetas</a:t>
              </a:r>
            </a:p>
          </p:txBody>
        </p:sp>
        <p:sp>
          <p:nvSpPr>
            <p:cNvPr id="10" name="Parallelogram 9">
              <a:extLst>
                <a:ext uri="{FF2B5EF4-FFF2-40B4-BE49-F238E27FC236}">
                  <a16:creationId xmlns:a16="http://schemas.microsoft.com/office/drawing/2014/main" id="{8221DBF7-C5D1-E28D-F2C1-902D70DD8200}"/>
                </a:ext>
              </a:extLst>
            </p:cNvPr>
            <p:cNvSpPr/>
            <p:nvPr/>
          </p:nvSpPr>
          <p:spPr>
            <a:xfrm>
              <a:off x="5781597" y="123498"/>
              <a:ext cx="2681119" cy="21817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Kompensacinės išmokos indeksavimas </a:t>
              </a:r>
            </a:p>
          </p:txBody>
        </p:sp>
      </p:grpSp>
    </p:spTree>
    <p:extLst>
      <p:ext uri="{BB962C8B-B14F-4D97-AF65-F5344CB8AC3E}">
        <p14:creationId xmlns:p14="http://schemas.microsoft.com/office/powerpoint/2010/main" val="320231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AE62-4B1B-7153-DFB4-ECFA21D681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6D679-C79E-0914-EFDB-18A8510CFCE0}"/>
              </a:ext>
            </a:extLst>
          </p:cNvPr>
          <p:cNvSpPr>
            <a:spLocks noGrp="1"/>
          </p:cNvSpPr>
          <p:nvPr>
            <p:ph type="sldNum" sz="quarter" idx="12"/>
          </p:nvPr>
        </p:nvSpPr>
        <p:spPr>
          <a:xfrm>
            <a:off x="6540500" y="169669"/>
            <a:ext cx="2057400" cy="183555"/>
          </a:xfrm>
        </p:spPr>
        <p:txBody>
          <a:bodyPr/>
          <a:lstStyle/>
          <a:p>
            <a:fld id="{42B1E8F1-27DF-3C4C-AF5E-F329429EDE92}" type="slidenum">
              <a:rPr lang="en-US"/>
              <a:pPr/>
              <a:t>23</a:t>
            </a:fld>
            <a:endParaRPr lang="en-US"/>
          </a:p>
        </p:txBody>
      </p:sp>
      <p:sp>
        <p:nvSpPr>
          <p:cNvPr id="4" name="Text Placeholder 3">
            <a:extLst>
              <a:ext uri="{FF2B5EF4-FFF2-40B4-BE49-F238E27FC236}">
                <a16:creationId xmlns:a16="http://schemas.microsoft.com/office/drawing/2014/main" id="{54C2554A-6E08-E7FC-9525-6CF9AD00A76E}"/>
              </a:ext>
            </a:extLst>
          </p:cNvPr>
          <p:cNvSpPr>
            <a:spLocks noGrp="1"/>
          </p:cNvSpPr>
          <p:nvPr>
            <p:ph type="body" sz="quarter" idx="14"/>
          </p:nvPr>
        </p:nvSpPr>
        <p:spPr>
          <a:xfrm>
            <a:off x="4889554" y="453224"/>
            <a:ext cx="3706745" cy="1077218"/>
          </a:xfrm>
        </p:spPr>
        <p:txBody>
          <a:bodyPr/>
          <a:lstStyle/>
          <a:p>
            <a:pPr algn="just"/>
            <a:r>
              <a:rPr lang="lt-LT" dirty="0"/>
              <a:t>6. Galutinės ataskaitos apibendrinimas</a:t>
            </a:r>
          </a:p>
          <a:p>
            <a:pPr algn="just"/>
            <a:endParaRPr lang="en-US" dirty="0"/>
          </a:p>
        </p:txBody>
      </p:sp>
      <p:pic>
        <p:nvPicPr>
          <p:cNvPr id="8" name="Picture Placeholder 7" descr="Six pins pointed on several spots on a road map">
            <a:extLst>
              <a:ext uri="{FF2B5EF4-FFF2-40B4-BE49-F238E27FC236}">
                <a16:creationId xmlns:a16="http://schemas.microsoft.com/office/drawing/2014/main" id="{0F46CD83-C39C-9707-3B88-D1094283C291}"/>
              </a:ext>
            </a:extLst>
          </p:cNvPr>
          <p:cNvPicPr>
            <a:picLocks noGrp="1" noChangeAspect="1"/>
          </p:cNvPicPr>
          <p:nvPr>
            <p:ph type="pic" sz="quarter" idx="15"/>
          </p:nvPr>
        </p:nvPicPr>
        <p:blipFill>
          <a:blip r:embed="rId2"/>
          <a:srcRect l="20871" r="20871"/>
          <a:stretch/>
        </p:blipFill>
        <p:spPr>
          <a:xfrm>
            <a:off x="0" y="0"/>
            <a:ext cx="4495800" cy="5143500"/>
          </a:xfrm>
        </p:spPr>
      </p:pic>
    </p:spTree>
    <p:extLst>
      <p:ext uri="{BB962C8B-B14F-4D97-AF65-F5344CB8AC3E}">
        <p14:creationId xmlns:p14="http://schemas.microsoft.com/office/powerpoint/2010/main" val="3440062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EA42FD-97FA-05E5-ECC2-1CA37EFD12A0}"/>
            </a:ext>
          </a:extLst>
        </p:cNvPr>
        <p:cNvGrpSpPr/>
        <p:nvPr/>
      </p:nvGrpSpPr>
      <p:grpSpPr>
        <a:xfrm>
          <a:off x="0" y="0"/>
          <a:ext cx="0" cy="0"/>
          <a:chOff x="0" y="0"/>
          <a:chExt cx="0" cy="0"/>
        </a:xfrm>
      </p:grpSpPr>
      <p:sp>
        <p:nvSpPr>
          <p:cNvPr id="103" name="Title 1">
            <a:extLst>
              <a:ext uri="{FF2B5EF4-FFF2-40B4-BE49-F238E27FC236}">
                <a16:creationId xmlns:a16="http://schemas.microsoft.com/office/drawing/2014/main" id="{64B96517-BBCA-2E34-78B9-055FE4CCD5DF}"/>
              </a:ext>
            </a:extLst>
          </p:cNvPr>
          <p:cNvSpPr>
            <a:spLocks noGrp="1"/>
          </p:cNvSpPr>
          <p:nvPr>
            <p:ph type="title"/>
          </p:nvPr>
        </p:nvSpPr>
        <p:spPr>
          <a:xfrm>
            <a:off x="539750" y="377901"/>
            <a:ext cx="8064500" cy="465062"/>
          </a:xfrm>
        </p:spPr>
        <p:txBody>
          <a:bodyPr anchor="ctr">
            <a:noAutofit/>
          </a:bodyPr>
          <a:lstStyle/>
          <a:p>
            <a:r>
              <a:rPr lang="lt-LT" sz="1200" dirty="0">
                <a:solidFill>
                  <a:schemeClr val="accent6"/>
                </a:solidFill>
              </a:rPr>
              <a:t>Pasitelkiant daugialypę metodinę prieigą buvo atlikti dirvožemio tyrimų paslaugų rinkos analizė LR. Remiantis tyrimo rezultatais nustatyti svarbiausi, tręšimo planams, dirvožemio indikatoriai bei jų vidutinė kaina LR rinkoje. Parengta kompensacinės išmokos gairės, įsipareigojimai bei paramos sąlygos</a:t>
            </a:r>
            <a:endParaRPr lang="en-GB" sz="1200" dirty="0">
              <a:solidFill>
                <a:schemeClr val="accent6"/>
              </a:solidFill>
            </a:endParaRPr>
          </a:p>
        </p:txBody>
      </p:sp>
      <p:sp>
        <p:nvSpPr>
          <p:cNvPr id="3" name="Slide Number Placeholder 2">
            <a:extLst>
              <a:ext uri="{FF2B5EF4-FFF2-40B4-BE49-F238E27FC236}">
                <a16:creationId xmlns:a16="http://schemas.microsoft.com/office/drawing/2014/main" id="{C0A34C4A-F259-F780-66F3-1817931158C6}"/>
              </a:ext>
            </a:extLst>
          </p:cNvPr>
          <p:cNvSpPr>
            <a:spLocks noGrp="1"/>
          </p:cNvSpPr>
          <p:nvPr>
            <p:ph type="sldNum" sz="quarter" idx="12"/>
          </p:nvPr>
        </p:nvSpPr>
        <p:spPr/>
        <p:txBody>
          <a:bodyPr/>
          <a:lstStyle/>
          <a:p>
            <a:fld id="{42B1E8F1-27DF-3C4C-AF5E-F329429EDE92}" type="slidenum">
              <a:rPr lang="en-US"/>
              <a:t>24</a:t>
            </a:fld>
            <a:endParaRPr lang="en-US"/>
          </a:p>
        </p:txBody>
      </p:sp>
      <p:grpSp>
        <p:nvGrpSpPr>
          <p:cNvPr id="33" name="Group 32">
            <a:extLst>
              <a:ext uri="{FF2B5EF4-FFF2-40B4-BE49-F238E27FC236}">
                <a16:creationId xmlns:a16="http://schemas.microsoft.com/office/drawing/2014/main" id="{6FE591AF-3F2D-5C20-59D0-3D1C3528CACD}"/>
              </a:ext>
            </a:extLst>
          </p:cNvPr>
          <p:cNvGrpSpPr/>
          <p:nvPr/>
        </p:nvGrpSpPr>
        <p:grpSpPr>
          <a:xfrm>
            <a:off x="539750" y="1821045"/>
            <a:ext cx="7776441" cy="561600"/>
            <a:chOff x="539750" y="1540455"/>
            <a:chExt cx="7776441" cy="798054"/>
          </a:xfrm>
        </p:grpSpPr>
        <p:grpSp>
          <p:nvGrpSpPr>
            <p:cNvPr id="30" name="Group 29">
              <a:extLst>
                <a:ext uri="{FF2B5EF4-FFF2-40B4-BE49-F238E27FC236}">
                  <a16:creationId xmlns:a16="http://schemas.microsoft.com/office/drawing/2014/main" id="{8DE12056-C3EC-5004-C159-07D24FB717A1}"/>
                </a:ext>
              </a:extLst>
            </p:cNvPr>
            <p:cNvGrpSpPr/>
            <p:nvPr/>
          </p:nvGrpSpPr>
          <p:grpSpPr>
            <a:xfrm>
              <a:off x="539750" y="1540455"/>
              <a:ext cx="1758492" cy="762575"/>
              <a:chOff x="539750" y="1686794"/>
              <a:chExt cx="1758492" cy="1116082"/>
            </a:xfrm>
          </p:grpSpPr>
          <p:sp>
            <p:nvSpPr>
              <p:cNvPr id="7" name="Rectangle 6">
                <a:extLst>
                  <a:ext uri="{FF2B5EF4-FFF2-40B4-BE49-F238E27FC236}">
                    <a16:creationId xmlns:a16="http://schemas.microsoft.com/office/drawing/2014/main" id="{96672076-EE91-6008-F1EB-31B42F07A2CE}"/>
                  </a:ext>
                </a:extLst>
              </p:cNvPr>
              <p:cNvSpPr/>
              <p:nvPr/>
            </p:nvSpPr>
            <p:spPr>
              <a:xfrm>
                <a:off x="539750" y="1694748"/>
                <a:ext cx="1479550" cy="1108112"/>
              </a:xfrm>
              <a:prstGeom prst="rect">
                <a:avLst/>
              </a:prstGeom>
              <a:solidFill>
                <a:schemeClr val="accent3">
                  <a:lumMod val="75000"/>
                </a:schemeClr>
              </a:solidFill>
              <a:ln>
                <a:noFill/>
              </a:ln>
            </p:spPr>
            <p:txBody>
              <a:bodyPr vert="horz" wrap="square" lIns="45720" tIns="45720" rIns="4572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000" b="1" i="0" u="none" strike="noStrike" kern="0" cap="none" spc="0" normalizeH="0" baseline="0" noProof="0">
                    <a:ln>
                      <a:noFill/>
                    </a:ln>
                    <a:solidFill>
                      <a:schemeClr val="tx2"/>
                    </a:solidFill>
                    <a:effectLst/>
                    <a:uLnTx/>
                    <a:uFillTx/>
                  </a:rPr>
                  <a:t>Mokslinė literatūra ir esamos situacijos analizė</a:t>
                </a:r>
              </a:p>
            </p:txBody>
          </p:sp>
          <p:sp>
            <p:nvSpPr>
              <p:cNvPr id="22" name="Isosceles Triangle 21">
                <a:extLst>
                  <a:ext uri="{FF2B5EF4-FFF2-40B4-BE49-F238E27FC236}">
                    <a16:creationId xmlns:a16="http://schemas.microsoft.com/office/drawing/2014/main" id="{C1FFDCD7-6B50-7E4D-CB20-4F1248812785}"/>
                  </a:ext>
                </a:extLst>
              </p:cNvPr>
              <p:cNvSpPr/>
              <p:nvPr/>
            </p:nvSpPr>
            <p:spPr>
              <a:xfrm rot="5400000">
                <a:off x="1636762" y="2141396"/>
                <a:ext cx="1116082" cy="206878"/>
              </a:xfrm>
              <a:prstGeom prst="triangle">
                <a:avLst>
                  <a:gd name="adj" fmla="val 50000"/>
                </a:avLst>
              </a:prstGeom>
              <a:solidFill>
                <a:schemeClr val="accent2"/>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sp>
          <p:nvSpPr>
            <p:cNvPr id="13" name="Rectangle 12">
              <a:extLst>
                <a:ext uri="{FF2B5EF4-FFF2-40B4-BE49-F238E27FC236}">
                  <a16:creationId xmlns:a16="http://schemas.microsoft.com/office/drawing/2014/main" id="{363DB11C-F675-510C-9B8D-3CB9730747A4}"/>
                </a:ext>
              </a:extLst>
            </p:cNvPr>
            <p:cNvSpPr/>
            <p:nvPr/>
          </p:nvSpPr>
          <p:spPr>
            <a:xfrm>
              <a:off x="2417041" y="1545892"/>
              <a:ext cx="2890176" cy="762575"/>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Atrinkti 3 moksliniai straipsniai / publikacijos pagal šiuos kriterijus: aktualumas LR, naujumas, tematikos tinkamumas.</a:t>
              </a:r>
            </a:p>
          </p:txBody>
        </p:sp>
        <p:sp>
          <p:nvSpPr>
            <p:cNvPr id="19" name="Rectangle 18">
              <a:extLst>
                <a:ext uri="{FF2B5EF4-FFF2-40B4-BE49-F238E27FC236}">
                  <a16:creationId xmlns:a16="http://schemas.microsoft.com/office/drawing/2014/main" id="{738457F9-6337-72BA-49F7-4F2FD4C1F018}"/>
                </a:ext>
              </a:extLst>
            </p:cNvPr>
            <p:cNvSpPr/>
            <p:nvPr/>
          </p:nvSpPr>
          <p:spPr>
            <a:xfrm>
              <a:off x="5426015" y="1575935"/>
              <a:ext cx="2890176" cy="762574"/>
            </a:xfrm>
            <a:prstGeom prst="rect">
              <a:avLst/>
            </a:prstGeom>
            <a:solidFill>
              <a:schemeClr val="tx2"/>
            </a:solidFill>
            <a:ln>
              <a:noFill/>
              <a:prstDash val="dash"/>
            </a:ln>
          </p:spPr>
          <p:txBody>
            <a:bodyPr vert="horz" lIns="36000" tIns="36000" rIns="36000" bIns="36000" rtlCol="0">
              <a:noAutofit/>
            </a:bodyPr>
            <a:lstStyle/>
            <a:p>
              <a:pPr algn="just">
                <a:lnSpc>
                  <a:spcPct val="90000"/>
                </a:lnSpc>
              </a:pPr>
              <a:r>
                <a:rPr lang="lt-LT" sz="900">
                  <a:solidFill>
                    <a:schemeClr val="accent6"/>
                  </a:solidFill>
                  <a:latin typeface="Calibri" panose="020F0502020204030204" pitchFamily="34" charset="0"/>
                </a:rPr>
                <a:t>Mokslinės literatūros pagalba pagilinta dirvožemio tyrimų specifika bei kontekstas, pagrįsta jų būtinybė vertinant dirvožemio būklę, taip pat išryškinta tyrimų reikšmė priimant agronominius ir aplinkosauginius sprendimus.</a:t>
              </a:r>
            </a:p>
          </p:txBody>
        </p:sp>
      </p:grpSp>
      <p:grpSp>
        <p:nvGrpSpPr>
          <p:cNvPr id="34" name="Group 33">
            <a:extLst>
              <a:ext uri="{FF2B5EF4-FFF2-40B4-BE49-F238E27FC236}">
                <a16:creationId xmlns:a16="http://schemas.microsoft.com/office/drawing/2014/main" id="{1FE2F2D0-1F12-3164-9954-E61BA34BB112}"/>
              </a:ext>
            </a:extLst>
          </p:cNvPr>
          <p:cNvGrpSpPr/>
          <p:nvPr/>
        </p:nvGrpSpPr>
        <p:grpSpPr>
          <a:xfrm>
            <a:off x="539750" y="2556077"/>
            <a:ext cx="7776441" cy="561600"/>
            <a:chOff x="539750" y="2411741"/>
            <a:chExt cx="7776441" cy="446757"/>
          </a:xfrm>
        </p:grpSpPr>
        <p:grpSp>
          <p:nvGrpSpPr>
            <p:cNvPr id="29" name="Group 28">
              <a:extLst>
                <a:ext uri="{FF2B5EF4-FFF2-40B4-BE49-F238E27FC236}">
                  <a16:creationId xmlns:a16="http://schemas.microsoft.com/office/drawing/2014/main" id="{960AD108-9598-7818-43EA-197CCECADF0C}"/>
                </a:ext>
              </a:extLst>
            </p:cNvPr>
            <p:cNvGrpSpPr/>
            <p:nvPr/>
          </p:nvGrpSpPr>
          <p:grpSpPr>
            <a:xfrm>
              <a:off x="539750" y="2411741"/>
              <a:ext cx="1725467" cy="446757"/>
              <a:chOff x="539750" y="2930970"/>
              <a:chExt cx="1725467" cy="446757"/>
            </a:xfrm>
          </p:grpSpPr>
          <p:sp>
            <p:nvSpPr>
              <p:cNvPr id="41" name="Rectangle 40">
                <a:extLst>
                  <a:ext uri="{FF2B5EF4-FFF2-40B4-BE49-F238E27FC236}">
                    <a16:creationId xmlns:a16="http://schemas.microsoft.com/office/drawing/2014/main" id="{F8B82B5B-5347-C9FB-6095-4848DEBCA0B8}"/>
                  </a:ext>
                </a:extLst>
              </p:cNvPr>
              <p:cNvSpPr/>
              <p:nvPr/>
            </p:nvSpPr>
            <p:spPr>
              <a:xfrm>
                <a:off x="539750" y="2935665"/>
                <a:ext cx="1479550" cy="442062"/>
              </a:xfrm>
              <a:prstGeom prst="rect">
                <a:avLst/>
              </a:prstGeom>
              <a:solidFill>
                <a:schemeClr val="accent3">
                  <a:lumMod val="75000"/>
                </a:schemeClr>
              </a:solidFill>
              <a:ln>
                <a:noFill/>
              </a:ln>
            </p:spPr>
            <p:txBody>
              <a:bodyPr vert="horz" wrap="square" lIns="45720" tIns="45720" rIns="4572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000" b="1" i="0" u="none" strike="noStrike" kern="0" cap="none" spc="0" normalizeH="0" baseline="0" noProof="0">
                    <a:ln>
                      <a:noFill/>
                    </a:ln>
                    <a:solidFill>
                      <a:schemeClr val="tx2"/>
                    </a:solidFill>
                    <a:effectLst/>
                    <a:uLnTx/>
                    <a:uFillTx/>
                  </a:rPr>
                  <a:t>Dirvožemio tyrimų paslaugų analizė</a:t>
                </a:r>
              </a:p>
            </p:txBody>
          </p:sp>
          <p:sp>
            <p:nvSpPr>
              <p:cNvPr id="43" name="Isosceles Triangle 42">
                <a:extLst>
                  <a:ext uri="{FF2B5EF4-FFF2-40B4-BE49-F238E27FC236}">
                    <a16:creationId xmlns:a16="http://schemas.microsoft.com/office/drawing/2014/main" id="{0B6BA29B-E377-E718-A6DE-9C0A58E03FA4}"/>
                  </a:ext>
                </a:extLst>
              </p:cNvPr>
              <p:cNvSpPr/>
              <p:nvPr/>
            </p:nvSpPr>
            <p:spPr>
              <a:xfrm rot="5400000">
                <a:off x="1957260" y="3065075"/>
                <a:ext cx="442062" cy="173852"/>
              </a:xfrm>
              <a:prstGeom prst="triangle">
                <a:avLst>
                  <a:gd name="adj" fmla="val 50000"/>
                </a:avLst>
              </a:prstGeom>
              <a:solidFill>
                <a:schemeClr val="accent2"/>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sp>
          <p:nvSpPr>
            <p:cNvPr id="23" name="Rectangle 22">
              <a:extLst>
                <a:ext uri="{FF2B5EF4-FFF2-40B4-BE49-F238E27FC236}">
                  <a16:creationId xmlns:a16="http://schemas.microsoft.com/office/drawing/2014/main" id="{38BA2409-D7AD-F81C-2795-D5B48D0D0528}"/>
                </a:ext>
              </a:extLst>
            </p:cNvPr>
            <p:cNvSpPr/>
            <p:nvPr/>
          </p:nvSpPr>
          <p:spPr>
            <a:xfrm>
              <a:off x="2417041" y="2416437"/>
              <a:ext cx="2890176" cy="442061"/>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Vertinimo apklausoje iš viso dalyvavo 9 organizacijos: 1 asociacija, 3 viešosios paslaugų tiekėjos, 5 privačios. </a:t>
              </a:r>
            </a:p>
          </p:txBody>
        </p:sp>
        <p:sp>
          <p:nvSpPr>
            <p:cNvPr id="24" name="Rectangle 23">
              <a:extLst>
                <a:ext uri="{FF2B5EF4-FFF2-40B4-BE49-F238E27FC236}">
                  <a16:creationId xmlns:a16="http://schemas.microsoft.com/office/drawing/2014/main" id="{AFE33296-7C6C-CF79-F22A-7B5E91C273C3}"/>
                </a:ext>
              </a:extLst>
            </p:cNvPr>
            <p:cNvSpPr/>
            <p:nvPr/>
          </p:nvSpPr>
          <p:spPr>
            <a:xfrm>
              <a:off x="5426015" y="2416437"/>
              <a:ext cx="2890176" cy="442061"/>
            </a:xfrm>
            <a:prstGeom prst="rect">
              <a:avLst/>
            </a:prstGeom>
            <a:solidFill>
              <a:schemeClr val="tx2"/>
            </a:solidFill>
            <a:ln>
              <a:noFill/>
              <a:prstDash val="dash"/>
            </a:ln>
          </p:spPr>
          <p:txBody>
            <a:bodyPr vert="horz" lIns="36000" tIns="36000" rIns="36000" bIns="36000" rtlCol="0" anchor="ctr">
              <a:noAutofit/>
            </a:bodyPr>
            <a:lstStyle/>
            <a:p>
              <a:pPr defTabSz="914400"/>
              <a:r>
                <a:rPr lang="lt-LT" sz="900" kern="0">
                  <a:solidFill>
                    <a:schemeClr val="accent6"/>
                  </a:solidFill>
                </a:rPr>
                <a:t>Remiantis Vertinimo rezultatais nustatyta dirvožemio tyrimų dažnumas, apimtys, ėminiui tenkantis ha plotas, kaina, kritiniai indikatoriai ir kt.</a:t>
              </a:r>
            </a:p>
          </p:txBody>
        </p:sp>
      </p:grpSp>
      <p:grpSp>
        <p:nvGrpSpPr>
          <p:cNvPr id="36" name="Group 35">
            <a:extLst>
              <a:ext uri="{FF2B5EF4-FFF2-40B4-BE49-F238E27FC236}">
                <a16:creationId xmlns:a16="http://schemas.microsoft.com/office/drawing/2014/main" id="{476FF903-1A80-97C7-CD2A-B2B5D37885AC}"/>
              </a:ext>
            </a:extLst>
          </p:cNvPr>
          <p:cNvGrpSpPr/>
          <p:nvPr/>
        </p:nvGrpSpPr>
        <p:grpSpPr>
          <a:xfrm>
            <a:off x="539750" y="3291109"/>
            <a:ext cx="7776441" cy="561600"/>
            <a:chOff x="539750" y="3572860"/>
            <a:chExt cx="7776441" cy="446757"/>
          </a:xfrm>
        </p:grpSpPr>
        <p:grpSp>
          <p:nvGrpSpPr>
            <p:cNvPr id="27" name="Group 26">
              <a:extLst>
                <a:ext uri="{FF2B5EF4-FFF2-40B4-BE49-F238E27FC236}">
                  <a16:creationId xmlns:a16="http://schemas.microsoft.com/office/drawing/2014/main" id="{8DE7254C-D4F1-6829-AD4F-23F1E01215D0}"/>
                </a:ext>
              </a:extLst>
            </p:cNvPr>
            <p:cNvGrpSpPr/>
            <p:nvPr/>
          </p:nvGrpSpPr>
          <p:grpSpPr>
            <a:xfrm>
              <a:off x="539750" y="3572860"/>
              <a:ext cx="1725467" cy="446757"/>
              <a:chOff x="539750" y="4097799"/>
              <a:chExt cx="1725467" cy="446757"/>
            </a:xfrm>
          </p:grpSpPr>
          <p:sp>
            <p:nvSpPr>
              <p:cNvPr id="51" name="Rectangle 50">
                <a:extLst>
                  <a:ext uri="{FF2B5EF4-FFF2-40B4-BE49-F238E27FC236}">
                    <a16:creationId xmlns:a16="http://schemas.microsoft.com/office/drawing/2014/main" id="{72F9F1F3-933F-4BB4-99F6-0DDE2831DF7E}"/>
                  </a:ext>
                </a:extLst>
              </p:cNvPr>
              <p:cNvSpPr/>
              <p:nvPr/>
            </p:nvSpPr>
            <p:spPr>
              <a:xfrm>
                <a:off x="539750" y="4102494"/>
                <a:ext cx="1479550" cy="442062"/>
              </a:xfrm>
              <a:prstGeom prst="rect">
                <a:avLst/>
              </a:prstGeom>
              <a:solidFill>
                <a:schemeClr val="accent3">
                  <a:lumMod val="75000"/>
                </a:schemeClr>
              </a:solidFill>
              <a:ln>
                <a:noFill/>
              </a:ln>
            </p:spPr>
            <p:txBody>
              <a:bodyPr vert="horz" wrap="square" lIns="45720" tIns="45720" rIns="4572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000" b="1" i="0" u="none" strike="noStrike" kern="0" cap="none" spc="0" normalizeH="0" baseline="0" noProof="0">
                    <a:ln>
                      <a:noFill/>
                    </a:ln>
                    <a:solidFill>
                      <a:schemeClr val="tx2"/>
                    </a:solidFill>
                    <a:effectLst/>
                    <a:uLnTx/>
                    <a:uFillTx/>
                  </a:rPr>
                  <a:t>Kompensacinė išmoka ir įsipareigojimai, paramos sąlygos</a:t>
                </a:r>
              </a:p>
            </p:txBody>
          </p:sp>
          <p:sp>
            <p:nvSpPr>
              <p:cNvPr id="52" name="Isosceles Triangle 51">
                <a:extLst>
                  <a:ext uri="{FF2B5EF4-FFF2-40B4-BE49-F238E27FC236}">
                    <a16:creationId xmlns:a16="http://schemas.microsoft.com/office/drawing/2014/main" id="{C110B6BF-F7D2-FE31-18E9-311AD74DE3CE}"/>
                  </a:ext>
                </a:extLst>
              </p:cNvPr>
              <p:cNvSpPr/>
              <p:nvPr/>
            </p:nvSpPr>
            <p:spPr>
              <a:xfrm rot="5400000">
                <a:off x="1957260" y="4231904"/>
                <a:ext cx="442062" cy="173852"/>
              </a:xfrm>
              <a:prstGeom prst="triangle">
                <a:avLst>
                  <a:gd name="adj" fmla="val 50000"/>
                </a:avLst>
              </a:prstGeom>
              <a:solidFill>
                <a:schemeClr val="accent2"/>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sp>
          <p:nvSpPr>
            <p:cNvPr id="31" name="Rectangle 30">
              <a:extLst>
                <a:ext uri="{FF2B5EF4-FFF2-40B4-BE49-F238E27FC236}">
                  <a16:creationId xmlns:a16="http://schemas.microsoft.com/office/drawing/2014/main" id="{159CB431-3451-EF51-C65B-254F2C9409B2}"/>
                </a:ext>
              </a:extLst>
            </p:cNvPr>
            <p:cNvSpPr/>
            <p:nvPr/>
          </p:nvSpPr>
          <p:spPr>
            <a:xfrm>
              <a:off x="2417041" y="3572861"/>
              <a:ext cx="2890176" cy="442061"/>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Nustatyta metinės išmokos gairės už visus reikalavimus atitinkančius hektarus, kuriems taikomi įsipareigojimai. Paramos sąlygos bei įsipareigojimai nustatyti laikantis Reglamento (ES) 2021/2115 nuostatų. </a:t>
              </a:r>
            </a:p>
          </p:txBody>
        </p:sp>
        <p:sp>
          <p:nvSpPr>
            <p:cNvPr id="32" name="Rectangle 31">
              <a:extLst>
                <a:ext uri="{FF2B5EF4-FFF2-40B4-BE49-F238E27FC236}">
                  <a16:creationId xmlns:a16="http://schemas.microsoft.com/office/drawing/2014/main" id="{96AFD4ED-F3DD-448B-166A-9C0B8D24385E}"/>
                </a:ext>
              </a:extLst>
            </p:cNvPr>
            <p:cNvSpPr/>
            <p:nvPr/>
          </p:nvSpPr>
          <p:spPr>
            <a:xfrm>
              <a:off x="5426015" y="3572861"/>
              <a:ext cx="2890176" cy="442061"/>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Kompensacinė išmoka apskaičiuota remiantis trimis pagrindinėmis prielaidomis; taip pat nustatytas paramos diferencijavimas pagal ūkių dydį, siekiant išlaikyti vienodas konkurencines sąlygas tarp didelių ir mažų ūkių.</a:t>
              </a:r>
            </a:p>
          </p:txBody>
        </p:sp>
      </p:grpSp>
      <p:grpSp>
        <p:nvGrpSpPr>
          <p:cNvPr id="6" name="Group 5">
            <a:extLst>
              <a:ext uri="{FF2B5EF4-FFF2-40B4-BE49-F238E27FC236}">
                <a16:creationId xmlns:a16="http://schemas.microsoft.com/office/drawing/2014/main" id="{13D2C057-DEC5-8FA6-C336-56463E82958F}"/>
              </a:ext>
            </a:extLst>
          </p:cNvPr>
          <p:cNvGrpSpPr/>
          <p:nvPr/>
        </p:nvGrpSpPr>
        <p:grpSpPr>
          <a:xfrm>
            <a:off x="539750" y="947231"/>
            <a:ext cx="7776440" cy="700382"/>
            <a:chOff x="539750" y="2411741"/>
            <a:chExt cx="7776440" cy="446757"/>
          </a:xfrm>
        </p:grpSpPr>
        <p:grpSp>
          <p:nvGrpSpPr>
            <p:cNvPr id="15" name="Group 14">
              <a:extLst>
                <a:ext uri="{FF2B5EF4-FFF2-40B4-BE49-F238E27FC236}">
                  <a16:creationId xmlns:a16="http://schemas.microsoft.com/office/drawing/2014/main" id="{73E3CFF7-28B1-1882-2CBE-EF02C6F46AEB}"/>
                </a:ext>
              </a:extLst>
            </p:cNvPr>
            <p:cNvGrpSpPr/>
            <p:nvPr/>
          </p:nvGrpSpPr>
          <p:grpSpPr>
            <a:xfrm>
              <a:off x="539750" y="2411741"/>
              <a:ext cx="1725467" cy="446757"/>
              <a:chOff x="539750" y="2930970"/>
              <a:chExt cx="1725467" cy="446757"/>
            </a:xfrm>
          </p:grpSpPr>
          <p:sp>
            <p:nvSpPr>
              <p:cNvPr id="18" name="Rectangle 17">
                <a:extLst>
                  <a:ext uri="{FF2B5EF4-FFF2-40B4-BE49-F238E27FC236}">
                    <a16:creationId xmlns:a16="http://schemas.microsoft.com/office/drawing/2014/main" id="{FCACF5C9-54D6-576F-778E-7E8CEC33F92B}"/>
                  </a:ext>
                </a:extLst>
              </p:cNvPr>
              <p:cNvSpPr/>
              <p:nvPr/>
            </p:nvSpPr>
            <p:spPr>
              <a:xfrm>
                <a:off x="539750" y="2935665"/>
                <a:ext cx="1479550" cy="442062"/>
              </a:xfrm>
              <a:prstGeom prst="rect">
                <a:avLst/>
              </a:prstGeom>
              <a:solidFill>
                <a:schemeClr val="accent3">
                  <a:lumMod val="75000"/>
                </a:schemeClr>
              </a:solidFill>
              <a:ln>
                <a:noFill/>
              </a:ln>
            </p:spPr>
            <p:txBody>
              <a:bodyPr vert="horz" wrap="square" lIns="45720" tIns="45720" rIns="4572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000" b="1" i="0" u="none" strike="noStrike" kern="0" cap="none" spc="0" normalizeH="0" baseline="0" noProof="0">
                    <a:ln>
                      <a:noFill/>
                    </a:ln>
                    <a:solidFill>
                      <a:schemeClr val="tx2"/>
                    </a:solidFill>
                    <a:effectLst/>
                    <a:uLnTx/>
                    <a:uFillTx/>
                  </a:rPr>
                  <a:t>Metodologija</a:t>
                </a:r>
              </a:p>
            </p:txBody>
          </p:sp>
          <p:sp>
            <p:nvSpPr>
              <p:cNvPr id="20" name="Isosceles Triangle 19">
                <a:extLst>
                  <a:ext uri="{FF2B5EF4-FFF2-40B4-BE49-F238E27FC236}">
                    <a16:creationId xmlns:a16="http://schemas.microsoft.com/office/drawing/2014/main" id="{7300FF21-AEA1-44C0-E135-A04E23C65FA4}"/>
                  </a:ext>
                </a:extLst>
              </p:cNvPr>
              <p:cNvSpPr/>
              <p:nvPr/>
            </p:nvSpPr>
            <p:spPr>
              <a:xfrm rot="5400000">
                <a:off x="1957260" y="3065075"/>
                <a:ext cx="442062" cy="173852"/>
              </a:xfrm>
              <a:prstGeom prst="triangle">
                <a:avLst>
                  <a:gd name="adj" fmla="val 50000"/>
                </a:avLst>
              </a:prstGeom>
              <a:solidFill>
                <a:schemeClr val="accent2"/>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sp>
          <p:nvSpPr>
            <p:cNvPr id="16" name="Rectangle 15">
              <a:extLst>
                <a:ext uri="{FF2B5EF4-FFF2-40B4-BE49-F238E27FC236}">
                  <a16:creationId xmlns:a16="http://schemas.microsoft.com/office/drawing/2014/main" id="{1DB67350-A9E7-830A-2677-9474179425D8}"/>
                </a:ext>
              </a:extLst>
            </p:cNvPr>
            <p:cNvSpPr/>
            <p:nvPr/>
          </p:nvSpPr>
          <p:spPr>
            <a:xfrm>
              <a:off x="2417041" y="2416437"/>
              <a:ext cx="2890176" cy="442061"/>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Taikyti šie metodai: 1. Antrinių šaltinių analizė; 2. Strateginių ir teisinių dokumentų analizė; 3. Struktūruoto klausimyno parengimas; 4. Interviu, pagal poreikį; 5. Viešai prieinamų duomenų rinkimas; 6. Lyginamoji analizė.</a:t>
              </a:r>
            </a:p>
          </p:txBody>
        </p:sp>
        <p:sp>
          <p:nvSpPr>
            <p:cNvPr id="17" name="Rectangle 16">
              <a:extLst>
                <a:ext uri="{FF2B5EF4-FFF2-40B4-BE49-F238E27FC236}">
                  <a16:creationId xmlns:a16="http://schemas.microsoft.com/office/drawing/2014/main" id="{E5AFB10F-4F94-E148-75A6-B816CCF12AA5}"/>
                </a:ext>
              </a:extLst>
            </p:cNvPr>
            <p:cNvSpPr/>
            <p:nvPr/>
          </p:nvSpPr>
          <p:spPr>
            <a:xfrm>
              <a:off x="5426014" y="2416437"/>
              <a:ext cx="2890176" cy="442061"/>
            </a:xfrm>
            <a:prstGeom prst="rect">
              <a:avLst/>
            </a:prstGeom>
            <a:solidFill>
              <a:schemeClr val="tx2"/>
            </a:solidFill>
            <a:ln>
              <a:noFill/>
              <a:prstDash val="dash"/>
            </a:ln>
          </p:spPr>
          <p:txBody>
            <a:bodyPr vert="horz" lIns="36000" tIns="36000" rIns="36000" bIns="36000" rtlCol="0" anchor="ctr">
              <a:noAutofit/>
            </a:bodyPr>
            <a:lstStyle/>
            <a:p>
              <a:pPr defTabSz="914400"/>
              <a:endParaRPr lang="lt-LT" sz="900" kern="0">
                <a:solidFill>
                  <a:schemeClr val="accent6"/>
                </a:solidFill>
              </a:endParaRPr>
            </a:p>
          </p:txBody>
        </p:sp>
      </p:grpSp>
      <p:grpSp>
        <p:nvGrpSpPr>
          <p:cNvPr id="12" name="Group 11">
            <a:extLst>
              <a:ext uri="{FF2B5EF4-FFF2-40B4-BE49-F238E27FC236}">
                <a16:creationId xmlns:a16="http://schemas.microsoft.com/office/drawing/2014/main" id="{3BEAA084-8BC4-3C63-75E3-0849A596759A}"/>
              </a:ext>
            </a:extLst>
          </p:cNvPr>
          <p:cNvGrpSpPr/>
          <p:nvPr/>
        </p:nvGrpSpPr>
        <p:grpSpPr>
          <a:xfrm>
            <a:off x="539750" y="4026142"/>
            <a:ext cx="7776441" cy="561734"/>
            <a:chOff x="539750" y="4141118"/>
            <a:chExt cx="7776441" cy="446758"/>
          </a:xfrm>
        </p:grpSpPr>
        <p:grpSp>
          <p:nvGrpSpPr>
            <p:cNvPr id="28" name="Group 27">
              <a:extLst>
                <a:ext uri="{FF2B5EF4-FFF2-40B4-BE49-F238E27FC236}">
                  <a16:creationId xmlns:a16="http://schemas.microsoft.com/office/drawing/2014/main" id="{A96B2845-CD45-4518-7937-54CF7E2874A9}"/>
                </a:ext>
              </a:extLst>
            </p:cNvPr>
            <p:cNvGrpSpPr/>
            <p:nvPr/>
          </p:nvGrpSpPr>
          <p:grpSpPr>
            <a:xfrm>
              <a:off x="539750" y="4141118"/>
              <a:ext cx="1725467" cy="446758"/>
              <a:chOff x="539750" y="3471962"/>
              <a:chExt cx="1725467" cy="446757"/>
            </a:xfrm>
          </p:grpSpPr>
          <p:sp>
            <p:nvSpPr>
              <p:cNvPr id="45" name="Rectangle 44">
                <a:extLst>
                  <a:ext uri="{FF2B5EF4-FFF2-40B4-BE49-F238E27FC236}">
                    <a16:creationId xmlns:a16="http://schemas.microsoft.com/office/drawing/2014/main" id="{3ECB0700-3670-2F33-7A52-043DF7B1894E}"/>
                  </a:ext>
                </a:extLst>
              </p:cNvPr>
              <p:cNvSpPr/>
              <p:nvPr/>
            </p:nvSpPr>
            <p:spPr>
              <a:xfrm>
                <a:off x="539750" y="3476657"/>
                <a:ext cx="1479550" cy="442062"/>
              </a:xfrm>
              <a:prstGeom prst="rect">
                <a:avLst/>
              </a:prstGeom>
              <a:solidFill>
                <a:schemeClr val="accent3">
                  <a:lumMod val="75000"/>
                </a:schemeClr>
              </a:solidFill>
              <a:ln>
                <a:noFill/>
              </a:ln>
            </p:spPr>
            <p:txBody>
              <a:bodyPr vert="horz" wrap="square" lIns="45720" tIns="45720" rIns="4572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000" b="1" i="0" u="none" strike="noStrike" kern="0" cap="none" spc="0" normalizeH="0" baseline="0" noProof="0" dirty="0">
                    <a:ln>
                      <a:noFill/>
                    </a:ln>
                    <a:solidFill>
                      <a:schemeClr val="tx2"/>
                    </a:solidFill>
                    <a:effectLst/>
                    <a:uLnTx/>
                    <a:uFillTx/>
                  </a:rPr>
                  <a:t>I, II, III alternatyvos, A ir B variantai</a:t>
                </a:r>
              </a:p>
            </p:txBody>
          </p:sp>
          <p:sp>
            <p:nvSpPr>
              <p:cNvPr id="46" name="Isosceles Triangle 45">
                <a:extLst>
                  <a:ext uri="{FF2B5EF4-FFF2-40B4-BE49-F238E27FC236}">
                    <a16:creationId xmlns:a16="http://schemas.microsoft.com/office/drawing/2014/main" id="{A32EB8B5-94C6-B1CA-71FD-E96F8F3EBB5F}"/>
                  </a:ext>
                </a:extLst>
              </p:cNvPr>
              <p:cNvSpPr/>
              <p:nvPr/>
            </p:nvSpPr>
            <p:spPr>
              <a:xfrm rot="5400000">
                <a:off x="1957260" y="3606067"/>
                <a:ext cx="442062" cy="173852"/>
              </a:xfrm>
              <a:prstGeom prst="triangle">
                <a:avLst>
                  <a:gd name="adj" fmla="val 50000"/>
                </a:avLst>
              </a:prstGeom>
              <a:solidFill>
                <a:schemeClr val="accent2"/>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sp>
          <p:nvSpPr>
            <p:cNvPr id="25" name="Rectangle 24">
              <a:extLst>
                <a:ext uri="{FF2B5EF4-FFF2-40B4-BE49-F238E27FC236}">
                  <a16:creationId xmlns:a16="http://schemas.microsoft.com/office/drawing/2014/main" id="{8B61CACE-2130-D5F2-5C4E-223EF7FDA58B}"/>
                </a:ext>
              </a:extLst>
            </p:cNvPr>
            <p:cNvSpPr/>
            <p:nvPr/>
          </p:nvSpPr>
          <p:spPr>
            <a:xfrm>
              <a:off x="2417041" y="4145814"/>
              <a:ext cx="2890176" cy="442062"/>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Nustatytos 3 alternatyvos, kurios išsiskiria tyrimų apimtimi, tačiau tyrimų dažnumas, ėminių metodologija bei reikalavimai keliami vienodi. </a:t>
              </a:r>
            </a:p>
          </p:txBody>
        </p:sp>
        <p:sp>
          <p:nvSpPr>
            <p:cNvPr id="10" name="Rectangle 9">
              <a:extLst>
                <a:ext uri="{FF2B5EF4-FFF2-40B4-BE49-F238E27FC236}">
                  <a16:creationId xmlns:a16="http://schemas.microsoft.com/office/drawing/2014/main" id="{7A666A79-E0A7-0813-06E5-746D186BD5E0}"/>
                </a:ext>
              </a:extLst>
            </p:cNvPr>
            <p:cNvSpPr/>
            <p:nvPr/>
          </p:nvSpPr>
          <p:spPr>
            <a:xfrm>
              <a:off x="5426015" y="4141118"/>
              <a:ext cx="2890176" cy="442061"/>
            </a:xfrm>
            <a:prstGeom prst="rect">
              <a:avLst/>
            </a:prstGeom>
            <a:solidFill>
              <a:schemeClr val="tx2"/>
            </a:solidFill>
            <a:ln>
              <a:noFill/>
              <a:prstDash val="dash"/>
            </a:ln>
          </p:spPr>
          <p:txBody>
            <a:bodyPr vert="horz" lIns="36000" tIns="36000" rIns="36000" bIns="36000" rtlCol="0" anchor="ctr">
              <a:noAutofit/>
            </a:bodyPr>
            <a:lstStyle/>
            <a:p>
              <a:pPr algn="just">
                <a:lnSpc>
                  <a:spcPct val="90000"/>
                </a:lnSpc>
              </a:pPr>
              <a:r>
                <a:rPr lang="lt-LT" sz="900">
                  <a:solidFill>
                    <a:schemeClr val="accent6"/>
                  </a:solidFill>
                  <a:latin typeface="Calibri" panose="020F0502020204030204" pitchFamily="34" charset="0"/>
                </a:rPr>
                <a:t>Numatytas alternatyvų indeksavimas naujam Strateginio plano laikotarpiui, bendras intervencinės priemonės žemės plotas LR.</a:t>
              </a:r>
            </a:p>
          </p:txBody>
        </p:sp>
      </p:grpSp>
      <p:sp>
        <p:nvSpPr>
          <p:cNvPr id="11" name="Rectangle 10">
            <a:extLst>
              <a:ext uri="{FF2B5EF4-FFF2-40B4-BE49-F238E27FC236}">
                <a16:creationId xmlns:a16="http://schemas.microsoft.com/office/drawing/2014/main" id="{445892B5-52D5-66F2-327D-13B183179FD9}"/>
              </a:ext>
            </a:extLst>
          </p:cNvPr>
          <p:cNvSpPr/>
          <p:nvPr/>
        </p:nvSpPr>
        <p:spPr>
          <a:xfrm>
            <a:off x="3220171" y="4661046"/>
            <a:ext cx="3021876" cy="396463"/>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a:solidFill>
                  <a:schemeClr val="bg2"/>
                </a:solidFill>
              </a:rPr>
              <a:t>LR – Lietuvos Respublika;</a:t>
            </a:r>
          </a:p>
          <a:p>
            <a:pPr algn="ctr" rtl="0">
              <a:spcBef>
                <a:spcPts val="0"/>
              </a:spcBef>
              <a:spcAft>
                <a:spcPts val="0"/>
              </a:spcAft>
            </a:pPr>
            <a:r>
              <a:rPr lang="lt-LT" sz="700">
                <a:solidFill>
                  <a:schemeClr val="bg2"/>
                </a:solidFill>
              </a:rPr>
              <a:t>ES – Europos Sąjunga</a:t>
            </a:r>
          </a:p>
        </p:txBody>
      </p:sp>
      <p:sp>
        <p:nvSpPr>
          <p:cNvPr id="39" name="TextBox 38">
            <a:extLst>
              <a:ext uri="{FF2B5EF4-FFF2-40B4-BE49-F238E27FC236}">
                <a16:creationId xmlns:a16="http://schemas.microsoft.com/office/drawing/2014/main" id="{D3866308-B0E5-3B41-5DF2-588F99E322B6}"/>
              </a:ext>
            </a:extLst>
          </p:cNvPr>
          <p:cNvSpPr txBox="1"/>
          <p:nvPr/>
        </p:nvSpPr>
        <p:spPr>
          <a:xfrm>
            <a:off x="5391510" y="925046"/>
            <a:ext cx="2890176" cy="784830"/>
          </a:xfrm>
          <a:prstGeom prst="rect">
            <a:avLst/>
          </a:prstGeom>
          <a:noFill/>
        </p:spPr>
        <p:txBody>
          <a:bodyPr wrap="square">
            <a:spAutoFit/>
          </a:bodyPr>
          <a:lstStyle/>
          <a:p>
            <a:pPr algn="just"/>
            <a:r>
              <a:rPr lang="lt-LT" sz="900">
                <a:solidFill>
                  <a:schemeClr val="accent6"/>
                </a:solidFill>
                <a:latin typeface="Calibri" panose="020F0502020204030204" pitchFamily="34" charset="0"/>
              </a:rPr>
              <a:t>Šie metodai sudarė pagrindą sistemiškai įvertinti dirvožemio tyrimų teisinį, strateginį ir mokslinį kontekstą bei identifikuoti gerąsias praktikas, kurios buvo integruotos kuriant ekologinę dirvožemio tyrimų taikymo sistemą. </a:t>
            </a:r>
          </a:p>
        </p:txBody>
      </p:sp>
    </p:spTree>
    <p:extLst>
      <p:ext uri="{BB962C8B-B14F-4D97-AF65-F5344CB8AC3E}">
        <p14:creationId xmlns:p14="http://schemas.microsoft.com/office/powerpoint/2010/main" val="115782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0D04-AD84-66DA-57A0-F21FE2498203}"/>
            </a:ext>
          </a:extLst>
        </p:cNvPr>
        <p:cNvGrpSpPr/>
        <p:nvPr/>
      </p:nvGrpSpPr>
      <p:grpSpPr>
        <a:xfrm>
          <a:off x="0" y="0"/>
          <a:ext cx="0" cy="0"/>
          <a:chOff x="0" y="0"/>
          <a:chExt cx="0" cy="0"/>
        </a:xfrm>
      </p:grpSpPr>
      <p:sp>
        <p:nvSpPr>
          <p:cNvPr id="103" name="Title 1">
            <a:extLst>
              <a:ext uri="{FF2B5EF4-FFF2-40B4-BE49-F238E27FC236}">
                <a16:creationId xmlns:a16="http://schemas.microsoft.com/office/drawing/2014/main" id="{F1AC6370-1C39-ABDA-D7C2-365477B2C8BA}"/>
              </a:ext>
            </a:extLst>
          </p:cNvPr>
          <p:cNvSpPr>
            <a:spLocks noGrp="1"/>
          </p:cNvSpPr>
          <p:nvPr>
            <p:ph type="title"/>
          </p:nvPr>
        </p:nvSpPr>
        <p:spPr>
          <a:xfrm>
            <a:off x="539750" y="350451"/>
            <a:ext cx="8064500" cy="465062"/>
          </a:xfrm>
        </p:spPr>
        <p:txBody>
          <a:bodyPr anchor="ctr">
            <a:noAutofit/>
          </a:bodyPr>
          <a:lstStyle/>
          <a:p>
            <a:r>
              <a:rPr lang="lt-LT" sz="1200" dirty="0"/>
              <a:t>Tyrimo pagrindu parengtas siūlomas ekologinės sistemos modelis: tyrimų metodologija, alternatyvos, įsipareigojimai, kompensavimo logika ir siekiama aprėptis</a:t>
            </a:r>
          </a:p>
        </p:txBody>
      </p:sp>
      <p:sp>
        <p:nvSpPr>
          <p:cNvPr id="3" name="Slide Number Placeholder 2">
            <a:extLst>
              <a:ext uri="{FF2B5EF4-FFF2-40B4-BE49-F238E27FC236}">
                <a16:creationId xmlns:a16="http://schemas.microsoft.com/office/drawing/2014/main" id="{69F2752A-432F-DA14-6AE6-083129D5E006}"/>
              </a:ext>
            </a:extLst>
          </p:cNvPr>
          <p:cNvSpPr>
            <a:spLocks noGrp="1"/>
          </p:cNvSpPr>
          <p:nvPr>
            <p:ph type="sldNum" sz="quarter" idx="12"/>
          </p:nvPr>
        </p:nvSpPr>
        <p:spPr/>
        <p:txBody>
          <a:bodyPr/>
          <a:lstStyle/>
          <a:p>
            <a:fld id="{42B1E8F1-27DF-3C4C-AF5E-F329429EDE92}" type="slidenum">
              <a:rPr lang="en-US"/>
              <a:t>25</a:t>
            </a:fld>
            <a:endParaRPr lang="en-US"/>
          </a:p>
        </p:txBody>
      </p:sp>
      <p:sp>
        <p:nvSpPr>
          <p:cNvPr id="11" name="Rectangle 10">
            <a:extLst>
              <a:ext uri="{FF2B5EF4-FFF2-40B4-BE49-F238E27FC236}">
                <a16:creationId xmlns:a16="http://schemas.microsoft.com/office/drawing/2014/main" id="{833342EE-448E-A16D-9C2B-76DA4459409E}"/>
              </a:ext>
            </a:extLst>
          </p:cNvPr>
          <p:cNvSpPr/>
          <p:nvPr/>
        </p:nvSpPr>
        <p:spPr>
          <a:xfrm>
            <a:off x="3220171" y="4641850"/>
            <a:ext cx="3021876" cy="415659"/>
          </a:xfrm>
          <a:prstGeom prst="rect">
            <a:avLst/>
          </a:prstGeom>
          <a:no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700" dirty="0">
                <a:solidFill>
                  <a:schemeClr val="bg2"/>
                </a:solidFill>
              </a:rPr>
              <a:t>LR – Lietuvos Respublika;</a:t>
            </a:r>
          </a:p>
          <a:p>
            <a:pPr algn="ctr" rtl="0">
              <a:spcBef>
                <a:spcPts val="0"/>
              </a:spcBef>
              <a:spcAft>
                <a:spcPts val="0"/>
              </a:spcAft>
            </a:pPr>
            <a:r>
              <a:rPr lang="lt-LT" sz="700" dirty="0">
                <a:solidFill>
                  <a:schemeClr val="bg2"/>
                </a:solidFill>
              </a:rPr>
              <a:t>Ha – hektaras;</a:t>
            </a:r>
          </a:p>
          <a:p>
            <a:pPr algn="ctr" rtl="0">
              <a:spcBef>
                <a:spcPts val="0"/>
              </a:spcBef>
              <a:spcAft>
                <a:spcPts val="0"/>
              </a:spcAft>
            </a:pPr>
            <a:r>
              <a:rPr lang="lt-LT" sz="700" dirty="0" err="1">
                <a:solidFill>
                  <a:schemeClr val="bg2"/>
                </a:solidFill>
              </a:rPr>
              <a:t>Nmin</a:t>
            </a:r>
            <a:r>
              <a:rPr lang="lt-LT" sz="700" dirty="0">
                <a:solidFill>
                  <a:schemeClr val="bg2"/>
                </a:solidFill>
              </a:rPr>
              <a:t> – mineralinis azotas</a:t>
            </a:r>
          </a:p>
        </p:txBody>
      </p:sp>
      <p:graphicFrame>
        <p:nvGraphicFramePr>
          <p:cNvPr id="21" name="Table 20">
            <a:extLst>
              <a:ext uri="{FF2B5EF4-FFF2-40B4-BE49-F238E27FC236}">
                <a16:creationId xmlns:a16="http://schemas.microsoft.com/office/drawing/2014/main" id="{8013FB6F-03D7-A18F-0A47-26BC3779F4DA}"/>
              </a:ext>
            </a:extLst>
          </p:cNvPr>
          <p:cNvGraphicFramePr>
            <a:graphicFrameLocks noGrp="1"/>
          </p:cNvGraphicFramePr>
          <p:nvPr>
            <p:extLst>
              <p:ext uri="{D42A27DB-BD31-4B8C-83A1-F6EECF244321}">
                <p14:modId xmlns:p14="http://schemas.microsoft.com/office/powerpoint/2010/main" val="4041677278"/>
              </p:ext>
            </p:extLst>
          </p:nvPr>
        </p:nvGraphicFramePr>
        <p:xfrm>
          <a:off x="539750" y="842963"/>
          <a:ext cx="8051799" cy="2791882"/>
        </p:xfrm>
        <a:graphic>
          <a:graphicData uri="http://schemas.openxmlformats.org/drawingml/2006/table">
            <a:tbl>
              <a:tblPr firstRow="1" firstCol="1" bandRow="1">
                <a:tableStyleId>{5C22544A-7EE6-4342-B048-85BDC9FD1C3A}</a:tableStyleId>
              </a:tblPr>
              <a:tblGrid>
                <a:gridCol w="2124250">
                  <a:extLst>
                    <a:ext uri="{9D8B030D-6E8A-4147-A177-3AD203B41FA5}">
                      <a16:colId xmlns:a16="http://schemas.microsoft.com/office/drawing/2014/main" val="2740513740"/>
                    </a:ext>
                  </a:extLst>
                </a:gridCol>
                <a:gridCol w="5927549">
                  <a:extLst>
                    <a:ext uri="{9D8B030D-6E8A-4147-A177-3AD203B41FA5}">
                      <a16:colId xmlns:a16="http://schemas.microsoft.com/office/drawing/2014/main" val="1693608235"/>
                    </a:ext>
                  </a:extLst>
                </a:gridCol>
              </a:tblGrid>
              <a:tr h="203870">
                <a:tc>
                  <a:txBody>
                    <a:bodyPr/>
                    <a:lstStyle/>
                    <a:p>
                      <a:pPr algn="ctr">
                        <a:buNone/>
                      </a:pPr>
                      <a:r>
                        <a:rPr lang="lt-LT" sz="1050" dirty="0">
                          <a:solidFill>
                            <a:schemeClr val="tx2"/>
                          </a:solidFill>
                          <a:effectLst/>
                        </a:rPr>
                        <a:t>Elementas</a:t>
                      </a:r>
                      <a:endParaRPr lang="lt-LT"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lt-LT" sz="1050" dirty="0">
                          <a:solidFill>
                            <a:schemeClr val="tx2"/>
                          </a:solidFill>
                          <a:effectLst/>
                        </a:rPr>
                        <a:t>Pagrindiniai siūlomo ekologinės sistemos modelio sprendiniai</a:t>
                      </a:r>
                    </a:p>
                  </a:txBody>
                  <a:tcPr marL="68580" marR="68580" marT="0" marB="0"/>
                </a:tc>
                <a:extLst>
                  <a:ext uri="{0D108BD9-81ED-4DB2-BD59-A6C34878D82A}">
                    <a16:rowId xmlns:a16="http://schemas.microsoft.com/office/drawing/2014/main" val="1422217465"/>
                  </a:ext>
                </a:extLst>
              </a:tr>
              <a:tr h="367175">
                <a:tc>
                  <a:txBody>
                    <a:bodyPr/>
                    <a:lstStyle/>
                    <a:p>
                      <a:pPr algn="just">
                        <a:buNone/>
                      </a:pPr>
                      <a:r>
                        <a:rPr lang="lt-LT" sz="1000" b="1" kern="1200" dirty="0">
                          <a:solidFill>
                            <a:schemeClr val="tx2"/>
                          </a:solidFill>
                          <a:effectLst/>
                          <a:latin typeface="+mn-lt"/>
                          <a:ea typeface="+mn-ea"/>
                          <a:cs typeface="+mn-cs"/>
                        </a:rPr>
                        <a:t>Tyrimų metodologija</a:t>
                      </a:r>
                    </a:p>
                  </a:txBody>
                  <a:tcPr marL="68580" marR="68580" marT="0" marB="0"/>
                </a:tc>
                <a:tc>
                  <a:txBody>
                    <a:bodyPr/>
                    <a:lstStyle/>
                    <a:p>
                      <a:pPr algn="just">
                        <a:buNone/>
                      </a:pPr>
                      <a:r>
                        <a:rPr lang="lt-LT" sz="1000" kern="1200" dirty="0">
                          <a:solidFill>
                            <a:schemeClr val="tx1"/>
                          </a:solidFill>
                          <a:effectLst/>
                          <a:latin typeface="+mn-lt"/>
                          <a:ea typeface="+mn-ea"/>
                          <a:cs typeface="+mn-cs"/>
                        </a:rPr>
                        <a:t>Tyrimus leidžiama atlikti visais akredituotose laboratorijose naudojamais tyrimų metodais neišskiriant ir nediskriminuojant LR ir užsienyje vyraujančių metodų pagrindu</a:t>
                      </a:r>
                    </a:p>
                  </a:txBody>
                  <a:tcPr marL="68580" marR="68580" marT="0" marB="0"/>
                </a:tc>
                <a:extLst>
                  <a:ext uri="{0D108BD9-81ED-4DB2-BD59-A6C34878D82A}">
                    <a16:rowId xmlns:a16="http://schemas.microsoft.com/office/drawing/2014/main" val="224894145"/>
                  </a:ext>
                </a:extLst>
              </a:tr>
              <a:tr h="357870">
                <a:tc>
                  <a:txBody>
                    <a:bodyPr/>
                    <a:lstStyle/>
                    <a:p>
                      <a:pPr algn="just">
                        <a:buNone/>
                      </a:pPr>
                      <a:r>
                        <a:rPr lang="lt-LT" sz="1000" dirty="0">
                          <a:solidFill>
                            <a:schemeClr val="tx2"/>
                          </a:solidFill>
                          <a:effectLst/>
                        </a:rPr>
                        <a:t>Tyrimų alternatyvos</a:t>
                      </a:r>
                      <a:endParaRPr lang="lt-LT" sz="12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buNone/>
                      </a:pPr>
                      <a:r>
                        <a:rPr lang="lt-LT" sz="1000" dirty="0">
                          <a:solidFill>
                            <a:schemeClr val="tx1"/>
                          </a:solidFill>
                          <a:effectLst/>
                        </a:rPr>
                        <a:t>I (bazinė), II (išplėstinė), III (kompleksinė), A ir B variantai (B variantas esant kalkinimo poreikiui &lt; arba lygu 5,5 pH)</a:t>
                      </a:r>
                      <a:endParaRPr lang="lt-LT"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5573131"/>
                  </a:ext>
                </a:extLst>
              </a:tr>
              <a:tr h="357870">
                <a:tc>
                  <a:txBody>
                    <a:bodyPr/>
                    <a:lstStyle/>
                    <a:p>
                      <a:pPr algn="just">
                        <a:buNone/>
                      </a:pPr>
                      <a:r>
                        <a:rPr lang="lt-LT" sz="1000" dirty="0">
                          <a:solidFill>
                            <a:schemeClr val="tx2"/>
                          </a:solidFill>
                          <a:effectLst/>
                        </a:rPr>
                        <a:t>Tyrimų ciklas</a:t>
                      </a:r>
                      <a:endParaRPr lang="lt-LT" sz="12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buNone/>
                      </a:pPr>
                      <a:r>
                        <a:rPr lang="lt-LT" sz="1000" dirty="0">
                          <a:solidFill>
                            <a:schemeClr val="tx1"/>
                          </a:solidFill>
                          <a:effectLst/>
                        </a:rPr>
                        <a:t>Įsipareigojimų laikotarpis 1 metai, tačiau pakartotinis dalyvavimas su tuo pačiu ariamosios žemės plotu leistinas tik kas 4 metus</a:t>
                      </a:r>
                      <a:endParaRPr lang="lt-LT"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23272594"/>
                  </a:ext>
                </a:extLst>
              </a:tr>
              <a:tr h="357870">
                <a:tc>
                  <a:txBody>
                    <a:bodyPr/>
                    <a:lstStyle/>
                    <a:p>
                      <a:pPr algn="just">
                        <a:buNone/>
                      </a:pPr>
                      <a:r>
                        <a:rPr lang="lt-LT" sz="1000">
                          <a:solidFill>
                            <a:schemeClr val="tx2"/>
                          </a:solidFill>
                          <a:effectLst/>
                        </a:rPr>
                        <a:t>Nmin tyrimai</a:t>
                      </a:r>
                      <a:endParaRPr lang="lt-LT" sz="12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buNone/>
                      </a:pPr>
                      <a:r>
                        <a:rPr lang="lt-LT" sz="1000" dirty="0">
                          <a:solidFill>
                            <a:schemeClr val="tx1"/>
                          </a:solidFill>
                          <a:effectLst/>
                        </a:rPr>
                        <a:t>Patariama atlikti kasmet pagal poreikį, tačiau finansavimas numatomas tik atliekant kartu su kitais tyrimais kas 4 metus</a:t>
                      </a:r>
                      <a:endParaRPr lang="lt-LT"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02337452"/>
                  </a:ext>
                </a:extLst>
              </a:tr>
              <a:tr h="357870">
                <a:tc>
                  <a:txBody>
                    <a:bodyPr/>
                    <a:lstStyle/>
                    <a:p>
                      <a:pPr algn="just">
                        <a:buNone/>
                      </a:pPr>
                      <a:r>
                        <a:rPr lang="lt-LT" sz="1000" dirty="0">
                          <a:solidFill>
                            <a:schemeClr val="tx2"/>
                          </a:solidFill>
                          <a:effectLst/>
                        </a:rPr>
                        <a:t>Kompensacijos diferencijavimas</a:t>
                      </a:r>
                      <a:endParaRPr lang="lt-LT" sz="12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buNone/>
                      </a:pPr>
                      <a:r>
                        <a:rPr lang="lt-LT" sz="1000" dirty="0">
                          <a:solidFill>
                            <a:schemeClr val="tx1"/>
                          </a:solidFill>
                          <a:effectLst/>
                        </a:rPr>
                        <a:t>Pagal tiriamų laukų ploto dydį 1–100 ha – 1000 proc. , 100–400ha – 90 proc., 400–500 ha – 80 proc. dėl kintančios sąnaudų kainos</a:t>
                      </a:r>
                      <a:endParaRPr lang="lt-LT"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21307037"/>
                  </a:ext>
                </a:extLst>
              </a:tr>
              <a:tr h="263119">
                <a:tc>
                  <a:txBody>
                    <a:bodyPr/>
                    <a:lstStyle/>
                    <a:p>
                      <a:pPr algn="just">
                        <a:buNone/>
                      </a:pPr>
                      <a:r>
                        <a:rPr lang="lt-LT" sz="1000" dirty="0">
                          <a:solidFill>
                            <a:schemeClr val="tx2"/>
                          </a:solidFill>
                          <a:effectLst/>
                        </a:rPr>
                        <a:t>Maksimalus remtinas plotas</a:t>
                      </a:r>
                      <a:endParaRPr lang="lt-LT" sz="12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buNone/>
                      </a:pPr>
                      <a:r>
                        <a:rPr lang="lt-LT" sz="1000" dirty="0">
                          <a:solidFill>
                            <a:schemeClr val="tx1"/>
                          </a:solidFill>
                          <a:effectLst/>
                        </a:rPr>
                        <a:t>500 ha</a:t>
                      </a:r>
                      <a:endParaRPr lang="lt-LT"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41313946"/>
                  </a:ext>
                </a:extLst>
              </a:tr>
              <a:tr h="263119">
                <a:tc>
                  <a:txBody>
                    <a:bodyPr/>
                    <a:lstStyle/>
                    <a:p>
                      <a:pPr marL="0" algn="just" defTabSz="685800" rtl="0" eaLnBrk="1" latinLnBrk="0" hangingPunct="1">
                        <a:buNone/>
                      </a:pPr>
                      <a:r>
                        <a:rPr lang="lt-LT" sz="1000" b="1" kern="1200" dirty="0">
                          <a:solidFill>
                            <a:schemeClr val="tx2"/>
                          </a:solidFill>
                          <a:effectLst/>
                          <a:latin typeface="+mn-lt"/>
                          <a:ea typeface="+mn-ea"/>
                          <a:cs typeface="+mn-cs"/>
                        </a:rPr>
                        <a:t>Minimalus plotas</a:t>
                      </a:r>
                    </a:p>
                  </a:txBody>
                  <a:tcPr marL="68580" marR="68580" marT="0" marB="0"/>
                </a:tc>
                <a:tc>
                  <a:txBody>
                    <a:bodyPr/>
                    <a:lstStyle/>
                    <a:p>
                      <a:pPr marL="0" algn="just" defTabSz="685800" rtl="0" eaLnBrk="1" latinLnBrk="0" hangingPunct="1">
                        <a:buNone/>
                      </a:pPr>
                      <a:r>
                        <a:rPr lang="lt-LT" sz="1000" kern="1200" dirty="0">
                          <a:solidFill>
                            <a:schemeClr val="tx1"/>
                          </a:solidFill>
                          <a:effectLst/>
                          <a:latin typeface="+mn-lt"/>
                          <a:ea typeface="+mn-ea"/>
                          <a:cs typeface="+mn-cs"/>
                        </a:rPr>
                        <a:t>1 ha</a:t>
                      </a:r>
                    </a:p>
                  </a:txBody>
                  <a:tcPr marL="68580" marR="68580" marT="0" marB="0"/>
                </a:tc>
                <a:extLst>
                  <a:ext uri="{0D108BD9-81ED-4DB2-BD59-A6C34878D82A}">
                    <a16:rowId xmlns:a16="http://schemas.microsoft.com/office/drawing/2014/main" val="4256381155"/>
                  </a:ext>
                </a:extLst>
              </a:tr>
              <a:tr h="263119">
                <a:tc>
                  <a:txBody>
                    <a:bodyPr/>
                    <a:lstStyle/>
                    <a:p>
                      <a:pPr algn="just">
                        <a:buNone/>
                      </a:pPr>
                      <a:r>
                        <a:rPr lang="lt-LT" sz="1000" dirty="0">
                          <a:solidFill>
                            <a:schemeClr val="tx2"/>
                          </a:solidFill>
                          <a:effectLst/>
                        </a:rPr>
                        <a:t>Tikslas</a:t>
                      </a:r>
                      <a:endParaRPr lang="lt-LT" sz="12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buNone/>
                      </a:pPr>
                      <a:r>
                        <a:rPr lang="lt-LT" sz="1000" dirty="0">
                          <a:solidFill>
                            <a:schemeClr val="tx1"/>
                          </a:solidFill>
                          <a:effectLst/>
                        </a:rPr>
                        <a:t>Padidinti dirvožemio tyrimų aprėptį iki 30 proc. ariamosios žemės ploto </a:t>
                      </a:r>
                      <a:endParaRPr lang="lt-LT"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43850895"/>
                  </a:ext>
                </a:extLst>
              </a:tr>
            </a:tbl>
          </a:graphicData>
        </a:graphic>
      </p:graphicFrame>
    </p:spTree>
    <p:extLst>
      <p:ext uri="{BB962C8B-B14F-4D97-AF65-F5344CB8AC3E}">
        <p14:creationId xmlns:p14="http://schemas.microsoft.com/office/powerpoint/2010/main" val="384186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551977-E809-B44E-9ED0-6114D4BC859D}"/>
              </a:ext>
            </a:extLst>
          </p:cNvPr>
          <p:cNvSpPr>
            <a:spLocks noGrp="1"/>
          </p:cNvSpPr>
          <p:nvPr>
            <p:ph type="subTitle" idx="1"/>
          </p:nvPr>
        </p:nvSpPr>
        <p:spPr>
          <a:xfrm>
            <a:off x="546100" y="3856559"/>
            <a:ext cx="3650515" cy="615553"/>
          </a:xfrm>
        </p:spPr>
        <p:txBody>
          <a:bodyPr/>
          <a:lstStyle/>
          <a:p>
            <a:r>
              <a:rPr lang="en-US">
                <a:solidFill>
                  <a:srgbClr val="5A7268"/>
                </a:solidFill>
              </a:rPr>
              <a:t>Smart Continent </a:t>
            </a:r>
            <a:r>
              <a:rPr lang="lt-LT" err="1">
                <a:solidFill>
                  <a:srgbClr val="5A7268"/>
                </a:solidFill>
              </a:rPr>
              <a:t>Management</a:t>
            </a:r>
            <a:r>
              <a:rPr lang="lt-LT">
                <a:solidFill>
                  <a:srgbClr val="5A7268"/>
                </a:solidFill>
              </a:rPr>
              <a:t> Institute</a:t>
            </a:r>
            <a:r>
              <a:rPr lang="en-US">
                <a:solidFill>
                  <a:srgbClr val="5A7268"/>
                </a:solidFill>
              </a:rPr>
              <a:t>, UAB</a:t>
            </a:r>
            <a:br>
              <a:rPr lang="en-US">
                <a:solidFill>
                  <a:srgbClr val="5A7268"/>
                </a:solidFill>
              </a:rPr>
            </a:br>
            <a:r>
              <a:rPr lang="lt-LT">
                <a:solidFill>
                  <a:srgbClr val="5A7268"/>
                </a:solidFill>
              </a:rPr>
              <a:t>Saulėtekio al. 15, </a:t>
            </a:r>
            <a:r>
              <a:rPr lang="en-US">
                <a:solidFill>
                  <a:srgbClr val="5A7268"/>
                </a:solidFill>
              </a:rPr>
              <a:t>Vilnius </a:t>
            </a:r>
            <a:r>
              <a:rPr lang="lt-LT">
                <a:solidFill>
                  <a:srgbClr val="5A7268"/>
                </a:solidFill>
              </a:rPr>
              <a:t>LT-10224. </a:t>
            </a:r>
            <a:r>
              <a:rPr lang="en-US">
                <a:solidFill>
                  <a:srgbClr val="5A7268"/>
                </a:solidFill>
              </a:rPr>
              <a:t>Lietuva</a:t>
            </a:r>
            <a:br>
              <a:rPr lang="en-US">
                <a:solidFill>
                  <a:srgbClr val="5A7268"/>
                </a:solidFill>
              </a:rPr>
            </a:br>
            <a:r>
              <a:rPr lang="en-US">
                <a:solidFill>
                  <a:srgbClr val="5A7268"/>
                </a:solidFill>
              </a:rPr>
              <a:t>lt@smartcontinent.com, </a:t>
            </a:r>
            <a:r>
              <a:rPr lang="en-US">
                <a:solidFill>
                  <a:srgbClr val="5A7268"/>
                </a:solidFill>
                <a:hlinkClick r:id="rId2">
                  <a:extLst>
                    <a:ext uri="{A12FA001-AC4F-418D-AE19-62706E023703}">
                      <ahyp:hlinkClr xmlns:ahyp="http://schemas.microsoft.com/office/drawing/2018/hyperlinkcolor" val="tx"/>
                    </a:ext>
                  </a:extLst>
                </a:hlinkClick>
              </a:rPr>
              <a:t>www.smartcontinent.com</a:t>
            </a:r>
            <a:br>
              <a:rPr lang="en-US">
                <a:solidFill>
                  <a:srgbClr val="5A7268"/>
                </a:solidFill>
              </a:rPr>
            </a:br>
            <a:r>
              <a:rPr lang="en-US">
                <a:solidFill>
                  <a:srgbClr val="5A7268"/>
                </a:solidFill>
              </a:rPr>
              <a:t>Tel.: +370 5 2196679</a:t>
            </a:r>
          </a:p>
        </p:txBody>
      </p:sp>
    </p:spTree>
    <p:extLst>
      <p:ext uri="{BB962C8B-B14F-4D97-AF65-F5344CB8AC3E}">
        <p14:creationId xmlns:p14="http://schemas.microsoft.com/office/powerpoint/2010/main" val="169843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3</a:t>
            </a:fld>
            <a:endParaRPr lang="en-US"/>
          </a:p>
        </p:txBody>
      </p:sp>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889554" y="453224"/>
            <a:ext cx="3706745" cy="718145"/>
          </a:xfrm>
        </p:spPr>
        <p:txBody>
          <a:bodyPr/>
          <a:lstStyle/>
          <a:p>
            <a:pPr algn="just"/>
            <a:r>
              <a:rPr lang="lt-LT" dirty="0"/>
              <a:t>1. Tikslai, uždaviniai ir metodika</a:t>
            </a:r>
            <a:r>
              <a:rPr lang="lt-LT" sz="1800" dirty="0"/>
              <a:t> </a:t>
            </a:r>
            <a:endParaRPr lang="lt-LT" sz="1800" dirty="0">
              <a:solidFill>
                <a:schemeClr val="accent6"/>
              </a:solidFill>
            </a:endParaRPr>
          </a:p>
        </p:txBody>
      </p:sp>
      <p:pic>
        <p:nvPicPr>
          <p:cNvPr id="8" name="Picture Placeholder 7">
            <a:extLst>
              <a:ext uri="{FF2B5EF4-FFF2-40B4-BE49-F238E27FC236}">
                <a16:creationId xmlns:a16="http://schemas.microsoft.com/office/drawing/2014/main" id="{F6D0008D-F543-4A9B-AEF1-6AF8FFB48F1F}"/>
              </a:ext>
            </a:extLst>
          </p:cNvPr>
          <p:cNvPicPr>
            <a:picLocks noGrp="1" noChangeAspect="1"/>
          </p:cNvPicPr>
          <p:nvPr>
            <p:ph type="pic" sz="quarter" idx="15"/>
          </p:nvPr>
        </p:nvPicPr>
        <p:blipFill>
          <a:blip r:embed="rId2"/>
          <a:srcRect l="25417" r="25417"/>
          <a:stretch/>
        </p:blipFill>
        <p:spPr>
          <a:xfrm>
            <a:off x="0" y="0"/>
            <a:ext cx="4495800" cy="5143500"/>
          </a:xfrm>
        </p:spPr>
      </p:pic>
    </p:spTree>
    <p:extLst>
      <p:ext uri="{BB962C8B-B14F-4D97-AF65-F5344CB8AC3E}">
        <p14:creationId xmlns:p14="http://schemas.microsoft.com/office/powerpoint/2010/main" val="126047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39750" y="373865"/>
            <a:ext cx="8064500" cy="471095"/>
          </a:xfrm>
        </p:spPr>
        <p:txBody>
          <a:bodyPr anchor="ctr">
            <a:noAutofit/>
          </a:bodyPr>
          <a:lstStyle/>
          <a:p>
            <a:r>
              <a:rPr lang="lt-LT" sz="1200" dirty="0">
                <a:solidFill>
                  <a:schemeClr val="accent6"/>
                </a:solidFill>
              </a:rPr>
              <a:t>Studijos tikslai ir uždaviniai</a:t>
            </a:r>
            <a:endParaRPr lang="en-GB" sz="1200" dirty="0">
              <a:solidFill>
                <a:schemeClr val="accent6"/>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4</a:t>
            </a:fld>
            <a:endParaRPr lang="en-US"/>
          </a:p>
        </p:txBody>
      </p:sp>
      <p:sp>
        <p:nvSpPr>
          <p:cNvPr id="105" name="Rectangle 104">
            <a:extLst>
              <a:ext uri="{FF2B5EF4-FFF2-40B4-BE49-F238E27FC236}">
                <a16:creationId xmlns:a16="http://schemas.microsoft.com/office/drawing/2014/main" id="{BF9DFC1D-618F-3EA9-5C28-312FC6AF7E48}"/>
              </a:ext>
            </a:extLst>
          </p:cNvPr>
          <p:cNvSpPr/>
          <p:nvPr/>
        </p:nvSpPr>
        <p:spPr>
          <a:xfrm>
            <a:off x="539749" y="845074"/>
            <a:ext cx="8081244" cy="446285"/>
          </a:xfrm>
          <a:prstGeom prst="rect">
            <a:avLst/>
          </a:prstGeom>
          <a:solidFill>
            <a:srgbClr val="E1E1D5"/>
          </a:solidFill>
        </p:spPr>
        <p:txBody>
          <a:bodyPr vert="horz" wrap="square" lIns="45720" tIns="45720" rIns="45720" bIns="45720" rtlCol="0" anchor="ctr">
            <a:noAutofit/>
          </a:bodyPr>
          <a:lstStyle/>
          <a:p>
            <a:pPr algn="just"/>
            <a:r>
              <a:rPr lang="lt-LT" sz="800" dirty="0" err="1">
                <a:solidFill>
                  <a:schemeClr val="accent6"/>
                </a:solidFill>
                <a:latin typeface="Calibri" panose="020F0502020204030204" pitchFamily="34" charset="0"/>
              </a:rPr>
              <a:t>Smart</a:t>
            </a:r>
            <a:r>
              <a:rPr lang="lt-LT" sz="800" dirty="0">
                <a:solidFill>
                  <a:schemeClr val="accent6"/>
                </a:solidFill>
                <a:latin typeface="Calibri" panose="020F0502020204030204" pitchFamily="34" charset="0"/>
              </a:rPr>
              <a:t> Continent </a:t>
            </a:r>
            <a:r>
              <a:rPr lang="lt-LT" sz="800" dirty="0" err="1">
                <a:solidFill>
                  <a:schemeClr val="accent6"/>
                </a:solidFill>
                <a:latin typeface="Calibri" panose="020F0502020204030204" pitchFamily="34" charset="0"/>
              </a:rPr>
              <a:t>Management</a:t>
            </a:r>
            <a:r>
              <a:rPr lang="lt-LT" sz="800" dirty="0">
                <a:solidFill>
                  <a:schemeClr val="accent6"/>
                </a:solidFill>
                <a:latin typeface="Calibri" panose="020F0502020204030204" pitchFamily="34" charset="0"/>
              </a:rPr>
              <a:t> Institute, UAB, pagal 2025 m. gruodžio 8 d. pasirašytą sutartį su LR žemės ūkio ministerija, rengia rekomendacijas dėl naujosios Lietuvos žemės ūkio ir kaimo plėtros 2023–2027 m. strateginio plano klimatui, aplinkai ir gyvūnų gerovei naudingos sistemos (ekologinės sistemos), skirtos dirvožemio išteklių tvariam naudojimui, modeliavimo parengimui (toliau – Vertinimas)</a:t>
            </a:r>
            <a:endParaRPr lang="en-GB" sz="800" dirty="0">
              <a:solidFill>
                <a:schemeClr val="accent6"/>
              </a:solidFill>
              <a:latin typeface="Calibri" panose="020F0502020204030204" pitchFamily="34" charset="0"/>
            </a:endParaRPr>
          </a:p>
        </p:txBody>
      </p:sp>
      <p:sp>
        <p:nvSpPr>
          <p:cNvPr id="174" name="Text Placeholder 7">
            <a:extLst>
              <a:ext uri="{FF2B5EF4-FFF2-40B4-BE49-F238E27FC236}">
                <a16:creationId xmlns:a16="http://schemas.microsoft.com/office/drawing/2014/main" id="{67FD59C7-0452-F5A4-1FCD-2E2ED7E880EC}"/>
              </a:ext>
            </a:extLst>
          </p:cNvPr>
          <p:cNvSpPr txBox="1">
            <a:spLocks/>
          </p:cNvSpPr>
          <p:nvPr/>
        </p:nvSpPr>
        <p:spPr>
          <a:xfrm>
            <a:off x="539749" y="1479229"/>
            <a:ext cx="8074894" cy="565571"/>
          </a:xfrm>
          <a:prstGeom prst="rect">
            <a:avLst/>
          </a:prstGeom>
          <a:solidFill>
            <a:srgbClr val="E1E1D5"/>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lt-LT" dirty="0">
                <a:solidFill>
                  <a:schemeClr val="accent6"/>
                </a:solidFill>
                <a:latin typeface="Calibri" panose="020F0502020204030204" pitchFamily="34" charset="0"/>
              </a:rPr>
              <a:t>Vertinimo tikslas – išanalizuoti esamą dirvožemio tyrimų paslaugų rinką Lietuvoje ir, remiantis šios analizės rezultatais, parengti pagrįstas rekomendacijas naujosios Ekologinės sistemos, skirtos tvariam dirvožemio išteklių naudojimui, modeliavimui. Šis vertinimas privalo apimti kompensacinės išmokos dydžio nustatymą už dirvožemio tyrimus, būtinus tręšimo planams sudaryti, siekiant skatinti ūkininkus atlikti šiuos tyrimus. </a:t>
            </a:r>
          </a:p>
        </p:txBody>
      </p:sp>
      <p:grpSp>
        <p:nvGrpSpPr>
          <p:cNvPr id="5" name="Group 4">
            <a:extLst>
              <a:ext uri="{FF2B5EF4-FFF2-40B4-BE49-F238E27FC236}">
                <a16:creationId xmlns:a16="http://schemas.microsoft.com/office/drawing/2014/main" id="{D2844DB1-F17D-EF10-168E-1E3CB60E76F0}"/>
              </a:ext>
            </a:extLst>
          </p:cNvPr>
          <p:cNvGrpSpPr/>
          <p:nvPr/>
        </p:nvGrpSpPr>
        <p:grpSpPr>
          <a:xfrm>
            <a:off x="546101" y="2256988"/>
            <a:ext cx="8068543" cy="1022950"/>
            <a:chOff x="546101" y="2584590"/>
            <a:chExt cx="8068543" cy="918179"/>
          </a:xfrm>
        </p:grpSpPr>
        <p:sp>
          <p:nvSpPr>
            <p:cNvPr id="2" name="Text Placeholder 7">
              <a:extLst>
                <a:ext uri="{FF2B5EF4-FFF2-40B4-BE49-F238E27FC236}">
                  <a16:creationId xmlns:a16="http://schemas.microsoft.com/office/drawing/2014/main" id="{2F6934D6-03E3-39AC-B2AE-DEC834E94D9A}"/>
                </a:ext>
              </a:extLst>
            </p:cNvPr>
            <p:cNvSpPr txBox="1">
              <a:spLocks/>
            </p:cNvSpPr>
            <p:nvPr/>
          </p:nvSpPr>
          <p:spPr>
            <a:xfrm>
              <a:off x="546101" y="2584590"/>
              <a:ext cx="3989387" cy="918179"/>
            </a:xfrm>
            <a:prstGeom prst="rect">
              <a:avLst/>
            </a:prstGeom>
            <a:solidFill>
              <a:srgbClr val="E1E1D5"/>
            </a:solidFill>
          </p:spPr>
          <p:txBody>
            <a:bodyPr vert="horz" wrap="square" lIns="28800" tIns="28800" rIns="28800" bIns="2880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lt-LT" sz="900" b="1" dirty="0">
                  <a:solidFill>
                    <a:schemeClr val="accent6"/>
                  </a:solidFill>
                  <a:ea typeface="Times New Roman" panose="02020603050405020304" pitchFamily="18" charset="0"/>
                </a:rPr>
                <a:t>Dirvožemio tyrimų paslaugų rinkos įvertinimas</a:t>
              </a:r>
            </a:p>
            <a:p>
              <a:pPr marL="228600" indent="-228600" algn="just">
                <a:lnSpc>
                  <a:spcPct val="100000"/>
                </a:lnSpc>
                <a:spcBef>
                  <a:spcPts val="0"/>
                </a:spcBef>
                <a:buAutoNum type="arabicPeriod"/>
              </a:pPr>
              <a:endParaRPr lang="lt-LT" b="1" dirty="0">
                <a:solidFill>
                  <a:schemeClr val="accent6"/>
                </a:solidFill>
                <a:ea typeface="Times New Roman" panose="02020603050405020304" pitchFamily="18" charset="0"/>
              </a:endParaRPr>
            </a:p>
            <a:p>
              <a:pPr marL="171450" indent="-171450" algn="just">
                <a:lnSpc>
                  <a:spcPct val="100000"/>
                </a:lnSpc>
                <a:spcBef>
                  <a:spcPts val="0"/>
                </a:spcBef>
                <a:buFont typeface="Arial" panose="020B0604020202020204" pitchFamily="34" charset="0"/>
                <a:buChar char="•"/>
              </a:pPr>
              <a:r>
                <a:rPr lang="lt-LT" dirty="0">
                  <a:solidFill>
                    <a:schemeClr val="accent6"/>
                  </a:solidFill>
                  <a:latin typeface="+mn-lt"/>
                  <a:ea typeface="Times New Roman" panose="02020603050405020304" pitchFamily="18" charset="0"/>
                </a:rPr>
                <a:t>tyrimus teikiančių paslaugų rinka – įmonių sąrašas bei atliekamų dirvožemių tyrimų metodų nustatymas kartu nurodant būdą, kuriuo buvo renkami duomenys;</a:t>
              </a:r>
            </a:p>
            <a:p>
              <a:pPr marL="171450" indent="-171450" algn="just">
                <a:lnSpc>
                  <a:spcPct val="100000"/>
                </a:lnSpc>
                <a:spcBef>
                  <a:spcPts val="0"/>
                </a:spcBef>
                <a:buFont typeface="Arial" panose="020B0604020202020204" pitchFamily="34" charset="0"/>
                <a:buChar char="•"/>
              </a:pPr>
              <a:r>
                <a:rPr lang="lt-LT" dirty="0">
                  <a:solidFill>
                    <a:schemeClr val="accent6"/>
                  </a:solidFill>
                  <a:latin typeface="+mn-lt"/>
                  <a:ea typeface="Times New Roman" panose="02020603050405020304" pitchFamily="18" charset="0"/>
                </a:rPr>
                <a:t>Vidutinė 2022–2024 m. laikotarpyje suteiktų dirvožemio tyrimų paslaugų apimtis kartu nustatant kiek jų buvo atliekama siekiant sudaryti tręšimo planą. Taip pat nustatyti kokie dirvožemio parametrai yra reikalingi siekiant sudaryti tręšimo planus, ar tyrimai priklauso nuo valdomos ariamos žemės ploto ir kaip dažnai užsakovai atlieka šiuos tyrimus.</a:t>
              </a:r>
              <a:endParaRPr lang="lt-LT" dirty="0">
                <a:solidFill>
                  <a:schemeClr val="accent6"/>
                </a:solidFill>
                <a:effectLst/>
                <a:latin typeface="+mn-lt"/>
                <a:ea typeface="Times New Roman" panose="02020603050405020304" pitchFamily="18" charset="0"/>
              </a:endParaRPr>
            </a:p>
          </p:txBody>
        </p:sp>
        <p:sp>
          <p:nvSpPr>
            <p:cNvPr id="23" name="Text Placeholder 7">
              <a:extLst>
                <a:ext uri="{FF2B5EF4-FFF2-40B4-BE49-F238E27FC236}">
                  <a16:creationId xmlns:a16="http://schemas.microsoft.com/office/drawing/2014/main" id="{5A9308C5-DD7D-D57C-1B82-29C6048C4B39}"/>
                </a:ext>
              </a:extLst>
            </p:cNvPr>
            <p:cNvSpPr txBox="1">
              <a:spLocks/>
            </p:cNvSpPr>
            <p:nvPr/>
          </p:nvSpPr>
          <p:spPr>
            <a:xfrm>
              <a:off x="4626864" y="2584591"/>
              <a:ext cx="3987780" cy="918178"/>
            </a:xfrm>
            <a:prstGeom prst="rect">
              <a:avLst/>
            </a:prstGeom>
            <a:solidFill>
              <a:srgbClr val="E1E1D5"/>
            </a:solidFill>
          </p:spPr>
          <p:txBody>
            <a:bodyPr vert="horz" wrap="square" lIns="28800" tIns="28800" rIns="28800" bIns="2880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lt-LT" sz="900" b="1" dirty="0">
                  <a:solidFill>
                    <a:schemeClr val="accent6"/>
                  </a:solidFill>
                </a:rPr>
                <a:t>Paskatų sistema žemės ūkio subjektams dėl dažesnių dirvožemio tyrimų atlikimo</a:t>
              </a:r>
            </a:p>
            <a:p>
              <a:pPr algn="just">
                <a:lnSpc>
                  <a:spcPct val="100000"/>
                </a:lnSpc>
                <a:spcBef>
                  <a:spcPts val="0"/>
                </a:spcBef>
              </a:pPr>
              <a:endParaRPr lang="lt-LT" sz="900" b="1" dirty="0">
                <a:solidFill>
                  <a:schemeClr val="accent6"/>
                </a:solidFill>
              </a:endParaRPr>
            </a:p>
            <a:p>
              <a:pPr marL="171450" indent="-171450" algn="just">
                <a:lnSpc>
                  <a:spcPct val="100000"/>
                </a:lnSpc>
                <a:spcBef>
                  <a:spcPts val="0"/>
                </a:spcBef>
                <a:buFont typeface="Arial" panose="020B0604020202020204" pitchFamily="34" charset="0"/>
                <a:buChar char="•"/>
              </a:pPr>
              <a:r>
                <a:rPr lang="lt-LT" dirty="0">
                  <a:solidFill>
                    <a:schemeClr val="accent6"/>
                  </a:solidFill>
                  <a:ea typeface="Times New Roman" panose="02020603050405020304" pitchFamily="18" charset="0"/>
                </a:rPr>
                <a:t>Siūlymai kaip dažnai ir kokie turėtų būti atliekami </a:t>
              </a:r>
              <a:r>
                <a:rPr lang="lt-LT" noProof="0" dirty="0">
                  <a:solidFill>
                    <a:schemeClr val="accent6"/>
                  </a:solidFill>
                  <a:ea typeface="Times New Roman" panose="02020603050405020304" pitchFamily="18" charset="0"/>
                </a:rPr>
                <a:t>dirvožemio</a:t>
              </a:r>
              <a:r>
                <a:rPr lang="lt-LT" dirty="0">
                  <a:solidFill>
                    <a:schemeClr val="accent6"/>
                  </a:solidFill>
                  <a:ea typeface="Times New Roman" panose="02020603050405020304" pitchFamily="18" charset="0"/>
                </a:rPr>
                <a:t> tyrimai siekiant sudaryti tręšimo planą, nurodyti veiksmus, kurie turėtų nulemti tyrimų dažnį ir apimtis, pateikti 3  siūlomų tyrimų apimčių alternatyvas;</a:t>
              </a:r>
            </a:p>
            <a:p>
              <a:pPr marL="171450" indent="-171450" algn="just">
                <a:lnSpc>
                  <a:spcPct val="100000"/>
                </a:lnSpc>
                <a:spcBef>
                  <a:spcPts val="0"/>
                </a:spcBef>
                <a:buFont typeface="Arial" panose="020B0604020202020204" pitchFamily="34" charset="0"/>
                <a:buChar char="•"/>
              </a:pPr>
              <a:r>
                <a:rPr lang="lt-LT" dirty="0">
                  <a:solidFill>
                    <a:schemeClr val="accent6"/>
                  </a:solidFill>
                  <a:ea typeface="Times New Roman" panose="02020603050405020304" pitchFamily="18" charset="0"/>
                </a:rPr>
                <a:t>Nurodyti tikslus, kurie būtų pasiekiami dirvožemio tyrimus atliekant dažniau – pabrėžiant tyrimų naudą.</a:t>
              </a:r>
            </a:p>
          </p:txBody>
        </p:sp>
      </p:grpSp>
      <p:sp>
        <p:nvSpPr>
          <p:cNvPr id="91" name="Rectangle 90">
            <a:extLst>
              <a:ext uri="{FF2B5EF4-FFF2-40B4-BE49-F238E27FC236}">
                <a16:creationId xmlns:a16="http://schemas.microsoft.com/office/drawing/2014/main" id="{F65A5965-EEB7-A282-1B6C-C8DDFD3259D0}"/>
              </a:ext>
            </a:extLst>
          </p:cNvPr>
          <p:cNvSpPr/>
          <p:nvPr/>
        </p:nvSpPr>
        <p:spPr>
          <a:xfrm>
            <a:off x="539750" y="1280072"/>
            <a:ext cx="8074894" cy="196046"/>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dirty="0">
                <a:solidFill>
                  <a:srgbClr val="E1E1D5"/>
                </a:solidFill>
                <a:latin typeface="Calibri" panose="020F0502020204030204" pitchFamily="34" charset="0"/>
              </a:rPr>
              <a:t>Vertinimo tikslas</a:t>
            </a:r>
          </a:p>
        </p:txBody>
      </p:sp>
      <p:grpSp>
        <p:nvGrpSpPr>
          <p:cNvPr id="4" name="Group 3">
            <a:extLst>
              <a:ext uri="{FF2B5EF4-FFF2-40B4-BE49-F238E27FC236}">
                <a16:creationId xmlns:a16="http://schemas.microsoft.com/office/drawing/2014/main" id="{B96B405A-E3FB-347B-070D-A6509A06EA22}"/>
              </a:ext>
            </a:extLst>
          </p:cNvPr>
          <p:cNvGrpSpPr/>
          <p:nvPr/>
        </p:nvGrpSpPr>
        <p:grpSpPr>
          <a:xfrm>
            <a:off x="539748" y="2047915"/>
            <a:ext cx="8081245" cy="206362"/>
            <a:chOff x="541338" y="1763208"/>
            <a:chExt cx="8062912" cy="162002"/>
          </a:xfrm>
        </p:grpSpPr>
        <p:sp>
          <p:nvSpPr>
            <p:cNvPr id="93" name="Rectangle 92">
              <a:extLst>
                <a:ext uri="{FF2B5EF4-FFF2-40B4-BE49-F238E27FC236}">
                  <a16:creationId xmlns:a16="http://schemas.microsoft.com/office/drawing/2014/main" id="{0CBD01CB-89F2-58ED-6000-93818CE838EA}"/>
                </a:ext>
              </a:extLst>
            </p:cNvPr>
            <p:cNvSpPr/>
            <p:nvPr/>
          </p:nvSpPr>
          <p:spPr>
            <a:xfrm>
              <a:off x="541338" y="1763208"/>
              <a:ext cx="3994150" cy="162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dirty="0">
                  <a:solidFill>
                    <a:srgbClr val="E1E1D5"/>
                  </a:solidFill>
                  <a:latin typeface="Calibri" panose="020F0502020204030204" pitchFamily="34" charset="0"/>
                </a:rPr>
                <a:t>I etapas. Dirvožemio tyrimų rinkos bei paslaugų kainodaros analizė</a:t>
              </a:r>
            </a:p>
          </p:txBody>
        </p:sp>
        <p:sp>
          <p:nvSpPr>
            <p:cNvPr id="94" name="Rectangle 93">
              <a:extLst>
                <a:ext uri="{FF2B5EF4-FFF2-40B4-BE49-F238E27FC236}">
                  <a16:creationId xmlns:a16="http://schemas.microsoft.com/office/drawing/2014/main" id="{11B25210-8B7B-4B79-987F-B4A37C2E726E}"/>
                </a:ext>
              </a:extLst>
            </p:cNvPr>
            <p:cNvSpPr/>
            <p:nvPr/>
          </p:nvSpPr>
          <p:spPr>
            <a:xfrm>
              <a:off x="4610100" y="1763210"/>
              <a:ext cx="3994150" cy="162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a:solidFill>
                    <a:srgbClr val="E1E1D5"/>
                  </a:solidFill>
                  <a:latin typeface="Calibri" panose="020F0502020204030204" pitchFamily="34" charset="0"/>
                </a:rPr>
                <a:t>II etapas. Rekomendacijos ir siūlymai atlikus rinkos ir paslaugų analizę</a:t>
              </a:r>
              <a:endParaRPr lang="en-US" sz="900" b="1">
                <a:solidFill>
                  <a:srgbClr val="E1E1D5"/>
                </a:solidFill>
                <a:latin typeface="Calibri" panose="020F0502020204030204" pitchFamily="34" charset="0"/>
              </a:endParaRPr>
            </a:p>
          </p:txBody>
        </p:sp>
      </p:grpSp>
      <p:sp>
        <p:nvSpPr>
          <p:cNvPr id="14" name="Rectangle 13">
            <a:extLst>
              <a:ext uri="{FF2B5EF4-FFF2-40B4-BE49-F238E27FC236}">
                <a16:creationId xmlns:a16="http://schemas.microsoft.com/office/drawing/2014/main" id="{243086A2-75E8-614B-CBF7-83DE6428D9D7}"/>
              </a:ext>
            </a:extLst>
          </p:cNvPr>
          <p:cNvSpPr/>
          <p:nvPr/>
        </p:nvSpPr>
        <p:spPr>
          <a:xfrm>
            <a:off x="3660059" y="4603259"/>
            <a:ext cx="3441470" cy="451191"/>
          </a:xfrm>
          <a:prstGeom prst="rect">
            <a:avLst/>
          </a:prstGeom>
          <a:noFill/>
          <a:ln>
            <a:noFill/>
          </a:ln>
        </p:spPr>
        <p:txBody>
          <a:bodyPr spcFirstLastPara="1" wrap="square" lIns="91425" tIns="91425" rIns="91425" bIns="91425" numCol="1" rtlCol="0" anchor="ctr" anchorCtr="0">
            <a:noAutofit/>
          </a:bodyPr>
          <a:lstStyle/>
          <a:p>
            <a:pPr rtl="0">
              <a:spcBef>
                <a:spcPts val="0"/>
              </a:spcBef>
              <a:spcAft>
                <a:spcPts val="0"/>
              </a:spcAft>
            </a:pPr>
            <a:r>
              <a:rPr lang="lt-LT" sz="700" dirty="0">
                <a:solidFill>
                  <a:schemeClr val="bg2"/>
                </a:solidFill>
              </a:rPr>
              <a:t>BŽUP – Bendroji žemės ūkio politika;</a:t>
            </a:r>
          </a:p>
          <a:p>
            <a:pPr rtl="0">
              <a:spcBef>
                <a:spcPts val="0"/>
              </a:spcBef>
              <a:spcAft>
                <a:spcPts val="0"/>
              </a:spcAft>
            </a:pPr>
            <a:r>
              <a:rPr lang="lt-LT" sz="700" dirty="0">
                <a:solidFill>
                  <a:schemeClr val="bg2"/>
                </a:solidFill>
              </a:rPr>
              <a:t>GAAB – gerosios agrarinės ir aplinkosaugos būklės reikalavimai;</a:t>
            </a:r>
          </a:p>
          <a:p>
            <a:pPr rtl="0">
              <a:spcBef>
                <a:spcPts val="0"/>
              </a:spcBef>
              <a:spcAft>
                <a:spcPts val="0"/>
              </a:spcAft>
            </a:pPr>
            <a:r>
              <a:rPr lang="lt-LT" sz="700" dirty="0">
                <a:solidFill>
                  <a:schemeClr val="bg2"/>
                </a:solidFill>
              </a:rPr>
              <a:t>Strateginis planas – Lietuvos žemės ūkio ir kaimo plėtros 2023–2027 m. strateginis planas.</a:t>
            </a:r>
          </a:p>
        </p:txBody>
      </p:sp>
      <p:grpSp>
        <p:nvGrpSpPr>
          <p:cNvPr id="13" name="Group 12">
            <a:extLst>
              <a:ext uri="{FF2B5EF4-FFF2-40B4-BE49-F238E27FC236}">
                <a16:creationId xmlns:a16="http://schemas.microsoft.com/office/drawing/2014/main" id="{82400093-DF15-7BBE-4A52-40D383721580}"/>
              </a:ext>
            </a:extLst>
          </p:cNvPr>
          <p:cNvGrpSpPr/>
          <p:nvPr/>
        </p:nvGrpSpPr>
        <p:grpSpPr>
          <a:xfrm>
            <a:off x="546101" y="121555"/>
            <a:ext cx="7575549" cy="218170"/>
            <a:chOff x="546101" y="121555"/>
            <a:chExt cx="6560991" cy="216000"/>
          </a:xfrm>
        </p:grpSpPr>
        <p:sp>
          <p:nvSpPr>
            <p:cNvPr id="16" name="Parallelogram 15">
              <a:extLst>
                <a:ext uri="{FF2B5EF4-FFF2-40B4-BE49-F238E27FC236}">
                  <a16:creationId xmlns:a16="http://schemas.microsoft.com/office/drawing/2014/main" id="{F7528EED-DADC-BA7A-DD58-723B4B31EA95}"/>
                </a:ext>
              </a:extLst>
            </p:cNvPr>
            <p:cNvSpPr/>
            <p:nvPr/>
          </p:nvSpPr>
          <p:spPr>
            <a:xfrm>
              <a:off x="546101" y="121555"/>
              <a:ext cx="1356305"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Tikslai, uždaviniai, terminai, metodika   </a:t>
              </a:r>
              <a:endParaRPr lang="pt-BR" sz="600" dirty="0">
                <a:solidFill>
                  <a:srgbClr val="FFFFFF"/>
                </a:solidFill>
                <a:latin typeface="Calibri" panose="020F0502020204030204" pitchFamily="34" charset="0"/>
              </a:endParaRPr>
            </a:p>
          </p:txBody>
        </p:sp>
        <p:sp>
          <p:nvSpPr>
            <p:cNvPr id="17" name="Parallelogram 16">
              <a:extLst>
                <a:ext uri="{FF2B5EF4-FFF2-40B4-BE49-F238E27FC236}">
                  <a16:creationId xmlns:a16="http://schemas.microsoft.com/office/drawing/2014/main" id="{6FEB2A12-C170-6FD7-5293-C146E95B7D44}"/>
                </a:ext>
              </a:extLst>
            </p:cNvPr>
            <p:cNvSpPr/>
            <p:nvPr/>
          </p:nvSpPr>
          <p:spPr>
            <a:xfrm>
              <a:off x="1854498"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Dirvožemio tyrimų paslaugų rinkos analizė</a:t>
              </a:r>
              <a:endParaRPr lang="pt-BR" sz="600">
                <a:solidFill>
                  <a:schemeClr val="accent6"/>
                </a:solidFill>
                <a:latin typeface="Calibri" panose="020F0502020204030204" pitchFamily="34" charset="0"/>
              </a:endParaRPr>
            </a:p>
          </p:txBody>
        </p:sp>
        <p:sp>
          <p:nvSpPr>
            <p:cNvPr id="18" name="Parallelogram 17">
              <a:extLst>
                <a:ext uri="{FF2B5EF4-FFF2-40B4-BE49-F238E27FC236}">
                  <a16:creationId xmlns:a16="http://schemas.microsoft.com/office/drawing/2014/main" id="{8D030EDC-7FEF-E2C1-3512-71F43550F8A3}"/>
                </a:ext>
              </a:extLst>
            </p:cNvPr>
            <p:cNvSpPr/>
            <p:nvPr/>
          </p:nvSpPr>
          <p:spPr>
            <a:xfrm>
              <a:off x="3155669"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Kompensacinės išmokos gairės, sąlygos, įsipareigojimai</a:t>
              </a:r>
              <a:endParaRPr lang="pt-BR" sz="600">
                <a:solidFill>
                  <a:schemeClr val="accent6"/>
                </a:solidFill>
                <a:latin typeface="Calibri" panose="020F0502020204030204" pitchFamily="34" charset="0"/>
              </a:endParaRPr>
            </a:p>
          </p:txBody>
        </p:sp>
        <p:sp>
          <p:nvSpPr>
            <p:cNvPr id="19" name="Parallelogram 18">
              <a:extLst>
                <a:ext uri="{FF2B5EF4-FFF2-40B4-BE49-F238E27FC236}">
                  <a16:creationId xmlns:a16="http://schemas.microsoft.com/office/drawing/2014/main" id="{671F1F48-6438-DB97-6668-77EA23EA2D55}"/>
                </a:ext>
              </a:extLst>
            </p:cNvPr>
            <p:cNvSpPr/>
            <p:nvPr/>
          </p:nvSpPr>
          <p:spPr>
            <a:xfrm>
              <a:off x="4456841"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I, II, III alternatyvų parengimas</a:t>
              </a:r>
              <a:endParaRPr lang="pt-BR" sz="600">
                <a:solidFill>
                  <a:schemeClr val="accent6"/>
                </a:solidFill>
                <a:latin typeface="Calibri" panose="020F0502020204030204" pitchFamily="34" charset="0"/>
              </a:endParaRPr>
            </a:p>
          </p:txBody>
        </p:sp>
        <p:sp>
          <p:nvSpPr>
            <p:cNvPr id="20" name="Parallelogram 19">
              <a:extLst>
                <a:ext uri="{FF2B5EF4-FFF2-40B4-BE49-F238E27FC236}">
                  <a16:creationId xmlns:a16="http://schemas.microsoft.com/office/drawing/2014/main" id="{D3FE9182-3129-78C1-8F5B-3BB974739E2D}"/>
                </a:ext>
              </a:extLst>
            </p:cNvPr>
            <p:cNvSpPr/>
            <p:nvPr/>
          </p:nvSpPr>
          <p:spPr>
            <a:xfrm>
              <a:off x="5758012"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Apibendrinimas</a:t>
              </a:r>
              <a:endParaRPr lang="pt-BR" sz="600">
                <a:solidFill>
                  <a:schemeClr val="accent6"/>
                </a:solidFill>
                <a:latin typeface="Calibri" panose="020F0502020204030204" pitchFamily="34" charset="0"/>
              </a:endParaRPr>
            </a:p>
          </p:txBody>
        </p:sp>
      </p:grpSp>
      <p:grpSp>
        <p:nvGrpSpPr>
          <p:cNvPr id="9" name="Group 8">
            <a:extLst>
              <a:ext uri="{FF2B5EF4-FFF2-40B4-BE49-F238E27FC236}">
                <a16:creationId xmlns:a16="http://schemas.microsoft.com/office/drawing/2014/main" id="{948106CD-7217-B9EE-6265-A3FB96D2846D}"/>
              </a:ext>
            </a:extLst>
          </p:cNvPr>
          <p:cNvGrpSpPr/>
          <p:nvPr/>
        </p:nvGrpSpPr>
        <p:grpSpPr>
          <a:xfrm>
            <a:off x="549509" y="3340252"/>
            <a:ext cx="8065135" cy="1022951"/>
            <a:chOff x="549509" y="3505852"/>
            <a:chExt cx="8065135" cy="1022951"/>
          </a:xfrm>
        </p:grpSpPr>
        <p:sp>
          <p:nvSpPr>
            <p:cNvPr id="7" name="Text Placeholder 7">
              <a:extLst>
                <a:ext uri="{FF2B5EF4-FFF2-40B4-BE49-F238E27FC236}">
                  <a16:creationId xmlns:a16="http://schemas.microsoft.com/office/drawing/2014/main" id="{1D572A5E-E3A7-E6B7-CDF2-47DBF3434CB3}"/>
                </a:ext>
              </a:extLst>
            </p:cNvPr>
            <p:cNvSpPr txBox="1">
              <a:spLocks/>
            </p:cNvSpPr>
            <p:nvPr/>
          </p:nvSpPr>
          <p:spPr>
            <a:xfrm>
              <a:off x="549509" y="3505852"/>
              <a:ext cx="3990742" cy="1022950"/>
            </a:xfrm>
            <a:prstGeom prst="rect">
              <a:avLst/>
            </a:prstGeom>
            <a:solidFill>
              <a:srgbClr val="E1E1D5"/>
            </a:solidFill>
          </p:spPr>
          <p:txBody>
            <a:bodyPr vert="horz" wrap="square" lIns="28800" tIns="28800" rIns="28800" bIns="2880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lt-LT" sz="900" b="1" dirty="0">
                  <a:solidFill>
                    <a:schemeClr val="accent6"/>
                  </a:solidFill>
                </a:rPr>
                <a:t>Dirvožemio tyrimų paslaugų kainodaros analizė</a:t>
              </a:r>
            </a:p>
            <a:p>
              <a:pPr algn="just">
                <a:lnSpc>
                  <a:spcPct val="100000"/>
                </a:lnSpc>
                <a:spcBef>
                  <a:spcPts val="0"/>
                </a:spcBef>
              </a:pPr>
              <a:endParaRPr lang="en-US" b="1" dirty="0">
                <a:solidFill>
                  <a:schemeClr val="accent6"/>
                </a:solidFill>
              </a:endParaRPr>
            </a:p>
            <a:p>
              <a:pPr marL="171450" indent="-171450" algn="just">
                <a:lnSpc>
                  <a:spcPct val="100000"/>
                </a:lnSpc>
                <a:spcBef>
                  <a:spcPts val="0"/>
                </a:spcBef>
                <a:buFont typeface="Arial" panose="020B0604020202020204" pitchFamily="34" charset="0"/>
                <a:buChar char="•"/>
              </a:pPr>
              <a:r>
                <a:rPr lang="lt-LT" dirty="0">
                  <a:solidFill>
                    <a:schemeClr val="accent6"/>
                  </a:solidFill>
                  <a:effectLst/>
                  <a:latin typeface="+mn-lt"/>
                  <a:ea typeface="Times New Roman" panose="02020603050405020304" pitchFamily="18" charset="0"/>
                </a:rPr>
                <a:t>Nustatyti </a:t>
              </a:r>
              <a:r>
                <a:rPr lang="lt-LT" dirty="0">
                  <a:solidFill>
                    <a:schemeClr val="accent6"/>
                  </a:solidFill>
                  <a:latin typeface="+mn-lt"/>
                  <a:ea typeface="Times New Roman" panose="02020603050405020304" pitchFamily="18" charset="0"/>
                </a:rPr>
                <a:t>dirvožemio tyrimus atliekančių įmonių kainodaros modelius, vidutinę skirtingų tiekėjų pagrindinių dirvožemio agrocheminių tyrimų kainą bei palyginti įkainius;</a:t>
              </a:r>
            </a:p>
            <a:p>
              <a:pPr marL="171450" indent="-171450" algn="just">
                <a:lnSpc>
                  <a:spcPct val="100000"/>
                </a:lnSpc>
                <a:spcBef>
                  <a:spcPts val="0"/>
                </a:spcBef>
                <a:buFont typeface="Arial" panose="020B0604020202020204" pitchFamily="34" charset="0"/>
                <a:buChar char="•"/>
              </a:pPr>
              <a:r>
                <a:rPr lang="lt-LT" dirty="0">
                  <a:solidFill>
                    <a:schemeClr val="accent6"/>
                  </a:solidFill>
                  <a:effectLst/>
                  <a:latin typeface="+mn-lt"/>
                  <a:ea typeface="Times New Roman" panose="02020603050405020304" pitchFamily="18" charset="0"/>
                </a:rPr>
                <a:t>Įvertinti įtaką kainai, kurią </a:t>
              </a:r>
              <a:r>
                <a:rPr lang="lt-LT" dirty="0">
                  <a:solidFill>
                    <a:schemeClr val="accent6"/>
                  </a:solidFill>
                  <a:latin typeface="+mn-lt"/>
                  <a:ea typeface="Times New Roman" panose="02020603050405020304" pitchFamily="18" charset="0"/>
                </a:rPr>
                <a:t>sukelia tokie veiksniai kaip: ariamos žemės plotas, tyrimų apimtis, mėginių ėmimo metodika, atstumas iki objekto bei pateikti lyginamąją analizę. </a:t>
              </a:r>
              <a:endParaRPr lang="lt-LT" dirty="0">
                <a:solidFill>
                  <a:schemeClr val="accent6"/>
                </a:solidFill>
                <a:effectLst/>
                <a:latin typeface="+mn-lt"/>
                <a:ea typeface="Times New Roman" panose="02020603050405020304" pitchFamily="18" charset="0"/>
              </a:endParaRPr>
            </a:p>
          </p:txBody>
        </p:sp>
        <p:sp>
          <p:nvSpPr>
            <p:cNvPr id="8" name="Text Placeholder 7">
              <a:extLst>
                <a:ext uri="{FF2B5EF4-FFF2-40B4-BE49-F238E27FC236}">
                  <a16:creationId xmlns:a16="http://schemas.microsoft.com/office/drawing/2014/main" id="{BFFB451C-291C-DE84-5A33-5E933A3CA6FA}"/>
                </a:ext>
              </a:extLst>
            </p:cNvPr>
            <p:cNvSpPr txBox="1">
              <a:spLocks/>
            </p:cNvSpPr>
            <p:nvPr/>
          </p:nvSpPr>
          <p:spPr>
            <a:xfrm>
              <a:off x="4611688" y="3505853"/>
              <a:ext cx="4002956" cy="1022950"/>
            </a:xfrm>
            <a:prstGeom prst="rect">
              <a:avLst/>
            </a:prstGeom>
            <a:solidFill>
              <a:srgbClr val="E1E1D5"/>
            </a:solidFill>
          </p:spPr>
          <p:txBody>
            <a:bodyPr vert="horz" wrap="square" lIns="28800" tIns="28800" rIns="28800" bIns="2880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lt-LT" sz="900" b="1" dirty="0">
                  <a:solidFill>
                    <a:schemeClr val="accent6"/>
                  </a:solidFill>
                </a:rPr>
                <a:t>Naujos ekologinės sistemos modeliavimas bei kompensacinės išmokos dydžio nustatymas</a:t>
              </a:r>
              <a:endParaRPr lang="lt-LT" b="1" dirty="0">
                <a:solidFill>
                  <a:schemeClr val="accent6"/>
                </a:solidFill>
              </a:endParaRPr>
            </a:p>
            <a:p>
              <a:pPr marL="171450" indent="-171450" algn="just">
                <a:lnSpc>
                  <a:spcPct val="100000"/>
                </a:lnSpc>
                <a:spcBef>
                  <a:spcPts val="0"/>
                </a:spcBef>
                <a:buFont typeface="Arial" panose="020B0604020202020204" pitchFamily="34" charset="0"/>
                <a:buChar char="•"/>
              </a:pPr>
              <a:r>
                <a:rPr lang="lt-LT" dirty="0">
                  <a:solidFill>
                    <a:schemeClr val="accent6"/>
                  </a:solidFill>
                  <a:effectLst/>
                  <a:latin typeface="+mn-lt"/>
                  <a:ea typeface="Times New Roman" panose="02020603050405020304" pitchFamily="18" charset="0"/>
                </a:rPr>
                <a:t>Nustatyt paramos sąlygas naujai intervencinei priemonei – Ekologinei sistemai. Suderinti naująją Ekologinę sistemą su BŽUP, Strateginiame plane numatytomis priemonėmis bei kitomis ekologinėmis sistemomis;</a:t>
              </a:r>
            </a:p>
            <a:p>
              <a:pPr marL="171450" indent="-171450" algn="just">
                <a:lnSpc>
                  <a:spcPct val="100000"/>
                </a:lnSpc>
                <a:spcBef>
                  <a:spcPts val="0"/>
                </a:spcBef>
                <a:buFont typeface="Arial" panose="020B0604020202020204" pitchFamily="34" charset="0"/>
                <a:buChar char="•"/>
              </a:pPr>
              <a:r>
                <a:rPr lang="lt-LT" dirty="0">
                  <a:solidFill>
                    <a:schemeClr val="accent6"/>
                  </a:solidFill>
                  <a:latin typeface="+mn-lt"/>
                  <a:ea typeface="Times New Roman" panose="02020603050405020304" pitchFamily="18" charset="0"/>
                </a:rPr>
                <a:t>Nustatyti numatytos parmos gavimo sąlygas, paramos gavėjo įsipareigojimus ir kt.;</a:t>
              </a:r>
            </a:p>
            <a:p>
              <a:pPr marL="171450" indent="-171450" algn="just">
                <a:lnSpc>
                  <a:spcPct val="100000"/>
                </a:lnSpc>
                <a:spcBef>
                  <a:spcPts val="0"/>
                </a:spcBef>
                <a:buFont typeface="Arial" panose="020B0604020202020204" pitchFamily="34" charset="0"/>
                <a:buChar char="•"/>
              </a:pPr>
              <a:r>
                <a:rPr lang="lt-LT" dirty="0">
                  <a:solidFill>
                    <a:schemeClr val="accent6"/>
                  </a:solidFill>
                  <a:effectLst/>
                  <a:latin typeface="+mn-lt"/>
                  <a:ea typeface="Times New Roman" panose="02020603050405020304" pitchFamily="18" charset="0"/>
                </a:rPr>
                <a:t>Remiantis 2022–2024 m. duomenis nustatyti,</a:t>
              </a:r>
              <a:r>
                <a:rPr lang="lt-LT" dirty="0">
                  <a:solidFill>
                    <a:schemeClr val="accent6"/>
                  </a:solidFill>
                  <a:latin typeface="+mn-lt"/>
                  <a:ea typeface="Times New Roman" panose="02020603050405020304" pitchFamily="18" charset="0"/>
                </a:rPr>
                <a:t> kaip turėtų būti apskaičiuojama kompensacinė išmoka, koks turėtų būti jos dydis ir kt.</a:t>
              </a:r>
              <a:endParaRPr lang="lt-LT" dirty="0">
                <a:solidFill>
                  <a:schemeClr val="accent6"/>
                </a:solidFill>
                <a:effectLst/>
                <a:latin typeface="+mn-lt"/>
                <a:ea typeface="Times New Roman" panose="02020603050405020304" pitchFamily="18" charset="0"/>
              </a:endParaRPr>
            </a:p>
          </p:txBody>
        </p:sp>
      </p:grpSp>
    </p:spTree>
    <p:extLst>
      <p:ext uri="{BB962C8B-B14F-4D97-AF65-F5344CB8AC3E}">
        <p14:creationId xmlns:p14="http://schemas.microsoft.com/office/powerpoint/2010/main" val="411789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26F34-FEAF-7622-00FD-B07849CBAD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FA077-A439-73D9-5FE6-A161316B5E8D}"/>
              </a:ext>
            </a:extLst>
          </p:cNvPr>
          <p:cNvSpPr>
            <a:spLocks noGrp="1"/>
          </p:cNvSpPr>
          <p:nvPr>
            <p:ph type="sldNum" sz="quarter" idx="12"/>
          </p:nvPr>
        </p:nvSpPr>
        <p:spPr/>
        <p:txBody>
          <a:bodyPr/>
          <a:lstStyle/>
          <a:p>
            <a:fld id="{42B1E8F1-27DF-3C4C-AF5E-F329429EDE92}" type="slidenum">
              <a:rPr lang="en-US">
                <a:solidFill>
                  <a:schemeClr val="accent6"/>
                </a:solidFill>
              </a:rPr>
              <a:t>5</a:t>
            </a:fld>
            <a:endParaRPr lang="en-US">
              <a:solidFill>
                <a:schemeClr val="accent6"/>
              </a:solidFill>
            </a:endParaRPr>
          </a:p>
        </p:txBody>
      </p:sp>
      <p:sp>
        <p:nvSpPr>
          <p:cNvPr id="19" name="Title 1">
            <a:extLst>
              <a:ext uri="{FF2B5EF4-FFF2-40B4-BE49-F238E27FC236}">
                <a16:creationId xmlns:a16="http://schemas.microsoft.com/office/drawing/2014/main" id="{16E539FA-B64B-A8B1-1A6A-326D2FC59ED5}"/>
              </a:ext>
            </a:extLst>
          </p:cNvPr>
          <p:cNvSpPr>
            <a:spLocks noGrp="1"/>
          </p:cNvSpPr>
          <p:nvPr>
            <p:ph type="title"/>
          </p:nvPr>
        </p:nvSpPr>
        <p:spPr>
          <a:xfrm>
            <a:off x="539750" y="373865"/>
            <a:ext cx="8064500" cy="471095"/>
          </a:xfrm>
        </p:spPr>
        <p:txBody>
          <a:bodyPr anchor="ctr">
            <a:noAutofit/>
          </a:bodyPr>
          <a:lstStyle/>
          <a:p>
            <a:r>
              <a:rPr kumimoji="0" lang="lt-LT" sz="1050" b="1" i="0" u="none" strike="noStrike" kern="1200" cap="none" spc="0" normalizeH="0" baseline="0" noProof="0" dirty="0">
                <a:ln>
                  <a:noFill/>
                </a:ln>
                <a:solidFill>
                  <a:schemeClr val="accent6"/>
                </a:solidFill>
                <a:effectLst/>
                <a:uLnTx/>
                <a:uFillTx/>
                <a:latin typeface="Calibri" panose="020F0502020204030204" pitchFamily="34" charset="0"/>
                <a:ea typeface="+mj-ea"/>
                <a:cs typeface="+mj-cs"/>
              </a:rPr>
              <a:t>Naudojama kombinuota vertinimo metodologija, kuri leidžia integruoti skirtingus duomenų tipus ir analitinius metodus, suteikia galimybę išsamiai įvertinti kuriamą Ekologinę sistemą, padidina tyrimo rezultatų patikimumą bei leidžia formuluoti įrodymais pagrįstas rekomendacijas</a:t>
            </a:r>
            <a:endParaRPr lang="en-GB" sz="1000" dirty="0">
              <a:solidFill>
                <a:schemeClr val="accent6"/>
              </a:solidFill>
            </a:endParaRPr>
          </a:p>
        </p:txBody>
      </p:sp>
      <p:sp>
        <p:nvSpPr>
          <p:cNvPr id="11" name="Rectangle 10">
            <a:extLst>
              <a:ext uri="{FF2B5EF4-FFF2-40B4-BE49-F238E27FC236}">
                <a16:creationId xmlns:a16="http://schemas.microsoft.com/office/drawing/2014/main" id="{5D8D9038-27D1-5EDD-DB95-327C3C7EAE2F}"/>
              </a:ext>
            </a:extLst>
          </p:cNvPr>
          <p:cNvSpPr/>
          <p:nvPr/>
        </p:nvSpPr>
        <p:spPr>
          <a:xfrm>
            <a:off x="540250" y="875168"/>
            <a:ext cx="8064000" cy="162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b="1">
                <a:solidFill>
                  <a:schemeClr val="tx2"/>
                </a:solidFill>
                <a:latin typeface="Calibri" panose="020F0502020204030204" pitchFamily="34" charset="0"/>
              </a:rPr>
              <a:t>Projekto struktūra</a:t>
            </a:r>
          </a:p>
        </p:txBody>
      </p:sp>
      <p:sp>
        <p:nvSpPr>
          <p:cNvPr id="38" name="Rectangle 37">
            <a:extLst>
              <a:ext uri="{FF2B5EF4-FFF2-40B4-BE49-F238E27FC236}">
                <a16:creationId xmlns:a16="http://schemas.microsoft.com/office/drawing/2014/main" id="{1A2AB8A8-FEA0-42A2-051C-C2075AD352F4}"/>
              </a:ext>
            </a:extLst>
          </p:cNvPr>
          <p:cNvSpPr/>
          <p:nvPr/>
        </p:nvSpPr>
        <p:spPr>
          <a:xfrm>
            <a:off x="574042" y="1544467"/>
            <a:ext cx="1289952" cy="2372333"/>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a:solidFill>
                  <a:schemeClr val="accent6"/>
                </a:solidFill>
              </a:rPr>
              <a:t>A. Mokslinės literatūros ir rekomendacijų apžvalga</a:t>
            </a:r>
          </a:p>
        </p:txBody>
      </p:sp>
      <p:grpSp>
        <p:nvGrpSpPr>
          <p:cNvPr id="12" name="Group 11">
            <a:extLst>
              <a:ext uri="{FF2B5EF4-FFF2-40B4-BE49-F238E27FC236}">
                <a16:creationId xmlns:a16="http://schemas.microsoft.com/office/drawing/2014/main" id="{87FBD4D6-426C-F5D3-BC84-EA53B9FFC8C0}"/>
              </a:ext>
            </a:extLst>
          </p:cNvPr>
          <p:cNvGrpSpPr/>
          <p:nvPr/>
        </p:nvGrpSpPr>
        <p:grpSpPr>
          <a:xfrm>
            <a:off x="539750" y="1084943"/>
            <a:ext cx="3995738" cy="3493830"/>
            <a:chOff x="550854" y="905707"/>
            <a:chExt cx="4758270" cy="3621009"/>
          </a:xfrm>
        </p:grpSpPr>
        <p:sp>
          <p:nvSpPr>
            <p:cNvPr id="13" name="Rectangle 12">
              <a:extLst>
                <a:ext uri="{FF2B5EF4-FFF2-40B4-BE49-F238E27FC236}">
                  <a16:creationId xmlns:a16="http://schemas.microsoft.com/office/drawing/2014/main" id="{83479072-29BF-A406-72EE-51B31DE82BC7}"/>
                </a:ext>
              </a:extLst>
            </p:cNvPr>
            <p:cNvSpPr/>
            <p:nvPr/>
          </p:nvSpPr>
          <p:spPr>
            <a:xfrm>
              <a:off x="550854" y="905707"/>
              <a:ext cx="4758270" cy="3621009"/>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accent6"/>
                </a:solidFill>
              </a:endParaRPr>
            </a:p>
          </p:txBody>
        </p:sp>
        <p:sp>
          <p:nvSpPr>
            <p:cNvPr id="14" name="Rectangle 13">
              <a:extLst>
                <a:ext uri="{FF2B5EF4-FFF2-40B4-BE49-F238E27FC236}">
                  <a16:creationId xmlns:a16="http://schemas.microsoft.com/office/drawing/2014/main" id="{818D919E-7808-2B5C-F19E-BC8C0E58DA10}"/>
                </a:ext>
              </a:extLst>
            </p:cNvPr>
            <p:cNvSpPr/>
            <p:nvPr/>
          </p:nvSpPr>
          <p:spPr>
            <a:xfrm>
              <a:off x="578008" y="928464"/>
              <a:ext cx="4716667" cy="371317"/>
            </a:xfrm>
            <a:prstGeom prst="rect">
              <a:avLst/>
            </a:prstGeom>
            <a:solidFill>
              <a:schemeClr val="bg1"/>
            </a:solidFill>
          </p:spPr>
          <p:txBody>
            <a:bodyPr vert="horz" wrap="square" lIns="45720" tIns="45720" rIns="45720" bIns="45720" rtlCol="0" anchor="ctr">
              <a:noAutofit/>
            </a:bodyPr>
            <a:lstStyle/>
            <a:p>
              <a:pPr algn="just"/>
              <a:r>
                <a:rPr lang="lt-LT" sz="1000" b="1" dirty="0">
                  <a:solidFill>
                    <a:schemeClr val="accent6"/>
                  </a:solidFill>
                </a:rPr>
                <a:t>I etapas: Kokia dirvožemio tyrimų paslaugų kaina bei jos kainodaros principai vyrauja rinkoje?</a:t>
              </a:r>
            </a:p>
          </p:txBody>
        </p:sp>
      </p:grpSp>
      <p:grpSp>
        <p:nvGrpSpPr>
          <p:cNvPr id="15" name="Group 14">
            <a:extLst>
              <a:ext uri="{FF2B5EF4-FFF2-40B4-BE49-F238E27FC236}">
                <a16:creationId xmlns:a16="http://schemas.microsoft.com/office/drawing/2014/main" id="{E7286832-96BC-A5DF-6241-A9B19A018478}"/>
              </a:ext>
            </a:extLst>
          </p:cNvPr>
          <p:cNvGrpSpPr/>
          <p:nvPr/>
        </p:nvGrpSpPr>
        <p:grpSpPr>
          <a:xfrm>
            <a:off x="4608512" y="1084943"/>
            <a:ext cx="3995737" cy="3493830"/>
            <a:chOff x="550854" y="905707"/>
            <a:chExt cx="4758270" cy="3621009"/>
          </a:xfrm>
        </p:grpSpPr>
        <p:sp>
          <p:nvSpPr>
            <p:cNvPr id="16" name="Rectangle 15">
              <a:extLst>
                <a:ext uri="{FF2B5EF4-FFF2-40B4-BE49-F238E27FC236}">
                  <a16:creationId xmlns:a16="http://schemas.microsoft.com/office/drawing/2014/main" id="{9E2BD5D8-A694-757E-D03F-250317548482}"/>
                </a:ext>
              </a:extLst>
            </p:cNvPr>
            <p:cNvSpPr/>
            <p:nvPr/>
          </p:nvSpPr>
          <p:spPr>
            <a:xfrm>
              <a:off x="550854" y="905707"/>
              <a:ext cx="4758270" cy="3621009"/>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accent6"/>
                </a:solidFill>
              </a:endParaRPr>
            </a:p>
          </p:txBody>
        </p:sp>
        <p:sp>
          <p:nvSpPr>
            <p:cNvPr id="17" name="Rectangle 16">
              <a:extLst>
                <a:ext uri="{FF2B5EF4-FFF2-40B4-BE49-F238E27FC236}">
                  <a16:creationId xmlns:a16="http://schemas.microsoft.com/office/drawing/2014/main" id="{EA27A7F3-005A-F2C5-3FCA-72833E50527D}"/>
                </a:ext>
              </a:extLst>
            </p:cNvPr>
            <p:cNvSpPr/>
            <p:nvPr/>
          </p:nvSpPr>
          <p:spPr>
            <a:xfrm>
              <a:off x="578008" y="928464"/>
              <a:ext cx="4716667" cy="371317"/>
            </a:xfrm>
            <a:prstGeom prst="rect">
              <a:avLst/>
            </a:prstGeom>
            <a:solidFill>
              <a:schemeClr val="accent1">
                <a:lumMod val="20000"/>
                <a:lumOff val="80000"/>
              </a:schemeClr>
            </a:solidFill>
            <a:ln>
              <a:noFill/>
            </a:ln>
          </p:spPr>
          <p:txBody>
            <a:bodyPr spcFirstLastPara="1" wrap="square" lIns="91425" tIns="91425" rIns="91425" bIns="91425" rtlCol="0" anchor="ctr" anchorCtr="0">
              <a:noAutofit/>
            </a:bodyPr>
            <a:lstStyle/>
            <a:p>
              <a:pPr marL="0" indent="0" rtl="0">
                <a:spcBef>
                  <a:spcPts val="0"/>
                </a:spcBef>
                <a:spcAft>
                  <a:spcPts val="0"/>
                </a:spcAft>
                <a:buNone/>
              </a:pPr>
              <a:r>
                <a:rPr lang="lt-LT" sz="1100" b="1" dirty="0">
                  <a:solidFill>
                    <a:schemeClr val="accent6"/>
                  </a:solidFill>
                </a:rPr>
                <a:t>II etapas: Kokia turėtų būti naujoji Ekologinė sistema ir jos kompensacinė išmoka, remiantis tyrimo rezultatais? </a:t>
              </a:r>
            </a:p>
          </p:txBody>
        </p:sp>
      </p:grpSp>
      <p:sp>
        <p:nvSpPr>
          <p:cNvPr id="21" name="Rectangle 20">
            <a:extLst>
              <a:ext uri="{FF2B5EF4-FFF2-40B4-BE49-F238E27FC236}">
                <a16:creationId xmlns:a16="http://schemas.microsoft.com/office/drawing/2014/main" id="{EA9CF62A-20F8-4EA7-86A1-2A11FFED5043}"/>
              </a:ext>
            </a:extLst>
          </p:cNvPr>
          <p:cNvSpPr/>
          <p:nvPr/>
        </p:nvSpPr>
        <p:spPr>
          <a:xfrm>
            <a:off x="618759" y="2042117"/>
            <a:ext cx="1202422" cy="404660"/>
          </a:xfrm>
          <a:prstGeom prst="rect">
            <a:avLst/>
          </a:prstGeom>
          <a:solidFill>
            <a:srgbClr val="E1E1D5"/>
          </a:solidFill>
        </p:spPr>
        <p:txBody>
          <a:bodyPr vert="horz" wrap="square" lIns="45720" tIns="45720" rIns="45720" bIns="45720" rtlCol="0" anchor="ctr">
            <a:noAutofit/>
          </a:bodyPr>
          <a:lstStyle/>
          <a:p>
            <a:pPr algn="just"/>
            <a:r>
              <a:rPr lang="lt-LT" sz="800">
                <a:solidFill>
                  <a:schemeClr val="accent6"/>
                </a:solidFill>
                <a:latin typeface="Calibri" panose="020F0502020204030204" pitchFamily="34" charset="0"/>
              </a:rPr>
              <a:t>1. Antrinių šaltinių analizė</a:t>
            </a:r>
            <a:endParaRPr lang="en-GB" sz="800">
              <a:solidFill>
                <a:schemeClr val="accent6"/>
              </a:solidFill>
              <a:latin typeface="Calibri" panose="020F0502020204030204" pitchFamily="34" charset="0"/>
            </a:endParaRPr>
          </a:p>
        </p:txBody>
      </p:sp>
      <p:sp>
        <p:nvSpPr>
          <p:cNvPr id="37" name="Rectangle 36">
            <a:extLst>
              <a:ext uri="{FF2B5EF4-FFF2-40B4-BE49-F238E27FC236}">
                <a16:creationId xmlns:a16="http://schemas.microsoft.com/office/drawing/2014/main" id="{B76CC8B7-2002-2549-953A-9D7C28C9BBAB}"/>
              </a:ext>
            </a:extLst>
          </p:cNvPr>
          <p:cNvSpPr/>
          <p:nvPr/>
        </p:nvSpPr>
        <p:spPr>
          <a:xfrm>
            <a:off x="3262763" y="2046217"/>
            <a:ext cx="1202422" cy="394581"/>
          </a:xfrm>
          <a:prstGeom prst="rect">
            <a:avLst/>
          </a:prstGeom>
          <a:solidFill>
            <a:srgbClr val="E1E1D5"/>
          </a:solidFill>
        </p:spPr>
        <p:txBody>
          <a:bodyPr vert="horz" wrap="square" lIns="45720" tIns="45720" rIns="45720" bIns="45720" rtlCol="0" anchor="ctr">
            <a:noAutofit/>
          </a:bodyPr>
          <a:lstStyle/>
          <a:p>
            <a:pPr algn="just"/>
            <a:r>
              <a:rPr lang="lt-LT" sz="800">
                <a:solidFill>
                  <a:schemeClr val="accent6"/>
                </a:solidFill>
                <a:latin typeface="Calibri" panose="020F0502020204030204" pitchFamily="34" charset="0"/>
              </a:rPr>
              <a:t>3. Parengto struktūruoto klausimyno užpildymas raštu</a:t>
            </a:r>
          </a:p>
        </p:txBody>
      </p:sp>
      <p:sp>
        <p:nvSpPr>
          <p:cNvPr id="41" name="Rectangle 40">
            <a:extLst>
              <a:ext uri="{FF2B5EF4-FFF2-40B4-BE49-F238E27FC236}">
                <a16:creationId xmlns:a16="http://schemas.microsoft.com/office/drawing/2014/main" id="{98386136-2DA8-132C-8A10-44113AD06C0D}"/>
              </a:ext>
            </a:extLst>
          </p:cNvPr>
          <p:cNvSpPr/>
          <p:nvPr/>
        </p:nvSpPr>
        <p:spPr>
          <a:xfrm>
            <a:off x="1895839" y="1544467"/>
            <a:ext cx="1289952" cy="2372333"/>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dirty="0">
                <a:solidFill>
                  <a:schemeClr val="accent6"/>
                </a:solidFill>
              </a:rPr>
              <a:t>B. Esamos situacijos analizė</a:t>
            </a:r>
          </a:p>
        </p:txBody>
      </p:sp>
      <p:sp>
        <p:nvSpPr>
          <p:cNvPr id="44" name="Rectangle 43">
            <a:extLst>
              <a:ext uri="{FF2B5EF4-FFF2-40B4-BE49-F238E27FC236}">
                <a16:creationId xmlns:a16="http://schemas.microsoft.com/office/drawing/2014/main" id="{53FEB9C2-F94A-C9FA-DBA5-28F199D08C45}"/>
              </a:ext>
            </a:extLst>
          </p:cNvPr>
          <p:cNvSpPr/>
          <p:nvPr/>
        </p:nvSpPr>
        <p:spPr>
          <a:xfrm>
            <a:off x="1944586" y="2042117"/>
            <a:ext cx="1202422" cy="404659"/>
          </a:xfrm>
          <a:prstGeom prst="rect">
            <a:avLst/>
          </a:prstGeom>
          <a:solidFill>
            <a:srgbClr val="E1E1D5"/>
          </a:solidFill>
        </p:spPr>
        <p:txBody>
          <a:bodyPr vert="horz" wrap="square" lIns="45720" tIns="45720" rIns="45720" bIns="45720" rtlCol="0" anchor="ctr">
            <a:noAutofit/>
          </a:bodyPr>
          <a:lstStyle/>
          <a:p>
            <a:pPr algn="just"/>
            <a:r>
              <a:rPr lang="lt-LT" sz="800">
                <a:solidFill>
                  <a:schemeClr val="accent6"/>
                </a:solidFill>
                <a:latin typeface="Calibri" panose="020F0502020204030204" pitchFamily="34" charset="0"/>
              </a:rPr>
              <a:t>2. Strateginių ir teisinių dokumentų analizė</a:t>
            </a:r>
            <a:endParaRPr lang="en-GB" sz="800">
              <a:solidFill>
                <a:schemeClr val="accent6"/>
              </a:solidFill>
              <a:latin typeface="Calibri" panose="020F0502020204030204" pitchFamily="34" charset="0"/>
            </a:endParaRPr>
          </a:p>
        </p:txBody>
      </p:sp>
      <p:sp>
        <p:nvSpPr>
          <p:cNvPr id="22" name="Rectangle 21">
            <a:extLst>
              <a:ext uri="{FF2B5EF4-FFF2-40B4-BE49-F238E27FC236}">
                <a16:creationId xmlns:a16="http://schemas.microsoft.com/office/drawing/2014/main" id="{C810E6C7-FD38-3672-660B-51539FE0129E}"/>
              </a:ext>
            </a:extLst>
          </p:cNvPr>
          <p:cNvSpPr/>
          <p:nvPr/>
        </p:nvSpPr>
        <p:spPr>
          <a:xfrm>
            <a:off x="1908708" y="3110618"/>
            <a:ext cx="1238299" cy="717582"/>
          </a:xfrm>
          <a:prstGeom prst="rect">
            <a:avLst/>
          </a:prstGeom>
          <a:solidFill>
            <a:srgbClr val="E1E1D5"/>
          </a:solidFill>
        </p:spPr>
        <p:txBody>
          <a:bodyPr vert="horz" wrap="square" lIns="45720" tIns="45720" rIns="45720" bIns="45720" rtlCol="0" anchor="ctr">
            <a:noAutofit/>
          </a:bodyPr>
          <a:lstStyle/>
          <a:p>
            <a:pPr algn="just"/>
            <a:r>
              <a:rPr lang="lt-LT" sz="800">
                <a:solidFill>
                  <a:schemeClr val="accent6"/>
                </a:solidFill>
                <a:latin typeface="Calibri" panose="020F0502020204030204" pitchFamily="34" charset="0"/>
              </a:rPr>
              <a:t>LR ir ES strateginiai planai ir kiti galiojantys teisiniai reikalavimai,  galiojančių, su dirvožemio tręšimo reguliacija susijusių teisės aktų analizė</a:t>
            </a:r>
            <a:endParaRPr lang="en-GB" sz="800">
              <a:solidFill>
                <a:schemeClr val="accent6"/>
              </a:solidFill>
              <a:latin typeface="Calibri" panose="020F0502020204030204" pitchFamily="34" charset="0"/>
            </a:endParaRPr>
          </a:p>
        </p:txBody>
      </p:sp>
      <p:sp>
        <p:nvSpPr>
          <p:cNvPr id="49" name="Rectangle 48">
            <a:extLst>
              <a:ext uri="{FF2B5EF4-FFF2-40B4-BE49-F238E27FC236}">
                <a16:creationId xmlns:a16="http://schemas.microsoft.com/office/drawing/2014/main" id="{C34631D0-2049-1B9A-5E73-62CF48C0A23E}"/>
              </a:ext>
            </a:extLst>
          </p:cNvPr>
          <p:cNvSpPr/>
          <p:nvPr/>
        </p:nvSpPr>
        <p:spPr>
          <a:xfrm>
            <a:off x="3217637" y="1544467"/>
            <a:ext cx="1289952" cy="2372333"/>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a:solidFill>
                  <a:schemeClr val="accent6"/>
                </a:solidFill>
              </a:rPr>
              <a:t>C. Dirvožemio tyrimų paslaugų rinkos analizė, apimtys ir kt.</a:t>
            </a:r>
          </a:p>
        </p:txBody>
      </p:sp>
      <p:sp>
        <p:nvSpPr>
          <p:cNvPr id="50" name="Rectangle 49">
            <a:extLst>
              <a:ext uri="{FF2B5EF4-FFF2-40B4-BE49-F238E27FC236}">
                <a16:creationId xmlns:a16="http://schemas.microsoft.com/office/drawing/2014/main" id="{DDB4F044-E1D3-F91C-78DE-D4A2CEBADF10}"/>
              </a:ext>
            </a:extLst>
          </p:cNvPr>
          <p:cNvSpPr/>
          <p:nvPr/>
        </p:nvSpPr>
        <p:spPr>
          <a:xfrm>
            <a:off x="3262763" y="3617242"/>
            <a:ext cx="1202422" cy="210957"/>
          </a:xfrm>
          <a:prstGeom prst="rect">
            <a:avLst/>
          </a:prstGeom>
          <a:solidFill>
            <a:srgbClr val="E1E1D5"/>
          </a:solidFill>
        </p:spPr>
        <p:txBody>
          <a:bodyPr vert="horz" wrap="square" lIns="45720" tIns="45720" rIns="45720" bIns="45720" rtlCol="0" anchor="ctr">
            <a:noAutofit/>
          </a:bodyPr>
          <a:lstStyle/>
          <a:p>
            <a:r>
              <a:rPr lang="lt-LT" sz="800">
                <a:solidFill>
                  <a:schemeClr val="accent6"/>
                </a:solidFill>
                <a:latin typeface="Calibri" panose="020F0502020204030204" pitchFamily="34" charset="0"/>
              </a:rPr>
              <a:t>6. Lyginamoji analizė</a:t>
            </a:r>
            <a:endParaRPr lang="en-GB" sz="800">
              <a:solidFill>
                <a:schemeClr val="accent6"/>
              </a:solidFill>
              <a:latin typeface="Calibri" panose="020F0502020204030204" pitchFamily="34" charset="0"/>
            </a:endParaRPr>
          </a:p>
        </p:txBody>
      </p:sp>
      <p:sp>
        <p:nvSpPr>
          <p:cNvPr id="52" name="Rectangle 51">
            <a:extLst>
              <a:ext uri="{FF2B5EF4-FFF2-40B4-BE49-F238E27FC236}">
                <a16:creationId xmlns:a16="http://schemas.microsoft.com/office/drawing/2014/main" id="{739AE48A-5D38-3166-F1C7-C76C5ACFA234}"/>
              </a:ext>
            </a:extLst>
          </p:cNvPr>
          <p:cNvSpPr/>
          <p:nvPr/>
        </p:nvSpPr>
        <p:spPr>
          <a:xfrm>
            <a:off x="574042" y="3960001"/>
            <a:ext cx="3933547" cy="599684"/>
          </a:xfrm>
          <a:prstGeom prst="rect">
            <a:avLst/>
          </a:prstGeom>
          <a:solidFill>
            <a:schemeClr val="bg1"/>
          </a:solidFill>
        </p:spPr>
        <p:txBody>
          <a:bodyPr vert="horz" wrap="square" lIns="45720" tIns="45720" rIns="45720" bIns="45720" rtlCol="0" anchor="ctr">
            <a:noAutofit/>
          </a:bodyPr>
          <a:lstStyle/>
          <a:p>
            <a:pPr algn="just"/>
            <a:r>
              <a:rPr lang="lt-LT" sz="800" b="1" dirty="0">
                <a:solidFill>
                  <a:schemeClr val="accent6"/>
                </a:solidFill>
              </a:rPr>
              <a:t>I etapo metu</a:t>
            </a:r>
            <a:r>
              <a:rPr lang="lt-LT" sz="800" dirty="0">
                <a:solidFill>
                  <a:schemeClr val="accent6"/>
                </a:solidFill>
              </a:rPr>
              <a:t>, remiantis moksline literatūra, išgrynintos dirvožemio indikatorių tyrimų rekomendacijos, įvertintas nacionalinis ir ES teisinis reglamentavimas, nustatyti kainodaros principai, pagrindiniai tręšimo planams / rekomendacijoms reikalingi indikatoriai ir tyrimų pakartojimo dažnis.</a:t>
            </a:r>
            <a:endParaRPr lang="en-GB" sz="600" dirty="0">
              <a:solidFill>
                <a:schemeClr val="accent6"/>
              </a:solidFill>
              <a:highlight>
                <a:srgbClr val="FFFF00"/>
              </a:highlight>
              <a:latin typeface="Calibri" panose="020F0502020204030204" pitchFamily="34" charset="0"/>
            </a:endParaRPr>
          </a:p>
        </p:txBody>
      </p:sp>
      <p:sp>
        <p:nvSpPr>
          <p:cNvPr id="53" name="Rectangle 52">
            <a:extLst>
              <a:ext uri="{FF2B5EF4-FFF2-40B4-BE49-F238E27FC236}">
                <a16:creationId xmlns:a16="http://schemas.microsoft.com/office/drawing/2014/main" id="{93614F75-FE9E-151D-E2F9-7C82F23FCCE2}"/>
              </a:ext>
            </a:extLst>
          </p:cNvPr>
          <p:cNvSpPr/>
          <p:nvPr/>
        </p:nvSpPr>
        <p:spPr>
          <a:xfrm>
            <a:off x="4637523" y="1544467"/>
            <a:ext cx="1289952" cy="2372333"/>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just"/>
            <a:r>
              <a:rPr lang="lt-LT" sz="800">
                <a:solidFill>
                  <a:schemeClr val="accent6"/>
                </a:solidFill>
              </a:rPr>
              <a:t>D. Dirvožemio tyrimų komplektų I, II ir III alternatyvų parengimas, įsipareigojimai, paramos sąlygos</a:t>
            </a:r>
          </a:p>
        </p:txBody>
      </p:sp>
      <p:sp>
        <p:nvSpPr>
          <p:cNvPr id="58" name="Rectangle 57">
            <a:extLst>
              <a:ext uri="{FF2B5EF4-FFF2-40B4-BE49-F238E27FC236}">
                <a16:creationId xmlns:a16="http://schemas.microsoft.com/office/drawing/2014/main" id="{6E5A1D06-78BB-0733-4AAC-488CCE47E247}"/>
              </a:ext>
            </a:extLst>
          </p:cNvPr>
          <p:cNvSpPr/>
          <p:nvPr/>
        </p:nvSpPr>
        <p:spPr>
          <a:xfrm>
            <a:off x="5962707" y="1544467"/>
            <a:ext cx="1289952" cy="2372333"/>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a:solidFill>
                  <a:schemeClr val="accent6"/>
                </a:solidFill>
              </a:rPr>
              <a:t>E. Ekologinės sistemos modelio ir kompensacinės išmokos nustatymo rekomendacinės gairės</a:t>
            </a:r>
          </a:p>
        </p:txBody>
      </p:sp>
      <p:sp>
        <p:nvSpPr>
          <p:cNvPr id="449" name="Rectangle 448">
            <a:extLst>
              <a:ext uri="{FF2B5EF4-FFF2-40B4-BE49-F238E27FC236}">
                <a16:creationId xmlns:a16="http://schemas.microsoft.com/office/drawing/2014/main" id="{0E7E447D-7796-1143-941A-A267BC2E9E86}"/>
              </a:ext>
            </a:extLst>
          </p:cNvPr>
          <p:cNvSpPr/>
          <p:nvPr/>
        </p:nvSpPr>
        <p:spPr>
          <a:xfrm>
            <a:off x="7287891" y="1544467"/>
            <a:ext cx="1289952" cy="2372333"/>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28800" rIns="28800" bIns="28800" rtlCol="0" anchor="t"/>
          <a:lstStyle/>
          <a:p>
            <a:pPr algn="ctr"/>
            <a:r>
              <a:rPr lang="lt-LT" sz="800">
                <a:solidFill>
                  <a:schemeClr val="accent6"/>
                </a:solidFill>
              </a:rPr>
              <a:t>F. Ekologinės sistemos kompensacinės išmokos dydis bei skaičiavimo prielaidos</a:t>
            </a:r>
          </a:p>
        </p:txBody>
      </p:sp>
      <p:sp>
        <p:nvSpPr>
          <p:cNvPr id="452" name="Rectangle 451">
            <a:extLst>
              <a:ext uri="{FF2B5EF4-FFF2-40B4-BE49-F238E27FC236}">
                <a16:creationId xmlns:a16="http://schemas.microsoft.com/office/drawing/2014/main" id="{E8051698-5D0A-DFF2-2078-F3E15FB80C9D}"/>
              </a:ext>
            </a:extLst>
          </p:cNvPr>
          <p:cNvSpPr/>
          <p:nvPr/>
        </p:nvSpPr>
        <p:spPr>
          <a:xfrm>
            <a:off x="4654823" y="3955381"/>
            <a:ext cx="3923020" cy="604304"/>
          </a:xfrm>
          <a:prstGeom prst="rect">
            <a:avLst/>
          </a:prstGeom>
          <a:solidFill>
            <a:schemeClr val="accent1">
              <a:lumMod val="20000"/>
              <a:lumOff val="80000"/>
            </a:schemeClr>
          </a:solidFill>
        </p:spPr>
        <p:txBody>
          <a:bodyPr vert="horz" wrap="square" lIns="45720" tIns="45720" rIns="45720" bIns="45720" rtlCol="0" anchor="ctr">
            <a:noAutofit/>
          </a:bodyPr>
          <a:lstStyle/>
          <a:p>
            <a:pPr algn="just"/>
            <a:r>
              <a:rPr lang="lt-LT" sz="800" b="1" dirty="0">
                <a:solidFill>
                  <a:schemeClr val="accent6"/>
                </a:solidFill>
                <a:latin typeface="Calibri" panose="020F0502020204030204" pitchFamily="34" charset="0"/>
              </a:rPr>
              <a:t>II etapo metu, </a:t>
            </a:r>
            <a:r>
              <a:rPr lang="lt-LT" sz="800" dirty="0">
                <a:solidFill>
                  <a:schemeClr val="accent6"/>
                </a:solidFill>
                <a:latin typeface="Calibri" panose="020F0502020204030204" pitchFamily="34" charset="0"/>
              </a:rPr>
              <a:t>remiantis I etape surinktais duomenimis, nustatomos ekologinės sistemos modeliavimo rekomendacijos, įsipareigojimai, paramos sąlygos, parengiamos trys dirvožemio tyrimų alternatyvos, apskaičiuojami išmokų dydžiai kiekvienai alternatyvai, remiantis rinkos analizės rezultatais.</a:t>
            </a:r>
            <a:endParaRPr lang="en-GB" sz="800" dirty="0">
              <a:solidFill>
                <a:schemeClr val="accent6"/>
              </a:solidFill>
              <a:latin typeface="Calibri" panose="020F0502020204030204" pitchFamily="34" charset="0"/>
            </a:endParaRPr>
          </a:p>
        </p:txBody>
      </p:sp>
      <p:sp>
        <p:nvSpPr>
          <p:cNvPr id="62" name="Rectangle 61">
            <a:extLst>
              <a:ext uri="{FF2B5EF4-FFF2-40B4-BE49-F238E27FC236}">
                <a16:creationId xmlns:a16="http://schemas.microsoft.com/office/drawing/2014/main" id="{11A4847C-3F49-AB13-3EB6-DEC87925F46E}"/>
              </a:ext>
            </a:extLst>
          </p:cNvPr>
          <p:cNvSpPr/>
          <p:nvPr/>
        </p:nvSpPr>
        <p:spPr>
          <a:xfrm>
            <a:off x="4682238" y="3532998"/>
            <a:ext cx="3846427" cy="295200"/>
          </a:xfrm>
          <a:prstGeom prst="rect">
            <a:avLst/>
          </a:prstGeom>
          <a:solidFill>
            <a:srgbClr val="E1E1D5"/>
          </a:solidFill>
        </p:spPr>
        <p:txBody>
          <a:bodyPr vert="horz" wrap="square" lIns="45720" tIns="45720" rIns="45720" bIns="45720" rtlCol="0" anchor="ctr">
            <a:noAutofit/>
          </a:bodyPr>
          <a:lstStyle/>
          <a:p>
            <a:r>
              <a:rPr lang="lt-LT" sz="800" dirty="0">
                <a:solidFill>
                  <a:schemeClr val="accent6"/>
                </a:solidFill>
                <a:latin typeface="Calibri" panose="020F0502020204030204" pitchFamily="34" charset="0"/>
              </a:rPr>
              <a:t>7. Konsultacijos raštu ir / ar telefonu su agronomijos ir žemės ūkio sektoriuje dirbančiais ekspertais (pagal poreikį)</a:t>
            </a:r>
            <a:endParaRPr lang="en-GB" sz="800" dirty="0">
              <a:solidFill>
                <a:schemeClr val="accent6"/>
              </a:solidFill>
              <a:latin typeface="Calibri" panose="020F0502020204030204" pitchFamily="34" charset="0"/>
            </a:endParaRPr>
          </a:p>
        </p:txBody>
      </p:sp>
      <p:sp>
        <p:nvSpPr>
          <p:cNvPr id="10" name="Cross 9">
            <a:extLst>
              <a:ext uri="{FF2B5EF4-FFF2-40B4-BE49-F238E27FC236}">
                <a16:creationId xmlns:a16="http://schemas.microsoft.com/office/drawing/2014/main" id="{67C2B566-2DED-43E1-B14A-448E5F4C59BE}"/>
              </a:ext>
            </a:extLst>
          </p:cNvPr>
          <p:cNvSpPr/>
          <p:nvPr/>
        </p:nvSpPr>
        <p:spPr>
          <a:xfrm>
            <a:off x="5210499" y="2466397"/>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18" name="Cross 17">
            <a:extLst>
              <a:ext uri="{FF2B5EF4-FFF2-40B4-BE49-F238E27FC236}">
                <a16:creationId xmlns:a16="http://schemas.microsoft.com/office/drawing/2014/main" id="{6DEA32C0-E531-EE39-3450-718903D6C008}"/>
              </a:ext>
            </a:extLst>
          </p:cNvPr>
          <p:cNvSpPr/>
          <p:nvPr/>
        </p:nvSpPr>
        <p:spPr>
          <a:xfrm>
            <a:off x="5210499" y="3333860"/>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26" name="Rectangle 25">
            <a:extLst>
              <a:ext uri="{FF2B5EF4-FFF2-40B4-BE49-F238E27FC236}">
                <a16:creationId xmlns:a16="http://schemas.microsoft.com/office/drawing/2014/main" id="{3DE18BF6-EFBE-7635-1CCC-C67AD64771F4}"/>
              </a:ext>
            </a:extLst>
          </p:cNvPr>
          <p:cNvSpPr/>
          <p:nvPr/>
        </p:nvSpPr>
        <p:spPr>
          <a:xfrm>
            <a:off x="624463" y="3110617"/>
            <a:ext cx="1202422" cy="717582"/>
          </a:xfrm>
          <a:prstGeom prst="rect">
            <a:avLst/>
          </a:prstGeom>
          <a:solidFill>
            <a:srgbClr val="E1E1D5"/>
          </a:solidFill>
        </p:spPr>
        <p:txBody>
          <a:bodyPr vert="horz" wrap="square" lIns="45720" tIns="45720" rIns="45720" bIns="45720" rtlCol="0" anchor="ctr">
            <a:noAutofit/>
          </a:bodyPr>
          <a:lstStyle/>
          <a:p>
            <a:pPr algn="just"/>
            <a:r>
              <a:rPr kumimoji="0" lang="lt-LT" sz="800" b="0" i="0" u="none" strike="noStrike" kern="1200" cap="none" spc="0" normalizeH="0" baseline="0" noProof="0" dirty="0">
                <a:ln>
                  <a:noFill/>
                </a:ln>
                <a:solidFill>
                  <a:schemeClr val="accent6"/>
                </a:solidFill>
                <a:effectLst/>
                <a:uLnTx/>
                <a:uFillTx/>
                <a:latin typeface="Calibri" panose="020F0502020204030204" pitchFamily="34" charset="0"/>
                <a:ea typeface="+mn-ea"/>
                <a:cs typeface="+mn-cs"/>
              </a:rPr>
              <a:t>ES publikacijos, straipsniai, tyrimai</a:t>
            </a:r>
            <a:endParaRPr lang="en-GB" sz="800" dirty="0">
              <a:solidFill>
                <a:schemeClr val="accent6"/>
              </a:solidFill>
              <a:latin typeface="Calibri" panose="020F0502020204030204" pitchFamily="34" charset="0"/>
            </a:endParaRPr>
          </a:p>
        </p:txBody>
      </p:sp>
      <p:sp>
        <p:nvSpPr>
          <p:cNvPr id="31" name="Arrow: Down 30">
            <a:extLst>
              <a:ext uri="{FF2B5EF4-FFF2-40B4-BE49-F238E27FC236}">
                <a16:creationId xmlns:a16="http://schemas.microsoft.com/office/drawing/2014/main" id="{765C47B0-00BC-A0F6-7F24-30426F3A89FA}"/>
              </a:ext>
            </a:extLst>
          </p:cNvPr>
          <p:cNvSpPr/>
          <p:nvPr/>
        </p:nvSpPr>
        <p:spPr>
          <a:xfrm>
            <a:off x="2444499" y="2649385"/>
            <a:ext cx="186240" cy="258623"/>
          </a:xfrm>
          <a:prstGeom prst="downArrow">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accent6"/>
              </a:solidFill>
            </a:endParaRPr>
          </a:p>
        </p:txBody>
      </p:sp>
      <p:sp>
        <p:nvSpPr>
          <p:cNvPr id="33" name="Arrow: Down 32">
            <a:extLst>
              <a:ext uri="{FF2B5EF4-FFF2-40B4-BE49-F238E27FC236}">
                <a16:creationId xmlns:a16="http://schemas.microsoft.com/office/drawing/2014/main" id="{4CF1C46A-8608-9D19-49AD-E7516D0679B9}"/>
              </a:ext>
            </a:extLst>
          </p:cNvPr>
          <p:cNvSpPr/>
          <p:nvPr/>
        </p:nvSpPr>
        <p:spPr>
          <a:xfrm>
            <a:off x="1119068" y="2649385"/>
            <a:ext cx="186240" cy="258623"/>
          </a:xfrm>
          <a:prstGeom prst="downArrow">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accent6"/>
              </a:solidFill>
            </a:endParaRPr>
          </a:p>
        </p:txBody>
      </p:sp>
      <p:sp>
        <p:nvSpPr>
          <p:cNvPr id="34" name="Rectangle 33">
            <a:extLst>
              <a:ext uri="{FF2B5EF4-FFF2-40B4-BE49-F238E27FC236}">
                <a16:creationId xmlns:a16="http://schemas.microsoft.com/office/drawing/2014/main" id="{4EDE4B8C-BBDA-A174-C9CC-23E06A8F32ED}"/>
              </a:ext>
            </a:extLst>
          </p:cNvPr>
          <p:cNvSpPr/>
          <p:nvPr/>
        </p:nvSpPr>
        <p:spPr>
          <a:xfrm>
            <a:off x="3258815" y="3114279"/>
            <a:ext cx="1202422" cy="332445"/>
          </a:xfrm>
          <a:prstGeom prst="rect">
            <a:avLst/>
          </a:prstGeom>
          <a:solidFill>
            <a:srgbClr val="E1E1D5"/>
          </a:solidFill>
        </p:spPr>
        <p:txBody>
          <a:bodyPr vert="horz" wrap="square" lIns="45720" tIns="45720" rIns="45720" bIns="45720" rtlCol="0" anchor="ctr">
            <a:noAutofit/>
          </a:bodyPr>
          <a:lstStyle/>
          <a:p>
            <a:r>
              <a:rPr lang="lt-LT" sz="800">
                <a:solidFill>
                  <a:schemeClr val="accent6"/>
                </a:solidFill>
                <a:latin typeface="Calibri" panose="020F0502020204030204" pitchFamily="34" charset="0"/>
              </a:rPr>
              <a:t>5. Pusiau struktūruoti interviu pagal poreikį</a:t>
            </a:r>
            <a:endParaRPr lang="en-GB" sz="800">
              <a:solidFill>
                <a:schemeClr val="accent6"/>
              </a:solidFill>
              <a:latin typeface="Calibri" panose="020F0502020204030204" pitchFamily="34" charset="0"/>
            </a:endParaRPr>
          </a:p>
        </p:txBody>
      </p:sp>
      <p:sp>
        <p:nvSpPr>
          <p:cNvPr id="40" name="Rectangle 39">
            <a:extLst>
              <a:ext uri="{FF2B5EF4-FFF2-40B4-BE49-F238E27FC236}">
                <a16:creationId xmlns:a16="http://schemas.microsoft.com/office/drawing/2014/main" id="{C5A9281C-90A3-DA1E-76C3-45AEA38502C4}"/>
              </a:ext>
            </a:extLst>
          </p:cNvPr>
          <p:cNvSpPr/>
          <p:nvPr/>
        </p:nvSpPr>
        <p:spPr>
          <a:xfrm>
            <a:off x="4154012" y="4604589"/>
            <a:ext cx="2250000" cy="451191"/>
          </a:xfrm>
          <a:prstGeom prst="rect">
            <a:avLst/>
          </a:prstGeom>
          <a:noFill/>
          <a:ln>
            <a:noFill/>
          </a:ln>
        </p:spPr>
        <p:txBody>
          <a:bodyPr spcFirstLastPara="1" wrap="square" lIns="91425" tIns="91425" rIns="91425" bIns="91425" numCol="1" rtlCol="0" anchor="ctr" anchorCtr="0">
            <a:noAutofit/>
          </a:bodyPr>
          <a:lstStyle/>
          <a:p>
            <a:pPr rtl="0">
              <a:spcBef>
                <a:spcPts val="0"/>
              </a:spcBef>
              <a:spcAft>
                <a:spcPts val="0"/>
              </a:spcAft>
            </a:pPr>
            <a:r>
              <a:rPr lang="lt-LT" sz="700">
                <a:solidFill>
                  <a:schemeClr val="bg2"/>
                </a:solidFill>
              </a:rPr>
              <a:t>LR – Lietuvos Respublika;</a:t>
            </a:r>
          </a:p>
          <a:p>
            <a:pPr rtl="0">
              <a:spcBef>
                <a:spcPts val="0"/>
              </a:spcBef>
              <a:spcAft>
                <a:spcPts val="0"/>
              </a:spcAft>
            </a:pPr>
            <a:r>
              <a:rPr lang="lt-LT" sz="700">
                <a:solidFill>
                  <a:schemeClr val="bg2"/>
                </a:solidFill>
              </a:rPr>
              <a:t>ES – Europos Sąjunga.</a:t>
            </a:r>
          </a:p>
        </p:txBody>
      </p:sp>
      <p:sp>
        <p:nvSpPr>
          <p:cNvPr id="42" name="Rectangle 41">
            <a:extLst>
              <a:ext uri="{FF2B5EF4-FFF2-40B4-BE49-F238E27FC236}">
                <a16:creationId xmlns:a16="http://schemas.microsoft.com/office/drawing/2014/main" id="{25A4B77B-6392-58ED-ABF4-A117D0949E4B}"/>
              </a:ext>
            </a:extLst>
          </p:cNvPr>
          <p:cNvSpPr/>
          <p:nvPr/>
        </p:nvSpPr>
        <p:spPr>
          <a:xfrm>
            <a:off x="4681288" y="2665537"/>
            <a:ext cx="3846426" cy="190800"/>
          </a:xfrm>
          <a:prstGeom prst="rect">
            <a:avLst/>
          </a:prstGeom>
          <a:solidFill>
            <a:srgbClr val="E1E1D5"/>
          </a:solidFill>
        </p:spPr>
        <p:txBody>
          <a:bodyPr vert="horz" wrap="square" lIns="45720" tIns="45720" rIns="45720" bIns="45720" rtlCol="0" anchor="ctr">
            <a:noAutofit/>
          </a:bodyPr>
          <a:lstStyle/>
          <a:p>
            <a:r>
              <a:rPr lang="lt-LT" sz="800" dirty="0">
                <a:solidFill>
                  <a:schemeClr val="accent6"/>
                </a:solidFill>
                <a:latin typeface="Calibri" panose="020F0502020204030204" pitchFamily="34" charset="0"/>
              </a:rPr>
              <a:t>Esamos situacijos analizės rezultatai</a:t>
            </a:r>
            <a:endParaRPr lang="en-GB" sz="800" dirty="0">
              <a:solidFill>
                <a:schemeClr val="accent6"/>
              </a:solidFill>
              <a:latin typeface="Calibri" panose="020F0502020204030204" pitchFamily="34" charset="0"/>
            </a:endParaRPr>
          </a:p>
        </p:txBody>
      </p:sp>
      <p:sp>
        <p:nvSpPr>
          <p:cNvPr id="46" name="Cross 45">
            <a:extLst>
              <a:ext uri="{FF2B5EF4-FFF2-40B4-BE49-F238E27FC236}">
                <a16:creationId xmlns:a16="http://schemas.microsoft.com/office/drawing/2014/main" id="{0A62B293-535F-2377-5AEA-FC9A58765D32}"/>
              </a:ext>
            </a:extLst>
          </p:cNvPr>
          <p:cNvSpPr/>
          <p:nvPr/>
        </p:nvSpPr>
        <p:spPr>
          <a:xfrm>
            <a:off x="6535683" y="2460546"/>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55" name="Cross 54">
            <a:extLst>
              <a:ext uri="{FF2B5EF4-FFF2-40B4-BE49-F238E27FC236}">
                <a16:creationId xmlns:a16="http://schemas.microsoft.com/office/drawing/2014/main" id="{FD2A3EE5-C543-3A4B-3950-A0AF42100BF2}"/>
              </a:ext>
            </a:extLst>
          </p:cNvPr>
          <p:cNvSpPr/>
          <p:nvPr/>
        </p:nvSpPr>
        <p:spPr>
          <a:xfrm>
            <a:off x="6535683" y="3327753"/>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59" name="Cross 58">
            <a:extLst>
              <a:ext uri="{FF2B5EF4-FFF2-40B4-BE49-F238E27FC236}">
                <a16:creationId xmlns:a16="http://schemas.microsoft.com/office/drawing/2014/main" id="{BF0CCB72-14F4-0F12-D0E5-593F6EAE98CC}"/>
              </a:ext>
            </a:extLst>
          </p:cNvPr>
          <p:cNvSpPr/>
          <p:nvPr/>
        </p:nvSpPr>
        <p:spPr>
          <a:xfrm>
            <a:off x="5207012" y="2911477"/>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61" name="Cross 60">
            <a:extLst>
              <a:ext uri="{FF2B5EF4-FFF2-40B4-BE49-F238E27FC236}">
                <a16:creationId xmlns:a16="http://schemas.microsoft.com/office/drawing/2014/main" id="{AFB726F7-416D-DBAE-EA19-4272A0479DEF}"/>
              </a:ext>
            </a:extLst>
          </p:cNvPr>
          <p:cNvSpPr/>
          <p:nvPr/>
        </p:nvSpPr>
        <p:spPr>
          <a:xfrm>
            <a:off x="6533939" y="2897592"/>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63" name="Cross 62">
            <a:extLst>
              <a:ext uri="{FF2B5EF4-FFF2-40B4-BE49-F238E27FC236}">
                <a16:creationId xmlns:a16="http://schemas.microsoft.com/office/drawing/2014/main" id="{5ACDED9A-5138-FB13-F476-CDF4C2E7F654}"/>
              </a:ext>
            </a:extLst>
          </p:cNvPr>
          <p:cNvSpPr/>
          <p:nvPr/>
        </p:nvSpPr>
        <p:spPr>
          <a:xfrm>
            <a:off x="7860867" y="2465374"/>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448" name="Cross 447">
            <a:extLst>
              <a:ext uri="{FF2B5EF4-FFF2-40B4-BE49-F238E27FC236}">
                <a16:creationId xmlns:a16="http://schemas.microsoft.com/office/drawing/2014/main" id="{1E2D0D61-FFE3-4506-A5CD-1E35CB65DEC7}"/>
              </a:ext>
            </a:extLst>
          </p:cNvPr>
          <p:cNvSpPr/>
          <p:nvPr/>
        </p:nvSpPr>
        <p:spPr>
          <a:xfrm>
            <a:off x="7860867" y="2898725"/>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450" name="Cross 449">
            <a:extLst>
              <a:ext uri="{FF2B5EF4-FFF2-40B4-BE49-F238E27FC236}">
                <a16:creationId xmlns:a16="http://schemas.microsoft.com/office/drawing/2014/main" id="{5D007FC1-7FCD-3D7A-8EAA-8994204C55F4}"/>
              </a:ext>
            </a:extLst>
          </p:cNvPr>
          <p:cNvSpPr/>
          <p:nvPr/>
        </p:nvSpPr>
        <p:spPr>
          <a:xfrm>
            <a:off x="7860867" y="3322700"/>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2" name="Rectangle 1">
            <a:extLst>
              <a:ext uri="{FF2B5EF4-FFF2-40B4-BE49-F238E27FC236}">
                <a16:creationId xmlns:a16="http://schemas.microsoft.com/office/drawing/2014/main" id="{D8A3EA34-EB71-C802-078F-E1BBDE7A84E4}"/>
              </a:ext>
            </a:extLst>
          </p:cNvPr>
          <p:cNvSpPr/>
          <p:nvPr/>
        </p:nvSpPr>
        <p:spPr>
          <a:xfrm>
            <a:off x="3258815" y="2611316"/>
            <a:ext cx="1202422" cy="332445"/>
          </a:xfrm>
          <a:prstGeom prst="rect">
            <a:avLst/>
          </a:prstGeom>
          <a:solidFill>
            <a:srgbClr val="E1E1D5"/>
          </a:solidFill>
        </p:spPr>
        <p:txBody>
          <a:bodyPr vert="horz" wrap="square" lIns="45720" tIns="45720" rIns="45720" bIns="45720" rtlCol="0" anchor="ctr">
            <a:noAutofit/>
          </a:bodyPr>
          <a:lstStyle/>
          <a:p>
            <a:pPr algn="just"/>
            <a:r>
              <a:rPr lang="lt-LT" sz="800" dirty="0">
                <a:solidFill>
                  <a:schemeClr val="accent6"/>
                </a:solidFill>
                <a:latin typeface="Calibri" panose="020F0502020204030204" pitchFamily="34" charset="0"/>
              </a:rPr>
              <a:t>4. Viešai prieinami paslaugų tiekėjų duomenys</a:t>
            </a:r>
            <a:endParaRPr lang="en-GB" sz="800" dirty="0">
              <a:solidFill>
                <a:schemeClr val="accent6"/>
              </a:solidFill>
              <a:latin typeface="Calibri" panose="020F0502020204030204" pitchFamily="34" charset="0"/>
            </a:endParaRPr>
          </a:p>
        </p:txBody>
      </p:sp>
      <p:sp>
        <p:nvSpPr>
          <p:cNvPr id="4" name="Cross 3">
            <a:extLst>
              <a:ext uri="{FF2B5EF4-FFF2-40B4-BE49-F238E27FC236}">
                <a16:creationId xmlns:a16="http://schemas.microsoft.com/office/drawing/2014/main" id="{2162B766-4E4E-C453-DC33-AB6EC2BA0244}"/>
              </a:ext>
            </a:extLst>
          </p:cNvPr>
          <p:cNvSpPr/>
          <p:nvPr/>
        </p:nvSpPr>
        <p:spPr>
          <a:xfrm>
            <a:off x="3788026" y="2454057"/>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5" name="Cross 4">
            <a:extLst>
              <a:ext uri="{FF2B5EF4-FFF2-40B4-BE49-F238E27FC236}">
                <a16:creationId xmlns:a16="http://schemas.microsoft.com/office/drawing/2014/main" id="{B3AF1F4F-EE76-3969-3D30-1D9356781B72}"/>
              </a:ext>
            </a:extLst>
          </p:cNvPr>
          <p:cNvSpPr/>
          <p:nvPr/>
        </p:nvSpPr>
        <p:spPr>
          <a:xfrm>
            <a:off x="3784168" y="2957020"/>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6" name="Cross 5">
            <a:extLst>
              <a:ext uri="{FF2B5EF4-FFF2-40B4-BE49-F238E27FC236}">
                <a16:creationId xmlns:a16="http://schemas.microsoft.com/office/drawing/2014/main" id="{E5D3B5D2-7CFF-D5A5-D34C-B600EB475ED0}"/>
              </a:ext>
            </a:extLst>
          </p:cNvPr>
          <p:cNvSpPr/>
          <p:nvPr/>
        </p:nvSpPr>
        <p:spPr>
          <a:xfrm>
            <a:off x="3788026" y="3459983"/>
            <a:ext cx="144000" cy="144000"/>
          </a:xfrm>
          <a:prstGeom prst="plus">
            <a:avLst>
              <a:gd name="adj" fmla="val 36651"/>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accent6"/>
              </a:solidFill>
            </a:endParaRPr>
          </a:p>
        </p:txBody>
      </p:sp>
      <p:sp>
        <p:nvSpPr>
          <p:cNvPr id="56" name="Rectangle 55">
            <a:extLst>
              <a:ext uri="{FF2B5EF4-FFF2-40B4-BE49-F238E27FC236}">
                <a16:creationId xmlns:a16="http://schemas.microsoft.com/office/drawing/2014/main" id="{79E11F36-9C58-A402-6606-C644CB2009AF}"/>
              </a:ext>
            </a:extLst>
          </p:cNvPr>
          <p:cNvSpPr/>
          <p:nvPr/>
        </p:nvSpPr>
        <p:spPr>
          <a:xfrm>
            <a:off x="4682236" y="2204556"/>
            <a:ext cx="3848400" cy="236902"/>
          </a:xfrm>
          <a:prstGeom prst="rect">
            <a:avLst/>
          </a:prstGeom>
          <a:solidFill>
            <a:srgbClr val="E1E1D5"/>
          </a:solidFill>
        </p:spPr>
        <p:txBody>
          <a:bodyPr vert="horz" wrap="square" lIns="45720" tIns="45720" rIns="45720" bIns="45720" rtlCol="0" anchor="ctr">
            <a:noAutofit/>
          </a:bodyPr>
          <a:lstStyle/>
          <a:p>
            <a:r>
              <a:rPr lang="lt-LT" sz="800" dirty="0">
                <a:solidFill>
                  <a:schemeClr val="accent6"/>
                </a:solidFill>
                <a:latin typeface="Calibri" panose="020F0502020204030204" pitchFamily="34" charset="0"/>
              </a:rPr>
              <a:t>Mokslinės literatūros, rekomendacijų apžvalgos duomenys, papildomai remiamasi užsienio šalių taikomų ekologinių sistemų analize</a:t>
            </a:r>
            <a:endParaRPr lang="en-GB" sz="800" dirty="0">
              <a:solidFill>
                <a:schemeClr val="accent6"/>
              </a:solidFill>
              <a:latin typeface="Calibri" panose="020F0502020204030204" pitchFamily="34" charset="0"/>
            </a:endParaRPr>
          </a:p>
        </p:txBody>
      </p:sp>
      <p:sp>
        <p:nvSpPr>
          <p:cNvPr id="57" name="Rectangle 56">
            <a:extLst>
              <a:ext uri="{FF2B5EF4-FFF2-40B4-BE49-F238E27FC236}">
                <a16:creationId xmlns:a16="http://schemas.microsoft.com/office/drawing/2014/main" id="{21CF73B6-98F9-DB45-5952-117C590CACC1}"/>
              </a:ext>
            </a:extLst>
          </p:cNvPr>
          <p:cNvSpPr/>
          <p:nvPr/>
        </p:nvSpPr>
        <p:spPr>
          <a:xfrm>
            <a:off x="4681288" y="3110617"/>
            <a:ext cx="3846425" cy="168103"/>
          </a:xfrm>
          <a:prstGeom prst="rect">
            <a:avLst/>
          </a:prstGeom>
          <a:solidFill>
            <a:srgbClr val="E1E1D5"/>
          </a:solidFill>
        </p:spPr>
        <p:txBody>
          <a:bodyPr vert="horz" wrap="square" lIns="45720" tIns="45720" rIns="45720" bIns="45720" rtlCol="0" anchor="ctr">
            <a:noAutofit/>
          </a:bodyPr>
          <a:lstStyle/>
          <a:p>
            <a:r>
              <a:rPr lang="lt-LT" sz="800" dirty="0">
                <a:solidFill>
                  <a:schemeClr val="accent6"/>
                </a:solidFill>
                <a:latin typeface="Calibri" panose="020F0502020204030204" pitchFamily="34" charset="0"/>
              </a:rPr>
              <a:t>Dirvožemio tyrimų paslaugų rinkos analizės rezultatai</a:t>
            </a:r>
            <a:endParaRPr lang="en-GB" sz="800" dirty="0">
              <a:solidFill>
                <a:schemeClr val="accent6"/>
              </a:solidFill>
              <a:latin typeface="Calibri" panose="020F0502020204030204" pitchFamily="34" charset="0"/>
            </a:endParaRPr>
          </a:p>
        </p:txBody>
      </p:sp>
      <p:grpSp>
        <p:nvGrpSpPr>
          <p:cNvPr id="7" name="Group 6">
            <a:extLst>
              <a:ext uri="{FF2B5EF4-FFF2-40B4-BE49-F238E27FC236}">
                <a16:creationId xmlns:a16="http://schemas.microsoft.com/office/drawing/2014/main" id="{4A65F3CA-701E-B779-A3DD-5B10B192AF2A}"/>
              </a:ext>
            </a:extLst>
          </p:cNvPr>
          <p:cNvGrpSpPr/>
          <p:nvPr/>
        </p:nvGrpSpPr>
        <p:grpSpPr>
          <a:xfrm>
            <a:off x="546101" y="121555"/>
            <a:ext cx="7575549" cy="218170"/>
            <a:chOff x="546101" y="121555"/>
            <a:chExt cx="6560991" cy="216000"/>
          </a:xfrm>
        </p:grpSpPr>
        <p:sp>
          <p:nvSpPr>
            <p:cNvPr id="9" name="Parallelogram 8">
              <a:extLst>
                <a:ext uri="{FF2B5EF4-FFF2-40B4-BE49-F238E27FC236}">
                  <a16:creationId xmlns:a16="http://schemas.microsoft.com/office/drawing/2014/main" id="{A396ABED-397B-C4D2-5630-755F2D8C96CF}"/>
                </a:ext>
              </a:extLst>
            </p:cNvPr>
            <p:cNvSpPr/>
            <p:nvPr/>
          </p:nvSpPr>
          <p:spPr>
            <a:xfrm>
              <a:off x="546101" y="121555"/>
              <a:ext cx="1356305"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Tikslai, uždaviniai, terminai, metodika   </a:t>
              </a:r>
              <a:endParaRPr lang="pt-BR" sz="600" dirty="0">
                <a:solidFill>
                  <a:srgbClr val="FFFFFF"/>
                </a:solidFill>
                <a:latin typeface="Calibri" panose="020F0502020204030204" pitchFamily="34" charset="0"/>
              </a:endParaRPr>
            </a:p>
          </p:txBody>
        </p:sp>
        <p:sp>
          <p:nvSpPr>
            <p:cNvPr id="28" name="Parallelogram 27">
              <a:extLst>
                <a:ext uri="{FF2B5EF4-FFF2-40B4-BE49-F238E27FC236}">
                  <a16:creationId xmlns:a16="http://schemas.microsoft.com/office/drawing/2014/main" id="{AA8CA84D-F6E3-5E0E-8832-30A7776AB2C1}"/>
                </a:ext>
              </a:extLst>
            </p:cNvPr>
            <p:cNvSpPr/>
            <p:nvPr/>
          </p:nvSpPr>
          <p:spPr>
            <a:xfrm>
              <a:off x="1854498"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Dirvožemio tyrimų paslaugų rinkos analizė</a:t>
              </a:r>
              <a:endParaRPr lang="pt-BR" sz="600">
                <a:solidFill>
                  <a:schemeClr val="accent6"/>
                </a:solidFill>
                <a:latin typeface="Calibri" panose="020F0502020204030204" pitchFamily="34" charset="0"/>
              </a:endParaRPr>
            </a:p>
          </p:txBody>
        </p:sp>
        <p:sp>
          <p:nvSpPr>
            <p:cNvPr id="29" name="Parallelogram 28">
              <a:extLst>
                <a:ext uri="{FF2B5EF4-FFF2-40B4-BE49-F238E27FC236}">
                  <a16:creationId xmlns:a16="http://schemas.microsoft.com/office/drawing/2014/main" id="{C6D6CA29-E0BF-5563-6563-13F5A8BD5006}"/>
                </a:ext>
              </a:extLst>
            </p:cNvPr>
            <p:cNvSpPr/>
            <p:nvPr/>
          </p:nvSpPr>
          <p:spPr>
            <a:xfrm>
              <a:off x="3155669"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Kompensacinės išmokos gairės, sąlygos, įsipareigojimai</a:t>
              </a:r>
              <a:endParaRPr lang="pt-BR" sz="600">
                <a:solidFill>
                  <a:schemeClr val="accent6"/>
                </a:solidFill>
                <a:latin typeface="Calibri" panose="020F0502020204030204" pitchFamily="34" charset="0"/>
              </a:endParaRPr>
            </a:p>
          </p:txBody>
        </p:sp>
        <p:sp>
          <p:nvSpPr>
            <p:cNvPr id="30" name="Parallelogram 29">
              <a:extLst>
                <a:ext uri="{FF2B5EF4-FFF2-40B4-BE49-F238E27FC236}">
                  <a16:creationId xmlns:a16="http://schemas.microsoft.com/office/drawing/2014/main" id="{6656D7A6-BF90-1480-47A7-B8D2DEF268BC}"/>
                </a:ext>
              </a:extLst>
            </p:cNvPr>
            <p:cNvSpPr/>
            <p:nvPr/>
          </p:nvSpPr>
          <p:spPr>
            <a:xfrm>
              <a:off x="4456841"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I, II, III alternatyvų parengimas</a:t>
              </a:r>
              <a:endParaRPr lang="pt-BR" sz="600">
                <a:solidFill>
                  <a:schemeClr val="accent6"/>
                </a:solidFill>
                <a:latin typeface="Calibri" panose="020F0502020204030204" pitchFamily="34" charset="0"/>
              </a:endParaRPr>
            </a:p>
          </p:txBody>
        </p:sp>
        <p:sp>
          <p:nvSpPr>
            <p:cNvPr id="32" name="Parallelogram 31">
              <a:extLst>
                <a:ext uri="{FF2B5EF4-FFF2-40B4-BE49-F238E27FC236}">
                  <a16:creationId xmlns:a16="http://schemas.microsoft.com/office/drawing/2014/main" id="{B18B6600-C019-8FAB-EE95-F92930164F58}"/>
                </a:ext>
              </a:extLst>
            </p:cNvPr>
            <p:cNvSpPr/>
            <p:nvPr/>
          </p:nvSpPr>
          <p:spPr>
            <a:xfrm>
              <a:off x="5758012"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Apibendrinimas</a:t>
              </a:r>
              <a:endParaRPr lang="pt-BR" sz="600">
                <a:solidFill>
                  <a:schemeClr val="accent6"/>
                </a:solidFill>
                <a:latin typeface="Calibri" panose="020F0502020204030204" pitchFamily="34" charset="0"/>
              </a:endParaRPr>
            </a:p>
          </p:txBody>
        </p:sp>
      </p:grpSp>
    </p:spTree>
    <p:extLst>
      <p:ext uri="{BB962C8B-B14F-4D97-AF65-F5344CB8AC3E}">
        <p14:creationId xmlns:p14="http://schemas.microsoft.com/office/powerpoint/2010/main" val="228911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8A646-156A-88A3-D7F2-DEC4029F5F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A3204-CB0F-04FA-6D00-3910D18477A3}"/>
              </a:ext>
            </a:extLst>
          </p:cNvPr>
          <p:cNvSpPr>
            <a:spLocks noGrp="1"/>
          </p:cNvSpPr>
          <p:nvPr>
            <p:ph type="sldNum" sz="quarter" idx="12"/>
          </p:nvPr>
        </p:nvSpPr>
        <p:spPr>
          <a:xfrm>
            <a:off x="6540500" y="169669"/>
            <a:ext cx="2057400" cy="183555"/>
          </a:xfrm>
        </p:spPr>
        <p:txBody>
          <a:bodyPr/>
          <a:lstStyle/>
          <a:p>
            <a:fld id="{42B1E8F1-27DF-3C4C-AF5E-F329429EDE92}" type="slidenum">
              <a:rPr lang="en-US"/>
              <a:pPr/>
              <a:t>6</a:t>
            </a:fld>
            <a:endParaRPr lang="en-US"/>
          </a:p>
        </p:txBody>
      </p:sp>
      <p:sp>
        <p:nvSpPr>
          <p:cNvPr id="4" name="Text Placeholder 3">
            <a:extLst>
              <a:ext uri="{FF2B5EF4-FFF2-40B4-BE49-F238E27FC236}">
                <a16:creationId xmlns:a16="http://schemas.microsoft.com/office/drawing/2014/main" id="{2F4BE721-522B-4DCC-0544-DC64E52D1460}"/>
              </a:ext>
            </a:extLst>
          </p:cNvPr>
          <p:cNvSpPr>
            <a:spLocks noGrp="1"/>
          </p:cNvSpPr>
          <p:nvPr>
            <p:ph type="body" sz="quarter" idx="14"/>
          </p:nvPr>
        </p:nvSpPr>
        <p:spPr>
          <a:xfrm>
            <a:off x="4889554" y="453224"/>
            <a:ext cx="3706745" cy="718145"/>
          </a:xfrm>
        </p:spPr>
        <p:txBody>
          <a:bodyPr/>
          <a:lstStyle/>
          <a:p>
            <a:pPr algn="just"/>
            <a:r>
              <a:rPr lang="lt-LT" dirty="0"/>
              <a:t>2</a:t>
            </a:r>
            <a:r>
              <a:rPr lang="en-GB" dirty="0"/>
              <a:t> </a:t>
            </a:r>
            <a:r>
              <a:rPr lang="lt-LT" sz="2400" dirty="0"/>
              <a:t>Dirvožemio tyrimų paslaugų rinkos analizė</a:t>
            </a:r>
          </a:p>
        </p:txBody>
      </p:sp>
      <p:pic>
        <p:nvPicPr>
          <p:cNvPr id="8" name="Picture Placeholder 7" descr="Colorful pins connected with a thread">
            <a:extLst>
              <a:ext uri="{FF2B5EF4-FFF2-40B4-BE49-F238E27FC236}">
                <a16:creationId xmlns:a16="http://schemas.microsoft.com/office/drawing/2014/main" id="{A4326EA0-CD47-ECE9-9AE4-E204D2562F0E}"/>
              </a:ext>
            </a:extLst>
          </p:cNvPr>
          <p:cNvPicPr>
            <a:picLocks noGrp="1" noChangeAspect="1"/>
          </p:cNvPicPr>
          <p:nvPr>
            <p:ph type="pic" sz="quarter" idx="15"/>
          </p:nvPr>
        </p:nvPicPr>
        <p:blipFill>
          <a:blip r:embed="rId2"/>
          <a:srcRect l="20864" r="20864"/>
          <a:stretch/>
        </p:blipFill>
        <p:spPr>
          <a:xfrm>
            <a:off x="0" y="0"/>
            <a:ext cx="4495800" cy="5143500"/>
          </a:xfrm>
        </p:spPr>
      </p:pic>
    </p:spTree>
    <p:extLst>
      <p:ext uri="{BB962C8B-B14F-4D97-AF65-F5344CB8AC3E}">
        <p14:creationId xmlns:p14="http://schemas.microsoft.com/office/powerpoint/2010/main" val="109438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35AE6-5438-7C83-907F-2243DB47A484}"/>
            </a:ext>
          </a:extLst>
        </p:cNvPr>
        <p:cNvGrpSpPr/>
        <p:nvPr/>
      </p:nvGrpSpPr>
      <p:grpSpPr>
        <a:xfrm>
          <a:off x="0" y="0"/>
          <a:ext cx="0" cy="0"/>
          <a:chOff x="0" y="0"/>
          <a:chExt cx="0" cy="0"/>
        </a:xfrm>
      </p:grpSpPr>
      <p:sp>
        <p:nvSpPr>
          <p:cNvPr id="103" name="Title 1">
            <a:extLst>
              <a:ext uri="{FF2B5EF4-FFF2-40B4-BE49-F238E27FC236}">
                <a16:creationId xmlns:a16="http://schemas.microsoft.com/office/drawing/2014/main" id="{46E8839B-2518-6FC1-FBB6-72CA36E18861}"/>
              </a:ext>
            </a:extLst>
          </p:cNvPr>
          <p:cNvSpPr>
            <a:spLocks noGrp="1"/>
          </p:cNvSpPr>
          <p:nvPr>
            <p:ph type="title"/>
          </p:nvPr>
        </p:nvSpPr>
        <p:spPr>
          <a:xfrm>
            <a:off x="539750" y="377901"/>
            <a:ext cx="8064500" cy="465062"/>
          </a:xfrm>
        </p:spPr>
        <p:txBody>
          <a:bodyPr anchor="ctr">
            <a:noAutofit/>
          </a:bodyPr>
          <a:lstStyle/>
          <a:p>
            <a:r>
              <a:rPr lang="lt-LT" sz="1100" dirty="0"/>
              <a:t>Lietuvos dirvožemio tyrimų rinka yra nedidelės apimties ir koncentruota, o dalis tyrimų dėl ribotų vietinių pajėgumų atliekama kitų ES šalių akredituotose laboratorijose, todėl dirvožemio tyrimų kainas nustatyti buvo apklausiamas gana nedidelis skaičius organizacijų</a:t>
            </a:r>
            <a:endParaRPr lang="en-GB" sz="1100" dirty="0">
              <a:solidFill>
                <a:schemeClr val="accent6"/>
              </a:solidFill>
            </a:endParaRPr>
          </a:p>
        </p:txBody>
      </p:sp>
      <p:sp>
        <p:nvSpPr>
          <p:cNvPr id="3" name="Slide Number Placeholder 2">
            <a:extLst>
              <a:ext uri="{FF2B5EF4-FFF2-40B4-BE49-F238E27FC236}">
                <a16:creationId xmlns:a16="http://schemas.microsoft.com/office/drawing/2014/main" id="{6D4C5B06-61F0-6858-0408-98660EC2800B}"/>
              </a:ext>
            </a:extLst>
          </p:cNvPr>
          <p:cNvSpPr>
            <a:spLocks noGrp="1"/>
          </p:cNvSpPr>
          <p:nvPr>
            <p:ph type="sldNum" sz="quarter" idx="12"/>
          </p:nvPr>
        </p:nvSpPr>
        <p:spPr/>
        <p:txBody>
          <a:bodyPr/>
          <a:lstStyle/>
          <a:p>
            <a:fld id="{42B1E8F1-27DF-3C4C-AF5E-F329429EDE92}" type="slidenum">
              <a:rPr lang="en-US"/>
              <a:t>7</a:t>
            </a:fld>
            <a:endParaRPr lang="en-US"/>
          </a:p>
        </p:txBody>
      </p:sp>
      <p:sp>
        <p:nvSpPr>
          <p:cNvPr id="5" name="Rectangle 4">
            <a:extLst>
              <a:ext uri="{FF2B5EF4-FFF2-40B4-BE49-F238E27FC236}">
                <a16:creationId xmlns:a16="http://schemas.microsoft.com/office/drawing/2014/main" id="{32BCEFDE-5101-BA11-7598-F62048B9212C}"/>
              </a:ext>
            </a:extLst>
          </p:cNvPr>
          <p:cNvSpPr/>
          <p:nvPr/>
        </p:nvSpPr>
        <p:spPr>
          <a:xfrm>
            <a:off x="539750" y="1073229"/>
            <a:ext cx="2446069" cy="229823"/>
          </a:xfrm>
          <a:prstGeom prst="rect">
            <a:avLst/>
          </a:prstGeom>
          <a:solidFill>
            <a:schemeClr val="tx2"/>
          </a:solidFill>
          <a:ln>
            <a:noFill/>
          </a:ln>
        </p:spPr>
        <p:txBody>
          <a:bodyPr vert="horz" wrap="square" lIns="45720" tIns="45720" rIns="45720" bIns="45720" rtlCol="0" anchor="ctr">
            <a:noAutofit/>
          </a:bodyPr>
          <a:lstStyle/>
          <a:p>
            <a:pPr algn="ctr" defTabSz="914400"/>
            <a:r>
              <a:rPr lang="lt-LT" sz="1000" kern="0" dirty="0">
                <a:solidFill>
                  <a:schemeClr val="accent6"/>
                </a:solidFill>
              </a:rPr>
              <a:t>Organizacijų veiklos forma</a:t>
            </a:r>
          </a:p>
        </p:txBody>
      </p:sp>
      <p:grpSp>
        <p:nvGrpSpPr>
          <p:cNvPr id="82" name="Group 81">
            <a:extLst>
              <a:ext uri="{FF2B5EF4-FFF2-40B4-BE49-F238E27FC236}">
                <a16:creationId xmlns:a16="http://schemas.microsoft.com/office/drawing/2014/main" id="{FAE9BD44-BBCE-722E-7C6F-A1A828830F4A}"/>
              </a:ext>
            </a:extLst>
          </p:cNvPr>
          <p:cNvGrpSpPr/>
          <p:nvPr/>
        </p:nvGrpSpPr>
        <p:grpSpPr>
          <a:xfrm>
            <a:off x="536709" y="1320331"/>
            <a:ext cx="2446069" cy="1420527"/>
            <a:chOff x="536709" y="1320331"/>
            <a:chExt cx="2470508" cy="1420527"/>
          </a:xfrm>
        </p:grpSpPr>
        <p:sp>
          <p:nvSpPr>
            <p:cNvPr id="6" name="Rectangle 5">
              <a:extLst>
                <a:ext uri="{FF2B5EF4-FFF2-40B4-BE49-F238E27FC236}">
                  <a16:creationId xmlns:a16="http://schemas.microsoft.com/office/drawing/2014/main" id="{E451A4AA-239F-8C8A-71A8-B7647E0A3D38}"/>
                </a:ext>
              </a:extLst>
            </p:cNvPr>
            <p:cNvSpPr/>
            <p:nvPr/>
          </p:nvSpPr>
          <p:spPr>
            <a:xfrm>
              <a:off x="536709" y="1780420"/>
              <a:ext cx="831850" cy="854525"/>
            </a:xfrm>
            <a:prstGeom prst="rect">
              <a:avLst/>
            </a:prstGeom>
            <a:noFill/>
            <a:ln>
              <a:noFill/>
              <a:prstDash val="dash"/>
            </a:ln>
          </p:spPr>
          <p:txBody>
            <a:bodyPr vert="horz" lIns="36000" tIns="36000" rIns="36000" bIns="36000" rtlCol="0">
              <a:noAutofit/>
            </a:bodyPr>
            <a:lstStyle/>
            <a:p>
              <a:pPr algn="just">
                <a:lnSpc>
                  <a:spcPct val="90000"/>
                </a:lnSpc>
              </a:pPr>
              <a:r>
                <a:rPr lang="lt-LT" sz="800">
                  <a:solidFill>
                    <a:schemeClr val="accent6"/>
                  </a:solidFill>
                  <a:latin typeface="Calibri" panose="020F0502020204030204" pitchFamily="34" charset="0"/>
                </a:rPr>
                <a:t>Vertinime sutiko dalyvauti 3 skirtingų veiklos formų organizacijos:</a:t>
              </a:r>
            </a:p>
          </p:txBody>
        </p:sp>
        <p:sp>
          <p:nvSpPr>
            <p:cNvPr id="7" name="Rectangle 6">
              <a:extLst>
                <a:ext uri="{FF2B5EF4-FFF2-40B4-BE49-F238E27FC236}">
                  <a16:creationId xmlns:a16="http://schemas.microsoft.com/office/drawing/2014/main" id="{16946B24-BBEB-58FF-E6EC-B138D420C386}"/>
                </a:ext>
              </a:extLst>
            </p:cNvPr>
            <p:cNvSpPr/>
            <p:nvPr/>
          </p:nvSpPr>
          <p:spPr>
            <a:xfrm>
              <a:off x="536709" y="1320331"/>
              <a:ext cx="698757" cy="473238"/>
            </a:xfrm>
            <a:prstGeom prst="rect">
              <a:avLst/>
            </a:prstGeom>
            <a:noFill/>
            <a:ln>
              <a:noFill/>
              <a:prstDash val="dash"/>
            </a:ln>
          </p:spPr>
          <p:txBody>
            <a:bodyPr vert="horz" lIns="36000" tIns="36000" rIns="36000" bIns="36000" rtlCol="0">
              <a:noAutofit/>
            </a:bodyPr>
            <a:lstStyle/>
            <a:p>
              <a:pPr algn="ctr">
                <a:lnSpc>
                  <a:spcPct val="90000"/>
                </a:lnSpc>
              </a:pPr>
              <a:r>
                <a:rPr lang="lt-LT" sz="2800" b="1">
                  <a:solidFill>
                    <a:schemeClr val="accent2"/>
                  </a:solidFill>
                  <a:latin typeface="Calibri" panose="020F0502020204030204" pitchFamily="34" charset="0"/>
                </a:rPr>
                <a:t>3</a:t>
              </a:r>
            </a:p>
          </p:txBody>
        </p:sp>
        <p:sp>
          <p:nvSpPr>
            <p:cNvPr id="11" name="Rectangle 10">
              <a:extLst>
                <a:ext uri="{FF2B5EF4-FFF2-40B4-BE49-F238E27FC236}">
                  <a16:creationId xmlns:a16="http://schemas.microsoft.com/office/drawing/2014/main" id="{0B74440E-D764-370A-904C-429918DCBA03}"/>
                </a:ext>
              </a:extLst>
            </p:cNvPr>
            <p:cNvSpPr/>
            <p:nvPr/>
          </p:nvSpPr>
          <p:spPr>
            <a:xfrm>
              <a:off x="1347981" y="1320331"/>
              <a:ext cx="1659236" cy="1420527"/>
            </a:xfrm>
            <a:prstGeom prst="rect">
              <a:avLst/>
            </a:prstGeom>
            <a:noFill/>
            <a:ln>
              <a:noFill/>
              <a:prstDash val="dash"/>
            </a:ln>
          </p:spPr>
          <p:txBody>
            <a:bodyPr vert="horz" lIns="36000" tIns="36000" rIns="36000" bIns="36000" rtlCol="0">
              <a:noAutofit/>
            </a:bodyPr>
            <a:lstStyle/>
            <a:p>
              <a:pPr algn="just">
                <a:lnSpc>
                  <a:spcPct val="90000"/>
                </a:lnSpc>
              </a:pPr>
              <a:r>
                <a:rPr lang="lt-LT" sz="1000" b="1" i="1" dirty="0">
                  <a:solidFill>
                    <a:schemeClr val="accent1"/>
                  </a:solidFill>
                  <a:latin typeface="Calibri" panose="020F0502020204030204" pitchFamily="34" charset="0"/>
                </a:rPr>
                <a:t>Veiklos forma:</a:t>
              </a:r>
            </a:p>
            <a:p>
              <a:pPr marL="171450" indent="-171450" algn="just">
                <a:lnSpc>
                  <a:spcPct val="90000"/>
                </a:lnSpc>
                <a:buFont typeface="Arial" panose="020B0604020202020204" pitchFamily="34" charset="0"/>
                <a:buChar char="•"/>
              </a:pPr>
              <a:r>
                <a:rPr lang="lt-LT" sz="1000" b="1" i="1" dirty="0">
                  <a:solidFill>
                    <a:schemeClr val="accent6"/>
                  </a:solidFill>
                  <a:latin typeface="Calibri" panose="020F0502020204030204" pitchFamily="34" charset="0"/>
                </a:rPr>
                <a:t>Asociacija </a:t>
              </a:r>
              <a:r>
                <a:rPr lang="lt-LT" sz="900" i="1" dirty="0">
                  <a:solidFill>
                    <a:schemeClr val="accent6"/>
                  </a:solidFill>
                  <a:latin typeface="Calibri" panose="020F0502020204030204" pitchFamily="34" charset="0"/>
                </a:rPr>
                <a:t>atstovaujanti žemės ūkio subjektus;</a:t>
              </a:r>
            </a:p>
            <a:p>
              <a:pPr marL="171450" indent="-171450" algn="just">
                <a:lnSpc>
                  <a:spcPct val="90000"/>
                </a:lnSpc>
                <a:buFont typeface="Arial" panose="020B0604020202020204" pitchFamily="34" charset="0"/>
                <a:buChar char="•"/>
              </a:pPr>
              <a:r>
                <a:rPr lang="lt-LT" sz="1000" b="1" i="1" dirty="0">
                  <a:solidFill>
                    <a:schemeClr val="accent6"/>
                  </a:solidFill>
                  <a:latin typeface="Calibri" panose="020F0502020204030204" pitchFamily="34" charset="0"/>
                </a:rPr>
                <a:t>Privatūs paslaugų tiekėjai – </a:t>
              </a:r>
              <a:r>
                <a:rPr lang="lt-LT" sz="900" i="1" dirty="0">
                  <a:solidFill>
                    <a:schemeClr val="accent6"/>
                  </a:solidFill>
                  <a:latin typeface="Calibri" panose="020F0502020204030204" pitchFamily="34" charset="0"/>
                </a:rPr>
                <a:t>tiekiantys komercines dirvožemio tyrimų paslaugas</a:t>
              </a:r>
              <a:r>
                <a:rPr lang="lt-LT" sz="1000" b="1" i="1" dirty="0">
                  <a:solidFill>
                    <a:schemeClr val="accent6"/>
                  </a:solidFill>
                  <a:latin typeface="Calibri" panose="020F0502020204030204" pitchFamily="34" charset="0"/>
                </a:rPr>
                <a:t>;</a:t>
              </a:r>
            </a:p>
            <a:p>
              <a:pPr marL="171450" indent="-171450" algn="just">
                <a:lnSpc>
                  <a:spcPct val="90000"/>
                </a:lnSpc>
                <a:buFont typeface="Arial" panose="020B0604020202020204" pitchFamily="34" charset="0"/>
                <a:buChar char="•"/>
              </a:pPr>
              <a:r>
                <a:rPr lang="lt-LT" sz="1000" b="1" i="1" dirty="0">
                  <a:solidFill>
                    <a:schemeClr val="accent6"/>
                  </a:solidFill>
                  <a:latin typeface="Calibri" panose="020F0502020204030204" pitchFamily="34" charset="0"/>
                </a:rPr>
                <a:t>Viešosios įstaigos </a:t>
              </a:r>
              <a:r>
                <a:rPr lang="lt-LT" sz="900" b="1" i="1" dirty="0">
                  <a:solidFill>
                    <a:schemeClr val="accent6"/>
                  </a:solidFill>
                  <a:latin typeface="Calibri" panose="020F0502020204030204" pitchFamily="34" charset="0"/>
                </a:rPr>
                <a:t>– mokslinės viešojo sektoriaus / mokslo ir (ar) konsultavimo institucijos.</a:t>
              </a:r>
            </a:p>
            <a:p>
              <a:pPr marL="171450" indent="-171450" algn="just">
                <a:lnSpc>
                  <a:spcPct val="90000"/>
                </a:lnSpc>
                <a:buFont typeface="Arial" panose="020B0604020202020204" pitchFamily="34" charset="0"/>
                <a:buChar char="•"/>
              </a:pPr>
              <a:endParaRPr lang="lt-LT" sz="900" b="1" i="1" dirty="0">
                <a:solidFill>
                  <a:schemeClr val="accent1"/>
                </a:solidFill>
                <a:latin typeface="Calibri" panose="020F0502020204030204" pitchFamily="34" charset="0"/>
              </a:endParaRPr>
            </a:p>
          </p:txBody>
        </p:sp>
      </p:grpSp>
      <p:sp>
        <p:nvSpPr>
          <p:cNvPr id="4" name="Rectangle 3">
            <a:extLst>
              <a:ext uri="{FF2B5EF4-FFF2-40B4-BE49-F238E27FC236}">
                <a16:creationId xmlns:a16="http://schemas.microsoft.com/office/drawing/2014/main" id="{95B2BC00-D04F-2F84-27C8-F2BBB5A0972D}"/>
              </a:ext>
            </a:extLst>
          </p:cNvPr>
          <p:cNvSpPr/>
          <p:nvPr/>
        </p:nvSpPr>
        <p:spPr>
          <a:xfrm>
            <a:off x="3033623" y="1073229"/>
            <a:ext cx="3044054" cy="231934"/>
          </a:xfrm>
          <a:prstGeom prst="rect">
            <a:avLst/>
          </a:prstGeom>
          <a:solidFill>
            <a:schemeClr val="tx2"/>
          </a:solidFill>
          <a:ln>
            <a:noFill/>
          </a:ln>
        </p:spPr>
        <p:txBody>
          <a:bodyPr vert="horz" wrap="square" lIns="45720" tIns="45720" rIns="45720" bIns="45720" rtlCol="0" anchor="ctr">
            <a:noAutofit/>
          </a:bodyPr>
          <a:lstStyle/>
          <a:p>
            <a:pPr algn="ctr" defTabSz="914400"/>
            <a:r>
              <a:rPr lang="lt-LT" sz="1000" kern="0">
                <a:solidFill>
                  <a:schemeClr val="accent6"/>
                </a:solidFill>
              </a:rPr>
              <a:t>Organizacijų skaičius</a:t>
            </a:r>
          </a:p>
        </p:txBody>
      </p:sp>
      <p:sp>
        <p:nvSpPr>
          <p:cNvPr id="24" name="Rectangle 23">
            <a:extLst>
              <a:ext uri="{FF2B5EF4-FFF2-40B4-BE49-F238E27FC236}">
                <a16:creationId xmlns:a16="http://schemas.microsoft.com/office/drawing/2014/main" id="{1609033C-DC84-9407-66C5-84C2DC1CDA61}"/>
              </a:ext>
            </a:extLst>
          </p:cNvPr>
          <p:cNvSpPr/>
          <p:nvPr/>
        </p:nvSpPr>
        <p:spPr>
          <a:xfrm>
            <a:off x="3147924" y="1283092"/>
            <a:ext cx="740741" cy="430023"/>
          </a:xfrm>
          <a:prstGeom prst="rect">
            <a:avLst/>
          </a:prstGeom>
          <a:noFill/>
          <a:ln>
            <a:noFill/>
            <a:prstDash val="dash"/>
          </a:ln>
        </p:spPr>
        <p:txBody>
          <a:bodyPr vert="horz" lIns="36000" tIns="36000" rIns="36000" bIns="36000" rtlCol="0">
            <a:noAutofit/>
          </a:bodyPr>
          <a:lstStyle/>
          <a:p>
            <a:pPr algn="ctr">
              <a:lnSpc>
                <a:spcPct val="90000"/>
              </a:lnSpc>
            </a:pPr>
            <a:r>
              <a:rPr lang="lt-LT" sz="2800" b="1">
                <a:solidFill>
                  <a:schemeClr val="accent2"/>
                </a:solidFill>
                <a:latin typeface="Calibri" panose="020F0502020204030204" pitchFamily="34" charset="0"/>
              </a:rPr>
              <a:t>16</a:t>
            </a:r>
          </a:p>
        </p:txBody>
      </p:sp>
      <p:sp>
        <p:nvSpPr>
          <p:cNvPr id="25" name="Rectangle 24">
            <a:extLst>
              <a:ext uri="{FF2B5EF4-FFF2-40B4-BE49-F238E27FC236}">
                <a16:creationId xmlns:a16="http://schemas.microsoft.com/office/drawing/2014/main" id="{8E4D8F52-9CA8-6DF3-D36F-40862567651B}"/>
              </a:ext>
            </a:extLst>
          </p:cNvPr>
          <p:cNvSpPr/>
          <p:nvPr/>
        </p:nvSpPr>
        <p:spPr>
          <a:xfrm>
            <a:off x="3969628" y="1312302"/>
            <a:ext cx="2072752" cy="552978"/>
          </a:xfrm>
          <a:prstGeom prst="rect">
            <a:avLst/>
          </a:prstGeom>
          <a:noFill/>
          <a:ln>
            <a:noFill/>
            <a:prstDash val="dash"/>
          </a:ln>
        </p:spPr>
        <p:txBody>
          <a:bodyPr vert="horz" lIns="36000" tIns="36000" rIns="36000" bIns="36000" rtlCol="0">
            <a:noAutofit/>
          </a:bodyPr>
          <a:lstStyle/>
          <a:p>
            <a:pPr algn="just">
              <a:lnSpc>
                <a:spcPct val="90000"/>
              </a:lnSpc>
            </a:pPr>
            <a:r>
              <a:rPr lang="lt-LT" sz="1000" b="1" i="1" dirty="0">
                <a:solidFill>
                  <a:schemeClr val="accent1"/>
                </a:solidFill>
                <a:latin typeface="Calibri" panose="020F0502020204030204" pitchFamily="34" charset="0"/>
              </a:rPr>
              <a:t>Į Vertinimą kviestų dalyvauti organizacijų skaičius</a:t>
            </a:r>
          </a:p>
        </p:txBody>
      </p:sp>
      <p:sp>
        <p:nvSpPr>
          <p:cNvPr id="26" name="Rectangle 25">
            <a:extLst>
              <a:ext uri="{FF2B5EF4-FFF2-40B4-BE49-F238E27FC236}">
                <a16:creationId xmlns:a16="http://schemas.microsoft.com/office/drawing/2014/main" id="{8729AFAD-8F88-E451-99CE-BE61876D398C}"/>
              </a:ext>
            </a:extLst>
          </p:cNvPr>
          <p:cNvSpPr/>
          <p:nvPr/>
        </p:nvSpPr>
        <p:spPr>
          <a:xfrm>
            <a:off x="539750" y="850102"/>
            <a:ext cx="8070852" cy="178127"/>
          </a:xfrm>
          <a:prstGeom prst="rect">
            <a:avLst/>
          </a:prstGeom>
          <a:solidFill>
            <a:schemeClr val="accent3">
              <a:lumMod val="75000"/>
            </a:schemeClr>
          </a:solidFill>
          <a:ln>
            <a:noFill/>
          </a:ln>
        </p:spPr>
        <p:txBody>
          <a:bodyPr vert="horz" wrap="square" lIns="45720" tIns="45720" rIns="45720" bIns="45720" rtlCol="0" anchor="ctr">
            <a:noAutofit/>
          </a:bodyPr>
          <a:lstStyle/>
          <a:p>
            <a:pPr algn="ctr" defTabSz="914400"/>
            <a:r>
              <a:rPr lang="lt-LT" sz="1000" b="1" kern="0" dirty="0">
                <a:solidFill>
                  <a:schemeClr val="tx2"/>
                </a:solidFill>
              </a:rPr>
              <a:t>Į Vertinimą kviestų dalyvauti organizacijų duomenys</a:t>
            </a:r>
          </a:p>
        </p:txBody>
      </p:sp>
      <p:sp>
        <p:nvSpPr>
          <p:cNvPr id="90" name="Rectangle 89">
            <a:extLst>
              <a:ext uri="{FF2B5EF4-FFF2-40B4-BE49-F238E27FC236}">
                <a16:creationId xmlns:a16="http://schemas.microsoft.com/office/drawing/2014/main" id="{52CF2F5B-5ACE-5AE3-8CB9-2A77E3D68FF4}"/>
              </a:ext>
            </a:extLst>
          </p:cNvPr>
          <p:cNvSpPr/>
          <p:nvPr/>
        </p:nvSpPr>
        <p:spPr>
          <a:xfrm>
            <a:off x="3866573" y="4670155"/>
            <a:ext cx="2673927" cy="351790"/>
          </a:xfrm>
          <a:prstGeom prst="rect">
            <a:avLst/>
          </a:prstGeom>
          <a:noFill/>
          <a:ln>
            <a:noFill/>
          </a:ln>
        </p:spPr>
        <p:txBody>
          <a:bodyPr spcFirstLastPara="1" wrap="square" lIns="91425" tIns="91425" rIns="91425" bIns="91425" numCol="1"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700" kern="0">
                <a:solidFill>
                  <a:srgbClr val="92A9A0"/>
                </a:solidFill>
              </a:rPr>
              <a:t>NVO – Nevyriausybinės organizacijos</a:t>
            </a:r>
          </a:p>
        </p:txBody>
      </p:sp>
      <p:grpSp>
        <p:nvGrpSpPr>
          <p:cNvPr id="89" name="Group 88">
            <a:extLst>
              <a:ext uri="{FF2B5EF4-FFF2-40B4-BE49-F238E27FC236}">
                <a16:creationId xmlns:a16="http://schemas.microsoft.com/office/drawing/2014/main" id="{D5A12E4B-66E3-09ED-4BC9-EC13A8B1B654}"/>
              </a:ext>
            </a:extLst>
          </p:cNvPr>
          <p:cNvGrpSpPr/>
          <p:nvPr/>
        </p:nvGrpSpPr>
        <p:grpSpPr>
          <a:xfrm>
            <a:off x="539750" y="2871954"/>
            <a:ext cx="2451992" cy="1346205"/>
            <a:chOff x="514484" y="3035295"/>
            <a:chExt cx="2451992" cy="1490149"/>
          </a:xfrm>
        </p:grpSpPr>
        <p:sp>
          <p:nvSpPr>
            <p:cNvPr id="27" name="Rectangle 26">
              <a:extLst>
                <a:ext uri="{FF2B5EF4-FFF2-40B4-BE49-F238E27FC236}">
                  <a16:creationId xmlns:a16="http://schemas.microsoft.com/office/drawing/2014/main" id="{A821A64D-3B9F-22E2-2AB7-BDF55CE00AFF}"/>
                </a:ext>
              </a:extLst>
            </p:cNvPr>
            <p:cNvSpPr/>
            <p:nvPr/>
          </p:nvSpPr>
          <p:spPr>
            <a:xfrm>
              <a:off x="546712" y="3035295"/>
              <a:ext cx="682624" cy="357625"/>
            </a:xfrm>
            <a:prstGeom prst="rect">
              <a:avLst/>
            </a:prstGeom>
            <a:noFill/>
            <a:ln>
              <a:noFill/>
              <a:prstDash val="dash"/>
            </a:ln>
          </p:spPr>
          <p:txBody>
            <a:bodyPr vert="horz" lIns="36000" tIns="36000" rIns="36000" bIns="36000" rtlCol="0">
              <a:noAutofit/>
            </a:bodyPr>
            <a:lstStyle/>
            <a:p>
              <a:pPr algn="ctr">
                <a:lnSpc>
                  <a:spcPct val="90000"/>
                </a:lnSpc>
              </a:pPr>
              <a:r>
                <a:rPr lang="lt-LT" sz="2800" b="1">
                  <a:solidFill>
                    <a:srgbClr val="FFCCCC"/>
                  </a:solidFill>
                  <a:latin typeface="Calibri" panose="020F0502020204030204" pitchFamily="34" charset="0"/>
                </a:rPr>
                <a:t>1</a:t>
              </a:r>
            </a:p>
          </p:txBody>
        </p:sp>
        <p:sp>
          <p:nvSpPr>
            <p:cNvPr id="19" name="Rectangle 18">
              <a:extLst>
                <a:ext uri="{FF2B5EF4-FFF2-40B4-BE49-F238E27FC236}">
                  <a16:creationId xmlns:a16="http://schemas.microsoft.com/office/drawing/2014/main" id="{9CF2525E-6749-94C3-6CF5-3F054F8BCC97}"/>
                </a:ext>
              </a:extLst>
            </p:cNvPr>
            <p:cNvSpPr/>
            <p:nvPr/>
          </p:nvSpPr>
          <p:spPr>
            <a:xfrm>
              <a:off x="1323654" y="3060617"/>
              <a:ext cx="1642822" cy="1250786"/>
            </a:xfrm>
            <a:prstGeom prst="rect">
              <a:avLst/>
            </a:prstGeom>
            <a:noFill/>
            <a:ln>
              <a:noFill/>
              <a:prstDash val="dash"/>
            </a:ln>
          </p:spPr>
          <p:txBody>
            <a:bodyPr vert="horz" lIns="36000" tIns="36000" rIns="36000" bIns="36000" rtlCol="0">
              <a:noAutofit/>
            </a:bodyPr>
            <a:lstStyle/>
            <a:p>
              <a:pPr algn="just">
                <a:lnSpc>
                  <a:spcPct val="90000"/>
                </a:lnSpc>
              </a:pPr>
              <a:r>
                <a:rPr lang="lt-LT" sz="1000" b="1" i="1" dirty="0">
                  <a:solidFill>
                    <a:schemeClr val="accent1"/>
                  </a:solidFill>
                  <a:latin typeface="Calibri" panose="020F0502020204030204" pitchFamily="34" charset="0"/>
                </a:rPr>
                <a:t>Veiklos forma:</a:t>
              </a:r>
            </a:p>
            <a:p>
              <a:pPr algn="just">
                <a:lnSpc>
                  <a:spcPct val="90000"/>
                </a:lnSpc>
              </a:pPr>
              <a:endParaRPr lang="lt-LT" sz="1000" b="1" i="1" dirty="0">
                <a:solidFill>
                  <a:schemeClr val="accent1"/>
                </a:solidFill>
                <a:latin typeface="Calibri" panose="020F0502020204030204" pitchFamily="34" charset="0"/>
              </a:endParaRPr>
            </a:p>
            <a:p>
              <a:pPr marL="171450" indent="-171450" algn="just">
                <a:lnSpc>
                  <a:spcPct val="90000"/>
                </a:lnSpc>
                <a:buFont typeface="Arial" panose="020B0604020202020204" pitchFamily="34" charset="0"/>
                <a:buChar char="•"/>
              </a:pPr>
              <a:r>
                <a:rPr lang="lt-LT" sz="1000" b="1" i="1" dirty="0">
                  <a:solidFill>
                    <a:schemeClr val="accent6"/>
                  </a:solidFill>
                  <a:latin typeface="Calibri" panose="020F0502020204030204" pitchFamily="34" charset="0"/>
                </a:rPr>
                <a:t>Institucijos, NVO, skėtinės organizacijos </a:t>
              </a:r>
              <a:r>
                <a:rPr lang="lt-LT" sz="900" i="1" dirty="0">
                  <a:solidFill>
                    <a:schemeClr val="accent6"/>
                  </a:solidFill>
                  <a:latin typeface="Calibri" panose="020F0502020204030204" pitchFamily="34" charset="0"/>
                </a:rPr>
                <a:t>politiškai atstovaujančios žemės ūkio interesus.</a:t>
              </a:r>
              <a:endParaRPr lang="lt-LT" sz="900" i="1" dirty="0">
                <a:solidFill>
                  <a:schemeClr val="accent1"/>
                </a:solidFill>
                <a:latin typeface="Calibri" panose="020F0502020204030204" pitchFamily="34" charset="0"/>
              </a:endParaRPr>
            </a:p>
          </p:txBody>
        </p:sp>
        <p:sp>
          <p:nvSpPr>
            <p:cNvPr id="20" name="Rectangle 19">
              <a:extLst>
                <a:ext uri="{FF2B5EF4-FFF2-40B4-BE49-F238E27FC236}">
                  <a16:creationId xmlns:a16="http://schemas.microsoft.com/office/drawing/2014/main" id="{5A6DBF38-CA0D-5643-9D84-14A0FFD2F2CB}"/>
                </a:ext>
              </a:extLst>
            </p:cNvPr>
            <p:cNvSpPr/>
            <p:nvPr/>
          </p:nvSpPr>
          <p:spPr>
            <a:xfrm>
              <a:off x="514484" y="3469865"/>
              <a:ext cx="820580" cy="1055579"/>
            </a:xfrm>
            <a:prstGeom prst="rect">
              <a:avLst/>
            </a:prstGeom>
            <a:noFill/>
            <a:ln>
              <a:noFill/>
              <a:prstDash val="dash"/>
            </a:ln>
          </p:spPr>
          <p:txBody>
            <a:bodyPr vert="horz" lIns="36000" tIns="36000" rIns="36000" bIns="36000" rtlCol="0">
              <a:noAutofit/>
            </a:bodyPr>
            <a:lstStyle/>
            <a:p>
              <a:pPr algn="just">
                <a:lnSpc>
                  <a:spcPct val="90000"/>
                </a:lnSpc>
              </a:pPr>
              <a:r>
                <a:rPr lang="lt-LT" sz="800">
                  <a:solidFill>
                    <a:schemeClr val="accent6"/>
                  </a:solidFill>
                  <a:latin typeface="Calibri" panose="020F0502020204030204" pitchFamily="34" charset="0"/>
                </a:rPr>
                <a:t>Vertinime nedalyvavo, nes nepavyko užmegzti kontakto:</a:t>
              </a:r>
            </a:p>
          </p:txBody>
        </p:sp>
      </p:grpSp>
      <p:grpSp>
        <p:nvGrpSpPr>
          <p:cNvPr id="73" name="Group 72">
            <a:extLst>
              <a:ext uri="{FF2B5EF4-FFF2-40B4-BE49-F238E27FC236}">
                <a16:creationId xmlns:a16="http://schemas.microsoft.com/office/drawing/2014/main" id="{ADA48A63-016B-060A-7C3C-D8B92F3FE663}"/>
              </a:ext>
            </a:extLst>
          </p:cNvPr>
          <p:cNvGrpSpPr/>
          <p:nvPr/>
        </p:nvGrpSpPr>
        <p:grpSpPr>
          <a:xfrm>
            <a:off x="3118940" y="1786295"/>
            <a:ext cx="2878121" cy="2142724"/>
            <a:chOff x="3385464" y="2451833"/>
            <a:chExt cx="2856408" cy="2142724"/>
          </a:xfrm>
        </p:grpSpPr>
        <p:cxnSp>
          <p:nvCxnSpPr>
            <p:cNvPr id="51" name="Straight Arrow Connector 50">
              <a:extLst>
                <a:ext uri="{FF2B5EF4-FFF2-40B4-BE49-F238E27FC236}">
                  <a16:creationId xmlns:a16="http://schemas.microsoft.com/office/drawing/2014/main" id="{5C00C483-652A-3C4A-580A-AD9B3AF8A84D}"/>
                </a:ext>
              </a:extLst>
            </p:cNvPr>
            <p:cNvCxnSpPr>
              <a:cxnSpLocks/>
            </p:cNvCxnSpPr>
            <p:nvPr/>
          </p:nvCxnSpPr>
          <p:spPr>
            <a:xfrm>
              <a:off x="4720847" y="3132850"/>
              <a:ext cx="0" cy="629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7EB13DC9-1CF6-A490-364E-81043BAFB7AC}"/>
                </a:ext>
              </a:extLst>
            </p:cNvPr>
            <p:cNvGrpSpPr/>
            <p:nvPr/>
          </p:nvGrpSpPr>
          <p:grpSpPr>
            <a:xfrm>
              <a:off x="3385464" y="2451833"/>
              <a:ext cx="2856408" cy="2142724"/>
              <a:chOff x="3373480" y="2284632"/>
              <a:chExt cx="2856408" cy="2142724"/>
            </a:xfrm>
          </p:grpSpPr>
          <p:grpSp>
            <p:nvGrpSpPr>
              <p:cNvPr id="63" name="Group 62">
                <a:extLst>
                  <a:ext uri="{FF2B5EF4-FFF2-40B4-BE49-F238E27FC236}">
                    <a16:creationId xmlns:a16="http://schemas.microsoft.com/office/drawing/2014/main" id="{B39896A5-6DBE-5400-1FAE-A2C8D020490E}"/>
                  </a:ext>
                </a:extLst>
              </p:cNvPr>
              <p:cNvGrpSpPr/>
              <p:nvPr/>
            </p:nvGrpSpPr>
            <p:grpSpPr>
              <a:xfrm>
                <a:off x="4283211" y="2284632"/>
                <a:ext cx="831850" cy="927911"/>
                <a:chOff x="4283211" y="2284632"/>
                <a:chExt cx="831850" cy="927911"/>
              </a:xfrm>
            </p:grpSpPr>
            <p:sp>
              <p:nvSpPr>
                <p:cNvPr id="21" name="Rectangle 20">
                  <a:extLst>
                    <a:ext uri="{FF2B5EF4-FFF2-40B4-BE49-F238E27FC236}">
                      <a16:creationId xmlns:a16="http://schemas.microsoft.com/office/drawing/2014/main" id="{44968A51-5518-1765-4914-48AA8D6A4F87}"/>
                    </a:ext>
                  </a:extLst>
                </p:cNvPr>
                <p:cNvSpPr/>
                <p:nvPr/>
              </p:nvSpPr>
              <p:spPr>
                <a:xfrm>
                  <a:off x="4283211" y="2718755"/>
                  <a:ext cx="831850" cy="493788"/>
                </a:xfrm>
                <a:prstGeom prst="rect">
                  <a:avLst/>
                </a:prstGeom>
                <a:noFill/>
                <a:ln>
                  <a:noFill/>
                  <a:prstDash val="dash"/>
                </a:ln>
              </p:spPr>
              <p:txBody>
                <a:bodyPr vert="horz" lIns="36000" tIns="36000" rIns="36000" bIns="36000" rtlCol="0">
                  <a:noAutofit/>
                </a:bodyPr>
                <a:lstStyle/>
                <a:p>
                  <a:pPr algn="ctr">
                    <a:lnSpc>
                      <a:spcPct val="90000"/>
                    </a:lnSpc>
                  </a:pPr>
                  <a:r>
                    <a:rPr lang="lt-LT" sz="800">
                      <a:solidFill>
                        <a:schemeClr val="accent6"/>
                      </a:solidFill>
                      <a:latin typeface="Calibri" panose="020F0502020204030204" pitchFamily="34" charset="0"/>
                    </a:rPr>
                    <a:t>Sutiko dalyvauti</a:t>
                  </a:r>
                </a:p>
              </p:txBody>
            </p:sp>
            <p:sp>
              <p:nvSpPr>
                <p:cNvPr id="22" name="Rectangle 21">
                  <a:extLst>
                    <a:ext uri="{FF2B5EF4-FFF2-40B4-BE49-F238E27FC236}">
                      <a16:creationId xmlns:a16="http://schemas.microsoft.com/office/drawing/2014/main" id="{539B2829-8420-D1AD-3AB7-1EFF958F1E1F}"/>
                    </a:ext>
                  </a:extLst>
                </p:cNvPr>
                <p:cNvSpPr/>
                <p:nvPr/>
              </p:nvSpPr>
              <p:spPr>
                <a:xfrm>
                  <a:off x="4283211" y="2284632"/>
                  <a:ext cx="831850" cy="319882"/>
                </a:xfrm>
                <a:prstGeom prst="rect">
                  <a:avLst/>
                </a:prstGeom>
                <a:noFill/>
                <a:ln>
                  <a:noFill/>
                  <a:prstDash val="dash"/>
                </a:ln>
              </p:spPr>
              <p:txBody>
                <a:bodyPr vert="horz" lIns="36000" tIns="36000" rIns="36000" bIns="36000" rtlCol="0">
                  <a:noAutofit/>
                </a:bodyPr>
                <a:lstStyle/>
                <a:p>
                  <a:pPr algn="ctr">
                    <a:lnSpc>
                      <a:spcPct val="90000"/>
                    </a:lnSpc>
                  </a:pPr>
                  <a:r>
                    <a:rPr lang="lt-LT" sz="2400" b="1">
                      <a:solidFill>
                        <a:schemeClr val="accent1"/>
                      </a:solidFill>
                      <a:latin typeface="Calibri" panose="020F0502020204030204" pitchFamily="34" charset="0"/>
                    </a:rPr>
                    <a:t>10</a:t>
                  </a:r>
                </a:p>
              </p:txBody>
            </p:sp>
          </p:grpSp>
          <p:grpSp>
            <p:nvGrpSpPr>
              <p:cNvPr id="42" name="Group 41">
                <a:extLst>
                  <a:ext uri="{FF2B5EF4-FFF2-40B4-BE49-F238E27FC236}">
                    <a16:creationId xmlns:a16="http://schemas.microsoft.com/office/drawing/2014/main" id="{287D4C8B-80F1-A060-4EA0-F466F194214F}"/>
                  </a:ext>
                </a:extLst>
              </p:cNvPr>
              <p:cNvGrpSpPr/>
              <p:nvPr/>
            </p:nvGrpSpPr>
            <p:grpSpPr>
              <a:xfrm>
                <a:off x="3373480" y="3595598"/>
                <a:ext cx="831850" cy="831758"/>
                <a:chOff x="3298031" y="3430186"/>
                <a:chExt cx="831850" cy="831758"/>
              </a:xfrm>
            </p:grpSpPr>
            <p:sp>
              <p:nvSpPr>
                <p:cNvPr id="30" name="Rectangle 29">
                  <a:extLst>
                    <a:ext uri="{FF2B5EF4-FFF2-40B4-BE49-F238E27FC236}">
                      <a16:creationId xmlns:a16="http://schemas.microsoft.com/office/drawing/2014/main" id="{45D3C416-4F5F-DE49-332D-FFBBB5E8005E}"/>
                    </a:ext>
                  </a:extLst>
                </p:cNvPr>
                <p:cNvSpPr/>
                <p:nvPr/>
              </p:nvSpPr>
              <p:spPr>
                <a:xfrm>
                  <a:off x="3298031" y="3430186"/>
                  <a:ext cx="831850" cy="319882"/>
                </a:xfrm>
                <a:prstGeom prst="rect">
                  <a:avLst/>
                </a:prstGeom>
                <a:noFill/>
                <a:ln>
                  <a:noFill/>
                  <a:prstDash val="dash"/>
                </a:ln>
              </p:spPr>
              <p:txBody>
                <a:bodyPr vert="horz" lIns="36000" tIns="36000" rIns="36000" bIns="36000" rtlCol="0">
                  <a:noAutofit/>
                </a:bodyPr>
                <a:lstStyle/>
                <a:p>
                  <a:pPr algn="ctr">
                    <a:lnSpc>
                      <a:spcPct val="90000"/>
                    </a:lnSpc>
                  </a:pPr>
                  <a:r>
                    <a:rPr lang="lt-LT" sz="2000" b="1">
                      <a:solidFill>
                        <a:schemeClr val="accent2"/>
                      </a:solidFill>
                      <a:latin typeface="Calibri" panose="020F0502020204030204" pitchFamily="34" charset="0"/>
                    </a:rPr>
                    <a:t>1 </a:t>
                  </a:r>
                  <a:r>
                    <a:rPr lang="en-GB" sz="2000" b="1">
                      <a:solidFill>
                        <a:schemeClr val="accent2"/>
                      </a:solidFill>
                      <a:latin typeface="Calibri" panose="020F0502020204030204" pitchFamily="34" charset="0"/>
                    </a:rPr>
                    <a:t>%</a:t>
                  </a:r>
                  <a:endParaRPr lang="lt-LT" sz="2000" b="1">
                    <a:solidFill>
                      <a:schemeClr val="accent2"/>
                    </a:solidFill>
                    <a:latin typeface="Calibri" panose="020F0502020204030204" pitchFamily="34" charset="0"/>
                  </a:endParaRPr>
                </a:p>
              </p:txBody>
            </p:sp>
            <p:sp>
              <p:nvSpPr>
                <p:cNvPr id="31" name="Rectangle 30">
                  <a:extLst>
                    <a:ext uri="{FF2B5EF4-FFF2-40B4-BE49-F238E27FC236}">
                      <a16:creationId xmlns:a16="http://schemas.microsoft.com/office/drawing/2014/main" id="{A5C7795D-7C39-D304-9846-9273FCCC65F6}"/>
                    </a:ext>
                  </a:extLst>
                </p:cNvPr>
                <p:cNvSpPr/>
                <p:nvPr/>
              </p:nvSpPr>
              <p:spPr>
                <a:xfrm>
                  <a:off x="3354098" y="3910154"/>
                  <a:ext cx="739681" cy="351790"/>
                </a:xfrm>
                <a:prstGeom prst="rect">
                  <a:avLst/>
                </a:prstGeom>
                <a:noFill/>
                <a:ln>
                  <a:noFill/>
                  <a:prstDash val="dash"/>
                </a:ln>
              </p:spPr>
              <p:txBody>
                <a:bodyPr vert="horz" lIns="36000" tIns="36000" rIns="36000" bIns="36000" rtlCol="0">
                  <a:noAutofit/>
                </a:bodyPr>
                <a:lstStyle/>
                <a:p>
                  <a:pPr algn="ctr">
                    <a:lnSpc>
                      <a:spcPct val="90000"/>
                    </a:lnSpc>
                  </a:pPr>
                  <a:r>
                    <a:rPr lang="lt-LT" sz="800">
                      <a:solidFill>
                        <a:schemeClr val="accent6"/>
                      </a:solidFill>
                      <a:latin typeface="Calibri" panose="020F0502020204030204" pitchFamily="34" charset="0"/>
                    </a:rPr>
                    <a:t>Asociacijos</a:t>
                  </a:r>
                </a:p>
              </p:txBody>
            </p:sp>
          </p:grpSp>
          <p:grpSp>
            <p:nvGrpSpPr>
              <p:cNvPr id="45" name="Group 44">
                <a:extLst>
                  <a:ext uri="{FF2B5EF4-FFF2-40B4-BE49-F238E27FC236}">
                    <a16:creationId xmlns:a16="http://schemas.microsoft.com/office/drawing/2014/main" id="{ABC37AEF-46C3-B2AA-F1D8-A1041590AFCA}"/>
                  </a:ext>
                </a:extLst>
              </p:cNvPr>
              <p:cNvGrpSpPr/>
              <p:nvPr/>
            </p:nvGrpSpPr>
            <p:grpSpPr>
              <a:xfrm>
                <a:off x="4336698" y="3595598"/>
                <a:ext cx="862203" cy="769374"/>
                <a:chOff x="4229728" y="3430186"/>
                <a:chExt cx="862203" cy="769374"/>
              </a:xfrm>
            </p:grpSpPr>
            <p:sp>
              <p:nvSpPr>
                <p:cNvPr id="32" name="Rectangle 31">
                  <a:extLst>
                    <a:ext uri="{FF2B5EF4-FFF2-40B4-BE49-F238E27FC236}">
                      <a16:creationId xmlns:a16="http://schemas.microsoft.com/office/drawing/2014/main" id="{D51EB00C-0E38-A286-E0E0-11A0BFA6B90B}"/>
                    </a:ext>
                  </a:extLst>
                </p:cNvPr>
                <p:cNvSpPr/>
                <p:nvPr/>
              </p:nvSpPr>
              <p:spPr>
                <a:xfrm>
                  <a:off x="4229728" y="3430186"/>
                  <a:ext cx="831850" cy="319882"/>
                </a:xfrm>
                <a:prstGeom prst="rect">
                  <a:avLst/>
                </a:prstGeom>
                <a:noFill/>
                <a:ln>
                  <a:noFill/>
                  <a:prstDash val="dash"/>
                </a:ln>
              </p:spPr>
              <p:txBody>
                <a:bodyPr vert="horz" lIns="36000" tIns="36000" rIns="36000" bIns="36000" rtlCol="0">
                  <a:noAutofit/>
                </a:bodyPr>
                <a:lstStyle/>
                <a:p>
                  <a:pPr algn="ctr">
                    <a:lnSpc>
                      <a:spcPct val="90000"/>
                    </a:lnSpc>
                  </a:pPr>
                  <a:r>
                    <a:rPr lang="lt-LT" sz="2000" b="1">
                      <a:solidFill>
                        <a:schemeClr val="accent2"/>
                      </a:solidFill>
                      <a:latin typeface="Calibri" panose="020F0502020204030204" pitchFamily="34" charset="0"/>
                    </a:rPr>
                    <a:t>3 </a:t>
                  </a:r>
                  <a:r>
                    <a:rPr lang="en-GB" sz="2000" b="1">
                      <a:solidFill>
                        <a:schemeClr val="accent2"/>
                      </a:solidFill>
                      <a:latin typeface="Calibri" panose="020F0502020204030204" pitchFamily="34" charset="0"/>
                    </a:rPr>
                    <a:t>%</a:t>
                  </a:r>
                  <a:endParaRPr lang="lt-LT" sz="2000" b="1">
                    <a:solidFill>
                      <a:schemeClr val="accent2"/>
                    </a:solidFill>
                    <a:latin typeface="Calibri" panose="020F0502020204030204" pitchFamily="34" charset="0"/>
                  </a:endParaRPr>
                </a:p>
              </p:txBody>
            </p:sp>
            <p:sp>
              <p:nvSpPr>
                <p:cNvPr id="35" name="Rectangle 34">
                  <a:extLst>
                    <a:ext uri="{FF2B5EF4-FFF2-40B4-BE49-F238E27FC236}">
                      <a16:creationId xmlns:a16="http://schemas.microsoft.com/office/drawing/2014/main" id="{5700EB34-A9DD-4EE5-3494-3FF357C41DA4}"/>
                    </a:ext>
                  </a:extLst>
                </p:cNvPr>
                <p:cNvSpPr/>
                <p:nvPr/>
              </p:nvSpPr>
              <p:spPr>
                <a:xfrm>
                  <a:off x="4260081" y="3847770"/>
                  <a:ext cx="831850" cy="351790"/>
                </a:xfrm>
                <a:prstGeom prst="rect">
                  <a:avLst/>
                </a:prstGeom>
                <a:noFill/>
                <a:ln>
                  <a:noFill/>
                  <a:prstDash val="dash"/>
                </a:ln>
              </p:spPr>
              <p:txBody>
                <a:bodyPr vert="horz" lIns="36000" tIns="36000" rIns="36000" bIns="36000" rtlCol="0">
                  <a:noAutofit/>
                </a:bodyPr>
                <a:lstStyle/>
                <a:p>
                  <a:pPr algn="ctr">
                    <a:lnSpc>
                      <a:spcPct val="90000"/>
                    </a:lnSpc>
                  </a:pPr>
                  <a:r>
                    <a:rPr lang="lt-LT" sz="800">
                      <a:solidFill>
                        <a:schemeClr val="accent6"/>
                      </a:solidFill>
                      <a:latin typeface="Calibri" panose="020F0502020204030204" pitchFamily="34" charset="0"/>
                    </a:rPr>
                    <a:t>Viešos / mokslininkų įstaigos</a:t>
                  </a:r>
                </a:p>
              </p:txBody>
            </p:sp>
          </p:grpSp>
          <p:grpSp>
            <p:nvGrpSpPr>
              <p:cNvPr id="46" name="Group 45">
                <a:extLst>
                  <a:ext uri="{FF2B5EF4-FFF2-40B4-BE49-F238E27FC236}">
                    <a16:creationId xmlns:a16="http://schemas.microsoft.com/office/drawing/2014/main" id="{8D1F4582-4BFD-429C-A62B-7DB4215C2AB1}"/>
                  </a:ext>
                </a:extLst>
              </p:cNvPr>
              <p:cNvGrpSpPr/>
              <p:nvPr/>
            </p:nvGrpSpPr>
            <p:grpSpPr>
              <a:xfrm>
                <a:off x="5299914" y="3595598"/>
                <a:ext cx="929974" cy="817136"/>
                <a:chOff x="5224465" y="3430186"/>
                <a:chExt cx="929974" cy="817136"/>
              </a:xfrm>
            </p:grpSpPr>
            <p:sp>
              <p:nvSpPr>
                <p:cNvPr id="36" name="Rectangle 35">
                  <a:extLst>
                    <a:ext uri="{FF2B5EF4-FFF2-40B4-BE49-F238E27FC236}">
                      <a16:creationId xmlns:a16="http://schemas.microsoft.com/office/drawing/2014/main" id="{D64BC1B1-DD87-5B61-EE52-608395A452FD}"/>
                    </a:ext>
                  </a:extLst>
                </p:cNvPr>
                <p:cNvSpPr/>
                <p:nvPr/>
              </p:nvSpPr>
              <p:spPr>
                <a:xfrm>
                  <a:off x="5224465" y="3430186"/>
                  <a:ext cx="831850" cy="319882"/>
                </a:xfrm>
                <a:prstGeom prst="rect">
                  <a:avLst/>
                </a:prstGeom>
                <a:noFill/>
                <a:ln>
                  <a:noFill/>
                  <a:prstDash val="dash"/>
                </a:ln>
              </p:spPr>
              <p:txBody>
                <a:bodyPr vert="horz" lIns="36000" tIns="36000" rIns="36000" bIns="36000" rtlCol="0">
                  <a:noAutofit/>
                </a:bodyPr>
                <a:lstStyle/>
                <a:p>
                  <a:pPr algn="ctr">
                    <a:lnSpc>
                      <a:spcPct val="90000"/>
                    </a:lnSpc>
                  </a:pPr>
                  <a:r>
                    <a:rPr lang="lt-LT" sz="2000" b="1">
                      <a:solidFill>
                        <a:schemeClr val="accent2"/>
                      </a:solidFill>
                      <a:latin typeface="Calibri" panose="020F0502020204030204" pitchFamily="34" charset="0"/>
                    </a:rPr>
                    <a:t>6 </a:t>
                  </a:r>
                  <a:r>
                    <a:rPr lang="en-GB" sz="2000" b="1">
                      <a:solidFill>
                        <a:schemeClr val="accent2"/>
                      </a:solidFill>
                      <a:latin typeface="Calibri" panose="020F0502020204030204" pitchFamily="34" charset="0"/>
                    </a:rPr>
                    <a:t>%</a:t>
                  </a:r>
                  <a:endParaRPr lang="lt-LT" sz="2000" b="1">
                    <a:solidFill>
                      <a:schemeClr val="accent2"/>
                    </a:solidFill>
                    <a:latin typeface="Calibri" panose="020F0502020204030204" pitchFamily="34" charset="0"/>
                  </a:endParaRPr>
                </a:p>
              </p:txBody>
            </p:sp>
            <p:sp>
              <p:nvSpPr>
                <p:cNvPr id="39" name="Rectangle 38">
                  <a:extLst>
                    <a:ext uri="{FF2B5EF4-FFF2-40B4-BE49-F238E27FC236}">
                      <a16:creationId xmlns:a16="http://schemas.microsoft.com/office/drawing/2014/main" id="{AB2066EF-157D-0CB0-53C3-A9CE2B89B08A}"/>
                    </a:ext>
                  </a:extLst>
                </p:cNvPr>
                <p:cNvSpPr/>
                <p:nvPr/>
              </p:nvSpPr>
              <p:spPr>
                <a:xfrm>
                  <a:off x="5414758" y="3895532"/>
                  <a:ext cx="739681" cy="351790"/>
                </a:xfrm>
                <a:prstGeom prst="rect">
                  <a:avLst/>
                </a:prstGeom>
                <a:noFill/>
                <a:ln>
                  <a:noFill/>
                  <a:prstDash val="dash"/>
                </a:ln>
              </p:spPr>
              <p:txBody>
                <a:bodyPr vert="horz" lIns="36000" tIns="36000" rIns="36000" bIns="36000" rtlCol="0">
                  <a:noAutofit/>
                </a:bodyPr>
                <a:lstStyle/>
                <a:p>
                  <a:pPr algn="ctr">
                    <a:lnSpc>
                      <a:spcPct val="90000"/>
                    </a:lnSpc>
                  </a:pPr>
                  <a:r>
                    <a:rPr lang="lt-LT" sz="800" dirty="0">
                      <a:solidFill>
                        <a:schemeClr val="accent6"/>
                      </a:solidFill>
                      <a:latin typeface="Calibri" panose="020F0502020204030204" pitchFamily="34" charset="0"/>
                    </a:rPr>
                    <a:t>Privačios paslaugų tiekėjų įstaigos</a:t>
                  </a:r>
                </a:p>
              </p:txBody>
            </p:sp>
          </p:grpSp>
          <p:cxnSp>
            <p:nvCxnSpPr>
              <p:cNvPr id="48" name="Straight Arrow Connector 47">
                <a:extLst>
                  <a:ext uri="{FF2B5EF4-FFF2-40B4-BE49-F238E27FC236}">
                    <a16:creationId xmlns:a16="http://schemas.microsoft.com/office/drawing/2014/main" id="{377DCE36-0709-C13D-62D2-33E30DF5BC7B}"/>
                  </a:ext>
                </a:extLst>
              </p:cNvPr>
              <p:cNvCxnSpPr>
                <a:cxnSpLocks/>
                <a:stCxn id="21" idx="1"/>
                <a:endCxn id="30" idx="0"/>
              </p:cNvCxnSpPr>
              <p:nvPr/>
            </p:nvCxnSpPr>
            <p:spPr>
              <a:xfrm flipH="1">
                <a:off x="3789405" y="2965649"/>
                <a:ext cx="493805" cy="629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9628BFD-318B-EA94-0436-94AB70890E28}"/>
                  </a:ext>
                </a:extLst>
              </p:cNvPr>
              <p:cNvCxnSpPr>
                <a:cxnSpLocks/>
                <a:stCxn id="21" idx="3"/>
              </p:cNvCxnSpPr>
              <p:nvPr/>
            </p:nvCxnSpPr>
            <p:spPr>
              <a:xfrm>
                <a:off x="5115060" y="2965649"/>
                <a:ext cx="665185" cy="55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96" name="Rectangle 95">
            <a:extLst>
              <a:ext uri="{FF2B5EF4-FFF2-40B4-BE49-F238E27FC236}">
                <a16:creationId xmlns:a16="http://schemas.microsoft.com/office/drawing/2014/main" id="{256E1038-53C6-3A0C-3663-E5E87101FD41}"/>
              </a:ext>
            </a:extLst>
          </p:cNvPr>
          <p:cNvSpPr/>
          <p:nvPr/>
        </p:nvSpPr>
        <p:spPr>
          <a:xfrm>
            <a:off x="6150882" y="1073230"/>
            <a:ext cx="2448000" cy="209862"/>
          </a:xfrm>
          <a:prstGeom prst="rect">
            <a:avLst/>
          </a:prstGeom>
          <a:solidFill>
            <a:schemeClr val="tx2"/>
          </a:solidFill>
          <a:ln>
            <a:noFill/>
          </a:ln>
        </p:spPr>
        <p:txBody>
          <a:bodyPr vert="horz" wrap="square" lIns="45720" tIns="45720" rIns="45720" bIns="45720" rtlCol="0" anchor="ctr">
            <a:noAutofit/>
          </a:bodyPr>
          <a:lstStyle/>
          <a:p>
            <a:pPr algn="ctr" defTabSz="914400"/>
            <a:r>
              <a:rPr lang="lt-LT" sz="1000" kern="0" dirty="0">
                <a:solidFill>
                  <a:schemeClr val="accent6"/>
                </a:solidFill>
              </a:rPr>
              <a:t>Gauti duomenys</a:t>
            </a:r>
          </a:p>
        </p:txBody>
      </p:sp>
      <p:sp>
        <p:nvSpPr>
          <p:cNvPr id="98" name="Rectangle 97">
            <a:extLst>
              <a:ext uri="{FF2B5EF4-FFF2-40B4-BE49-F238E27FC236}">
                <a16:creationId xmlns:a16="http://schemas.microsoft.com/office/drawing/2014/main" id="{26CDC73A-7EB9-0BE3-AA7F-AB7F1DEDC2A9}"/>
              </a:ext>
            </a:extLst>
          </p:cNvPr>
          <p:cNvSpPr/>
          <p:nvPr/>
        </p:nvSpPr>
        <p:spPr>
          <a:xfrm>
            <a:off x="6177602" y="1312301"/>
            <a:ext cx="2433001" cy="509283"/>
          </a:xfrm>
          <a:prstGeom prst="rect">
            <a:avLst/>
          </a:prstGeom>
          <a:noFill/>
          <a:ln>
            <a:noFill/>
            <a:prstDash val="dash"/>
          </a:ln>
        </p:spPr>
        <p:txBody>
          <a:bodyPr vert="horz" lIns="36000" tIns="36000" rIns="36000" bIns="36000" rtlCol="0">
            <a:noAutofit/>
          </a:bodyPr>
          <a:lstStyle/>
          <a:p>
            <a:pPr algn="ctr">
              <a:lnSpc>
                <a:spcPct val="90000"/>
              </a:lnSpc>
            </a:pPr>
            <a:r>
              <a:rPr lang="lt-LT" sz="1000" b="1" i="1" dirty="0">
                <a:solidFill>
                  <a:schemeClr val="accent1"/>
                </a:solidFill>
                <a:latin typeface="Calibri" panose="020F0502020204030204" pitchFamily="34" charset="0"/>
              </a:rPr>
              <a:t>Iš 10 sutikusių dalyvauti Vertinime, duomenis pateikė</a:t>
            </a:r>
          </a:p>
        </p:txBody>
      </p:sp>
      <p:sp>
        <p:nvSpPr>
          <p:cNvPr id="99" name="Rectangle 98">
            <a:extLst>
              <a:ext uri="{FF2B5EF4-FFF2-40B4-BE49-F238E27FC236}">
                <a16:creationId xmlns:a16="http://schemas.microsoft.com/office/drawing/2014/main" id="{0982C584-8401-E1B8-D80E-F707F4342A78}"/>
              </a:ext>
            </a:extLst>
          </p:cNvPr>
          <p:cNvSpPr/>
          <p:nvPr/>
        </p:nvSpPr>
        <p:spPr>
          <a:xfrm>
            <a:off x="7065264" y="1778871"/>
            <a:ext cx="654009" cy="390314"/>
          </a:xfrm>
          <a:prstGeom prst="rect">
            <a:avLst/>
          </a:prstGeom>
          <a:noFill/>
          <a:ln>
            <a:noFill/>
            <a:prstDash val="dash"/>
          </a:ln>
        </p:spPr>
        <p:txBody>
          <a:bodyPr vert="horz" lIns="36000" tIns="36000" rIns="36000" bIns="36000" rtlCol="0">
            <a:noAutofit/>
          </a:bodyPr>
          <a:lstStyle/>
          <a:p>
            <a:pPr algn="ctr">
              <a:lnSpc>
                <a:spcPct val="90000"/>
              </a:lnSpc>
            </a:pPr>
            <a:r>
              <a:rPr lang="lt-LT" sz="2400" b="1" dirty="0">
                <a:solidFill>
                  <a:schemeClr val="accent2"/>
                </a:solidFill>
                <a:latin typeface="Calibri" panose="020F0502020204030204" pitchFamily="34" charset="0"/>
              </a:rPr>
              <a:t>9 </a:t>
            </a:r>
          </a:p>
        </p:txBody>
      </p:sp>
      <p:sp>
        <p:nvSpPr>
          <p:cNvPr id="101" name="Rectangle 74">
            <a:extLst>
              <a:ext uri="{FF2B5EF4-FFF2-40B4-BE49-F238E27FC236}">
                <a16:creationId xmlns:a16="http://schemas.microsoft.com/office/drawing/2014/main" id="{A9E2830B-4227-81BB-0D7F-EF162EA5133A}"/>
              </a:ext>
            </a:extLst>
          </p:cNvPr>
          <p:cNvSpPr/>
          <p:nvPr/>
        </p:nvSpPr>
        <p:spPr>
          <a:xfrm>
            <a:off x="6140431" y="2995807"/>
            <a:ext cx="2455795" cy="1592068"/>
          </a:xfrm>
          <a:prstGeom prst="rect">
            <a:avLst/>
          </a:prstGeom>
          <a:solidFill>
            <a:schemeClr val="bg1"/>
          </a:solidFill>
          <a:ln w="12700">
            <a:solidFill>
              <a:srgbClr val="1F7B6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90000" rtlCol="0" anchor="ctr"/>
          <a:lstStyle/>
          <a:p>
            <a:pPr algn="just"/>
            <a:endParaRPr lang="en-US" sz="1000" b="1" dirty="0">
              <a:ln w="9525">
                <a:noFill/>
              </a:ln>
              <a:solidFill>
                <a:schemeClr val="accent1">
                  <a:lumMod val="75000"/>
                </a:schemeClr>
              </a:solidFill>
            </a:endParaRPr>
          </a:p>
          <a:p>
            <a:pPr algn="just"/>
            <a:r>
              <a:rPr lang="lt-LT" sz="1000" b="1" dirty="0">
                <a:ln w="9525">
                  <a:noFill/>
                </a:ln>
                <a:solidFill>
                  <a:schemeClr val="accent1"/>
                </a:solidFill>
                <a:highlight>
                  <a:srgbClr val="D4DCD8"/>
                </a:highlight>
              </a:rPr>
              <a:t>Vertinime dalyvauti  buvo kviesta 16 organizacijų;</a:t>
            </a:r>
          </a:p>
          <a:p>
            <a:pPr algn="just"/>
            <a:endParaRPr lang="lt-LT" sz="1000" b="1" dirty="0">
              <a:ln w="9525">
                <a:noFill/>
              </a:ln>
              <a:solidFill>
                <a:schemeClr val="accent1"/>
              </a:solidFill>
              <a:highlight>
                <a:srgbClr val="D4DCD8"/>
              </a:highlight>
            </a:endParaRPr>
          </a:p>
          <a:p>
            <a:pPr algn="just"/>
            <a:r>
              <a:rPr lang="lt-LT" sz="1000" b="1" dirty="0">
                <a:ln w="9525">
                  <a:noFill/>
                </a:ln>
                <a:solidFill>
                  <a:schemeClr val="accent1"/>
                </a:solidFill>
                <a:highlight>
                  <a:srgbClr val="D4DCD8"/>
                </a:highlight>
              </a:rPr>
              <a:t>Vertinime sutiko dalyvauti 10 organizacijų </a:t>
            </a:r>
            <a:r>
              <a:rPr lang="lt-LT" sz="1000" dirty="0">
                <a:ln w="9525">
                  <a:noFill/>
                </a:ln>
                <a:solidFill>
                  <a:schemeClr val="accent6"/>
                </a:solidFill>
              </a:rPr>
              <a:t>– 9 iš jų jau pateikė duomenis;</a:t>
            </a:r>
          </a:p>
          <a:p>
            <a:pPr algn="just"/>
            <a:endParaRPr lang="lt-LT" sz="1000" b="1" dirty="0">
              <a:ln w="9525">
                <a:noFill/>
              </a:ln>
              <a:solidFill>
                <a:schemeClr val="accent6"/>
              </a:solidFill>
            </a:endParaRPr>
          </a:p>
          <a:p>
            <a:pPr algn="just"/>
            <a:r>
              <a:rPr lang="lt-LT" sz="1000" b="1" dirty="0">
                <a:ln w="9525">
                  <a:noFill/>
                </a:ln>
                <a:solidFill>
                  <a:schemeClr val="accent1"/>
                </a:solidFill>
                <a:highlight>
                  <a:srgbClr val="D4DCD8"/>
                </a:highlight>
              </a:rPr>
              <a:t>Vertinime dalyvavo 3 skirtingos veiklos formų organizacijos</a:t>
            </a:r>
            <a:r>
              <a:rPr lang="lt-LT" sz="1000" b="1" dirty="0">
                <a:ln w="9525">
                  <a:noFill/>
                </a:ln>
                <a:solidFill>
                  <a:schemeClr val="accent6"/>
                </a:solidFill>
              </a:rPr>
              <a:t>: </a:t>
            </a:r>
            <a:r>
              <a:rPr lang="lt-LT" sz="1000" dirty="0">
                <a:ln w="9525">
                  <a:noFill/>
                </a:ln>
                <a:solidFill>
                  <a:schemeClr val="accent6"/>
                </a:solidFill>
              </a:rPr>
              <a:t>asociacijos, privatūs paslaugų tiekėjai ir viešosios paslaugų tiekėjų įstaigos.</a:t>
            </a:r>
            <a:endParaRPr lang="lt-LT" sz="1000" b="1" dirty="0">
              <a:ln w="9525">
                <a:noFill/>
              </a:ln>
              <a:solidFill>
                <a:schemeClr val="accent6"/>
              </a:solidFill>
            </a:endParaRPr>
          </a:p>
        </p:txBody>
      </p:sp>
      <p:sp>
        <p:nvSpPr>
          <p:cNvPr id="108" name="Rectangle 107">
            <a:extLst>
              <a:ext uri="{FF2B5EF4-FFF2-40B4-BE49-F238E27FC236}">
                <a16:creationId xmlns:a16="http://schemas.microsoft.com/office/drawing/2014/main" id="{19283E76-80A8-81C9-FC4F-D480532CB7B1}"/>
              </a:ext>
            </a:extLst>
          </p:cNvPr>
          <p:cNvSpPr/>
          <p:nvPr/>
        </p:nvSpPr>
        <p:spPr>
          <a:xfrm>
            <a:off x="6139857" y="2751139"/>
            <a:ext cx="2456369" cy="183424"/>
          </a:xfrm>
          <a:prstGeom prst="rect">
            <a:avLst/>
          </a:prstGeom>
          <a:solidFill>
            <a:schemeClr val="tx2"/>
          </a:solidFill>
          <a:ln w="12700">
            <a:solidFill>
              <a:schemeClr val="accent1"/>
            </a:solidFill>
          </a:ln>
        </p:spPr>
        <p:txBody>
          <a:bodyPr vert="horz" wrap="square" lIns="45720" tIns="45720" rIns="45720" bIns="45720" rtlCol="0" anchor="ctr">
            <a:noAutofit/>
          </a:bodyPr>
          <a:lstStyle/>
          <a:p>
            <a:pPr algn="ctr" defTabSz="914400"/>
            <a:r>
              <a:rPr lang="lt-LT" sz="1000" b="1" kern="0">
                <a:solidFill>
                  <a:schemeClr val="accent6"/>
                </a:solidFill>
              </a:rPr>
              <a:t>Apibendrinant</a:t>
            </a:r>
          </a:p>
        </p:txBody>
      </p:sp>
      <p:sp>
        <p:nvSpPr>
          <p:cNvPr id="110" name="Rectangle 109">
            <a:extLst>
              <a:ext uri="{FF2B5EF4-FFF2-40B4-BE49-F238E27FC236}">
                <a16:creationId xmlns:a16="http://schemas.microsoft.com/office/drawing/2014/main" id="{3C5F19C3-7DA1-92F1-E651-78861C28B7F8}"/>
              </a:ext>
            </a:extLst>
          </p:cNvPr>
          <p:cNvSpPr/>
          <p:nvPr/>
        </p:nvSpPr>
        <p:spPr>
          <a:xfrm>
            <a:off x="539750" y="1073230"/>
            <a:ext cx="2455795" cy="3514646"/>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11" name="Rectangle 110">
            <a:extLst>
              <a:ext uri="{FF2B5EF4-FFF2-40B4-BE49-F238E27FC236}">
                <a16:creationId xmlns:a16="http://schemas.microsoft.com/office/drawing/2014/main" id="{4F510D0A-685F-0971-F126-1D2EE574BDB8}"/>
              </a:ext>
            </a:extLst>
          </p:cNvPr>
          <p:cNvSpPr/>
          <p:nvPr/>
        </p:nvSpPr>
        <p:spPr>
          <a:xfrm>
            <a:off x="3047999" y="1066927"/>
            <a:ext cx="3029678" cy="3514646"/>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14" name="Rectangle 113">
            <a:extLst>
              <a:ext uri="{FF2B5EF4-FFF2-40B4-BE49-F238E27FC236}">
                <a16:creationId xmlns:a16="http://schemas.microsoft.com/office/drawing/2014/main" id="{FC2A94CB-3F66-BD93-D30B-76D6B77FC158}"/>
              </a:ext>
            </a:extLst>
          </p:cNvPr>
          <p:cNvSpPr/>
          <p:nvPr/>
        </p:nvSpPr>
        <p:spPr>
          <a:xfrm>
            <a:off x="6140431" y="1057438"/>
            <a:ext cx="2455795" cy="1622261"/>
          </a:xfrm>
          <a:prstGeom prst="rect">
            <a:avLst/>
          </a:prstGeom>
          <a:noFill/>
          <a:ln w="19050">
            <a:solidFill>
              <a:schemeClr val="bg2"/>
            </a:solidFill>
            <a:prstDash val="sysDot"/>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grpSp>
        <p:nvGrpSpPr>
          <p:cNvPr id="12" name="Group 11">
            <a:extLst>
              <a:ext uri="{FF2B5EF4-FFF2-40B4-BE49-F238E27FC236}">
                <a16:creationId xmlns:a16="http://schemas.microsoft.com/office/drawing/2014/main" id="{D7AFC463-EC0E-8749-56DC-AB8E4E883671}"/>
              </a:ext>
            </a:extLst>
          </p:cNvPr>
          <p:cNvGrpSpPr/>
          <p:nvPr/>
        </p:nvGrpSpPr>
        <p:grpSpPr>
          <a:xfrm>
            <a:off x="546101" y="121555"/>
            <a:ext cx="7575549" cy="218170"/>
            <a:chOff x="546101" y="121555"/>
            <a:chExt cx="6560991" cy="216000"/>
          </a:xfrm>
        </p:grpSpPr>
        <p:sp>
          <p:nvSpPr>
            <p:cNvPr id="13" name="Parallelogram 12">
              <a:extLst>
                <a:ext uri="{FF2B5EF4-FFF2-40B4-BE49-F238E27FC236}">
                  <a16:creationId xmlns:a16="http://schemas.microsoft.com/office/drawing/2014/main" id="{508977A5-0271-D551-F5C3-A950924EAEB6}"/>
                </a:ext>
              </a:extLst>
            </p:cNvPr>
            <p:cNvSpPr/>
            <p:nvPr/>
          </p:nvSpPr>
          <p:spPr>
            <a:xfrm>
              <a:off x="546101" y="121555"/>
              <a:ext cx="1356305"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Tikslai, uždaviniai, terminai, metodika   </a:t>
              </a:r>
              <a:endParaRPr lang="pt-BR" sz="600" dirty="0">
                <a:solidFill>
                  <a:schemeClr val="accent6"/>
                </a:solidFill>
                <a:latin typeface="Calibri" panose="020F0502020204030204" pitchFamily="34" charset="0"/>
              </a:endParaRPr>
            </a:p>
          </p:txBody>
        </p:sp>
        <p:sp>
          <p:nvSpPr>
            <p:cNvPr id="14" name="Parallelogram 13">
              <a:extLst>
                <a:ext uri="{FF2B5EF4-FFF2-40B4-BE49-F238E27FC236}">
                  <a16:creationId xmlns:a16="http://schemas.microsoft.com/office/drawing/2014/main" id="{6BE28C4D-D2BC-85A3-01CD-368CD27A89AA}"/>
                </a:ext>
              </a:extLst>
            </p:cNvPr>
            <p:cNvSpPr/>
            <p:nvPr/>
          </p:nvSpPr>
          <p:spPr>
            <a:xfrm>
              <a:off x="1854498" y="121555"/>
              <a:ext cx="1349080"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Dirvožemio tyrimų paslaugų rinkos analizė</a:t>
              </a:r>
              <a:endParaRPr lang="pt-BR" sz="600" dirty="0">
                <a:solidFill>
                  <a:srgbClr val="FFFFFF"/>
                </a:solidFill>
                <a:latin typeface="Calibri" panose="020F0502020204030204" pitchFamily="34" charset="0"/>
              </a:endParaRPr>
            </a:p>
          </p:txBody>
        </p:sp>
        <p:sp>
          <p:nvSpPr>
            <p:cNvPr id="15" name="Parallelogram 14">
              <a:extLst>
                <a:ext uri="{FF2B5EF4-FFF2-40B4-BE49-F238E27FC236}">
                  <a16:creationId xmlns:a16="http://schemas.microsoft.com/office/drawing/2014/main" id="{87819343-D2A0-C8BD-6CD0-67C5DB1119D0}"/>
                </a:ext>
              </a:extLst>
            </p:cNvPr>
            <p:cNvSpPr/>
            <p:nvPr/>
          </p:nvSpPr>
          <p:spPr>
            <a:xfrm>
              <a:off x="3155669"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Kompensacinės išmokos gairės, sąlygos, įsipareigojimai</a:t>
              </a:r>
              <a:endParaRPr lang="pt-BR" sz="600" dirty="0">
                <a:solidFill>
                  <a:schemeClr val="accent6"/>
                </a:solidFill>
                <a:latin typeface="Calibri" panose="020F0502020204030204" pitchFamily="34" charset="0"/>
              </a:endParaRPr>
            </a:p>
          </p:txBody>
        </p:sp>
        <p:sp>
          <p:nvSpPr>
            <p:cNvPr id="16" name="Parallelogram 15">
              <a:extLst>
                <a:ext uri="{FF2B5EF4-FFF2-40B4-BE49-F238E27FC236}">
                  <a16:creationId xmlns:a16="http://schemas.microsoft.com/office/drawing/2014/main" id="{FF866498-9AF7-A057-B9FD-A751B2CD4679}"/>
                </a:ext>
              </a:extLst>
            </p:cNvPr>
            <p:cNvSpPr/>
            <p:nvPr/>
          </p:nvSpPr>
          <p:spPr>
            <a:xfrm>
              <a:off x="4456841"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I, II, III alternatyvų parengimas</a:t>
              </a:r>
              <a:endParaRPr lang="pt-BR" sz="600">
                <a:solidFill>
                  <a:schemeClr val="accent6"/>
                </a:solidFill>
                <a:latin typeface="Calibri" panose="020F0502020204030204" pitchFamily="34" charset="0"/>
              </a:endParaRPr>
            </a:p>
          </p:txBody>
        </p:sp>
        <p:sp>
          <p:nvSpPr>
            <p:cNvPr id="23" name="Parallelogram 22">
              <a:extLst>
                <a:ext uri="{FF2B5EF4-FFF2-40B4-BE49-F238E27FC236}">
                  <a16:creationId xmlns:a16="http://schemas.microsoft.com/office/drawing/2014/main" id="{272AF427-C15B-AA44-5962-0B17A8C5024D}"/>
                </a:ext>
              </a:extLst>
            </p:cNvPr>
            <p:cNvSpPr/>
            <p:nvPr/>
          </p:nvSpPr>
          <p:spPr>
            <a:xfrm>
              <a:off x="5758012"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Apibendrinimas</a:t>
              </a:r>
              <a:endParaRPr lang="pt-BR" sz="600">
                <a:solidFill>
                  <a:schemeClr val="accent6"/>
                </a:solidFill>
                <a:latin typeface="Calibri" panose="020F0502020204030204" pitchFamily="34" charset="0"/>
              </a:endParaRPr>
            </a:p>
          </p:txBody>
        </p:sp>
      </p:grpSp>
    </p:spTree>
    <p:extLst>
      <p:ext uri="{BB962C8B-B14F-4D97-AF65-F5344CB8AC3E}">
        <p14:creationId xmlns:p14="http://schemas.microsoft.com/office/powerpoint/2010/main" val="407553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8492-7E47-3C02-E178-25B4B81C7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DC46F-99A4-6C77-F6CD-34D83DBC9221}"/>
              </a:ext>
            </a:extLst>
          </p:cNvPr>
          <p:cNvSpPr>
            <a:spLocks noGrp="1"/>
          </p:cNvSpPr>
          <p:nvPr>
            <p:ph type="title"/>
          </p:nvPr>
        </p:nvSpPr>
        <p:spPr>
          <a:xfrm>
            <a:off x="1186488" y="4221156"/>
            <a:ext cx="7411412" cy="303043"/>
          </a:xfrm>
        </p:spPr>
        <p:txBody>
          <a:bodyPr vert="horz" lIns="0" tIns="0" rIns="0" bIns="0" rtlCol="0" anchor="ctr">
            <a:noAutofit/>
          </a:bodyPr>
          <a:lstStyle/>
          <a:p>
            <a:r>
              <a:rPr lang="lt-LT" sz="900" noProof="1"/>
              <a:t>Apklausos dalyvių ekomenduojamas modelis: 4 metai / 4 ha / 4 pagrindiniai rodikliai / </a:t>
            </a:r>
            <a:r>
              <a:rPr lang="lt-LT" sz="900" dirty="0"/>
              <a:t>1 jungtinis ėminys iš ≤ 4 ha</a:t>
            </a:r>
            <a:endParaRPr lang="lt-LT" sz="900" noProof="1"/>
          </a:p>
        </p:txBody>
      </p:sp>
      <p:sp>
        <p:nvSpPr>
          <p:cNvPr id="3" name="Slide Number Placeholder 2">
            <a:extLst>
              <a:ext uri="{FF2B5EF4-FFF2-40B4-BE49-F238E27FC236}">
                <a16:creationId xmlns:a16="http://schemas.microsoft.com/office/drawing/2014/main" id="{1701A9C0-6DF4-050C-A83D-A9275AABE41E}"/>
              </a:ext>
            </a:extLst>
          </p:cNvPr>
          <p:cNvSpPr>
            <a:spLocks noGrp="1"/>
          </p:cNvSpPr>
          <p:nvPr>
            <p:ph type="sldNum" sz="quarter" idx="12"/>
          </p:nvPr>
        </p:nvSpPr>
        <p:spPr/>
        <p:txBody>
          <a:bodyPr/>
          <a:lstStyle/>
          <a:p>
            <a:fld id="{42B1E8F1-27DF-3C4C-AF5E-F329429EDE92}" type="slidenum">
              <a:rPr lang="lt-LT" smtClean="0"/>
              <a:pPr/>
              <a:t>8</a:t>
            </a:fld>
            <a:endParaRPr lang="lt-LT"/>
          </a:p>
        </p:txBody>
      </p:sp>
      <p:grpSp>
        <p:nvGrpSpPr>
          <p:cNvPr id="29" name="Group 28">
            <a:extLst>
              <a:ext uri="{FF2B5EF4-FFF2-40B4-BE49-F238E27FC236}">
                <a16:creationId xmlns:a16="http://schemas.microsoft.com/office/drawing/2014/main" id="{A5EADD1D-0494-EAC2-B499-7ACE28141AC3}"/>
              </a:ext>
            </a:extLst>
          </p:cNvPr>
          <p:cNvGrpSpPr/>
          <p:nvPr/>
        </p:nvGrpSpPr>
        <p:grpSpPr>
          <a:xfrm>
            <a:off x="542890" y="917788"/>
            <a:ext cx="2450476" cy="2444820"/>
            <a:chOff x="546099" y="878480"/>
            <a:chExt cx="4953524" cy="824308"/>
          </a:xfrm>
        </p:grpSpPr>
        <p:sp>
          <p:nvSpPr>
            <p:cNvPr id="26" name="Rectangle 25">
              <a:extLst>
                <a:ext uri="{FF2B5EF4-FFF2-40B4-BE49-F238E27FC236}">
                  <a16:creationId xmlns:a16="http://schemas.microsoft.com/office/drawing/2014/main" id="{964024B8-2F7D-D752-75C2-23759577ABD8}"/>
                </a:ext>
              </a:extLst>
            </p:cNvPr>
            <p:cNvSpPr/>
            <p:nvPr/>
          </p:nvSpPr>
          <p:spPr>
            <a:xfrm>
              <a:off x="546099" y="878480"/>
              <a:ext cx="4953524" cy="132782"/>
            </a:xfrm>
            <a:prstGeom prst="rect">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1000" b="1">
                  <a:solidFill>
                    <a:schemeClr val="tx2"/>
                  </a:solidFill>
                </a:rPr>
                <a:t>Apimtys ir tyrimų dažnis</a:t>
              </a:r>
            </a:p>
          </p:txBody>
        </p:sp>
        <p:sp>
          <p:nvSpPr>
            <p:cNvPr id="27" name="Rectangle 26">
              <a:extLst>
                <a:ext uri="{FF2B5EF4-FFF2-40B4-BE49-F238E27FC236}">
                  <a16:creationId xmlns:a16="http://schemas.microsoft.com/office/drawing/2014/main" id="{006FDAE5-E93C-0CF2-5013-622356732076}"/>
                </a:ext>
              </a:extLst>
            </p:cNvPr>
            <p:cNvSpPr/>
            <p:nvPr/>
          </p:nvSpPr>
          <p:spPr>
            <a:xfrm>
              <a:off x="546099" y="1046030"/>
              <a:ext cx="4953524" cy="656758"/>
            </a:xfrm>
            <a:prstGeom prst="rect">
              <a:avLst/>
            </a:prstGeom>
            <a:solidFill>
              <a:schemeClr val="accent2">
                <a:lumMod val="40000"/>
                <a:lumOff val="60000"/>
              </a:schemeClr>
            </a:solidFill>
            <a:ln>
              <a:noFill/>
            </a:ln>
          </p:spPr>
          <p:txBody>
            <a:bodyPr spcFirstLastPara="1" wrap="square" lIns="91425" tIns="91425" rIns="91425" bIns="91425" rtlCol="0" anchor="ctr" anchorCtr="0">
              <a:noAutofit/>
            </a:bodyPr>
            <a:lstStyle/>
            <a:p>
              <a:pPr algn="just"/>
              <a:r>
                <a:rPr lang="lt-LT" sz="900" dirty="0">
                  <a:solidFill>
                    <a:schemeClr val="accent6"/>
                  </a:solidFill>
                </a:rPr>
                <a:t>Apklausoje dalyvavusių organizacijų tyrimų apimtys tarp skirtingų paslaugų teikėjų ir institucijų labai skiriasi – nuo kelių tūkstančių iki šimtų tūkstančių mėginių kiekių per metus. </a:t>
              </a:r>
            </a:p>
            <a:p>
              <a:pPr algn="just"/>
              <a:endParaRPr lang="lt-LT" sz="900" b="1" dirty="0">
                <a:solidFill>
                  <a:schemeClr val="accent6"/>
                </a:solidFill>
              </a:endParaRPr>
            </a:p>
            <a:p>
              <a:pPr marL="171450" indent="-171450" algn="just">
                <a:buFont typeface="Arial" panose="020B0604020202020204" pitchFamily="34" charset="0"/>
                <a:buChar char="•"/>
              </a:pPr>
              <a:r>
                <a:rPr lang="lt-LT" sz="900" b="1" dirty="0">
                  <a:solidFill>
                    <a:schemeClr val="accent6"/>
                  </a:solidFill>
                </a:rPr>
                <a:t>Tyrimai turėtų būti atliekami kas 4 metus,</a:t>
              </a:r>
              <a:r>
                <a:rPr lang="lt-LT" sz="900" dirty="0">
                  <a:solidFill>
                    <a:schemeClr val="accent6"/>
                  </a:solidFill>
                </a:rPr>
                <a:t> siekiant tiksliai nustatyti besikeičiančią dirvos būklę;</a:t>
              </a:r>
            </a:p>
            <a:p>
              <a:pPr marL="171450" indent="-171450" algn="just">
                <a:buFont typeface="Arial" panose="020B0604020202020204" pitchFamily="34" charset="0"/>
                <a:buChar char="•"/>
              </a:pPr>
              <a:r>
                <a:rPr lang="lt-LT" sz="900" b="1" dirty="0">
                  <a:solidFill>
                    <a:schemeClr val="accent6"/>
                  </a:solidFill>
                </a:rPr>
                <a:t>1 jungtinis ėminys turėtų būti imamas iš ne daugiau kaip 4 ha ploto.</a:t>
              </a:r>
            </a:p>
          </p:txBody>
        </p:sp>
      </p:grpSp>
      <p:grpSp>
        <p:nvGrpSpPr>
          <p:cNvPr id="9" name="Group 8">
            <a:extLst>
              <a:ext uri="{FF2B5EF4-FFF2-40B4-BE49-F238E27FC236}">
                <a16:creationId xmlns:a16="http://schemas.microsoft.com/office/drawing/2014/main" id="{6EA22C6E-EF16-8DEB-C8FF-706B2E715B4F}"/>
              </a:ext>
            </a:extLst>
          </p:cNvPr>
          <p:cNvGrpSpPr/>
          <p:nvPr/>
        </p:nvGrpSpPr>
        <p:grpSpPr>
          <a:xfrm>
            <a:off x="3362687" y="918595"/>
            <a:ext cx="2450477" cy="2444009"/>
            <a:chOff x="555279" y="1034989"/>
            <a:chExt cx="7157789" cy="1199741"/>
          </a:xfrm>
        </p:grpSpPr>
        <p:sp>
          <p:nvSpPr>
            <p:cNvPr id="22" name="Rectangle 21">
              <a:extLst>
                <a:ext uri="{FF2B5EF4-FFF2-40B4-BE49-F238E27FC236}">
                  <a16:creationId xmlns:a16="http://schemas.microsoft.com/office/drawing/2014/main" id="{531AC6C2-171D-5114-46D4-5F7F56266E53}"/>
                </a:ext>
              </a:extLst>
            </p:cNvPr>
            <p:cNvSpPr/>
            <p:nvPr/>
          </p:nvSpPr>
          <p:spPr>
            <a:xfrm>
              <a:off x="555281" y="1034989"/>
              <a:ext cx="7157787" cy="193322"/>
            </a:xfrm>
            <a:prstGeom prst="rect">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1000" b="1" dirty="0">
                  <a:solidFill>
                    <a:schemeClr val="tx2"/>
                  </a:solidFill>
                </a:rPr>
                <a:t>Dažniausiai tiriami ir reikšmingiausi indikatoriai tręšimo sprendimams</a:t>
              </a:r>
            </a:p>
          </p:txBody>
        </p:sp>
        <p:sp>
          <p:nvSpPr>
            <p:cNvPr id="23" name="Rectangle 22">
              <a:extLst>
                <a:ext uri="{FF2B5EF4-FFF2-40B4-BE49-F238E27FC236}">
                  <a16:creationId xmlns:a16="http://schemas.microsoft.com/office/drawing/2014/main" id="{9189E13A-6DB2-A65B-B625-4DE508B0A452}"/>
                </a:ext>
              </a:extLst>
            </p:cNvPr>
            <p:cNvSpPr/>
            <p:nvPr/>
          </p:nvSpPr>
          <p:spPr>
            <a:xfrm>
              <a:off x="555279" y="1278534"/>
              <a:ext cx="7157789" cy="956196"/>
            </a:xfrm>
            <a:prstGeom prst="rect">
              <a:avLst/>
            </a:prstGeom>
            <a:solidFill>
              <a:schemeClr val="accent1">
                <a:lumMod val="40000"/>
                <a:lumOff val="60000"/>
              </a:schemeClr>
            </a:solidFill>
            <a:ln>
              <a:noFill/>
            </a:ln>
          </p:spPr>
          <p:txBody>
            <a:bodyPr spcFirstLastPara="1" wrap="square" lIns="91425" tIns="91425" rIns="91425" bIns="91425" rtlCol="0" anchor="ctr" anchorCtr="0">
              <a:noAutofit/>
            </a:bodyPr>
            <a:lstStyle/>
            <a:p>
              <a:pPr algn="just"/>
              <a:r>
                <a:rPr lang="lt-LT" sz="900" dirty="0">
                  <a:solidFill>
                    <a:schemeClr val="accent6"/>
                  </a:solidFill>
                </a:rPr>
                <a:t>Dažniausiai atliekami dirvožemio indikatoriai:</a:t>
              </a:r>
            </a:p>
            <a:p>
              <a:pPr marL="171450" indent="-171450" algn="just">
                <a:buFont typeface="Arial" panose="020B0604020202020204" pitchFamily="34" charset="0"/>
                <a:buChar char="•"/>
              </a:pPr>
              <a:r>
                <a:rPr lang="lt-LT" sz="900" b="1" dirty="0">
                  <a:solidFill>
                    <a:schemeClr val="accent6"/>
                  </a:solidFill>
                </a:rPr>
                <a:t>Dirvožemio pH;</a:t>
              </a:r>
            </a:p>
            <a:p>
              <a:pPr marL="171450" indent="-171450" algn="just">
                <a:buFont typeface="Arial" panose="020B0604020202020204" pitchFamily="34" charset="0"/>
                <a:buChar char="•"/>
              </a:pPr>
              <a:r>
                <a:rPr lang="lt-LT" sz="900" b="1" dirty="0">
                  <a:solidFill>
                    <a:schemeClr val="accent6"/>
                  </a:solidFill>
                </a:rPr>
                <a:t>Augalams prieinamas (judrieji) kalis ir fosforas;</a:t>
              </a:r>
            </a:p>
            <a:p>
              <a:pPr marL="171450" indent="-171450" algn="just">
                <a:buFont typeface="Arial" panose="020B0604020202020204" pitchFamily="34" charset="0"/>
                <a:buChar char="•"/>
              </a:pPr>
              <a:r>
                <a:rPr lang="lt-LT" sz="900" b="1" dirty="0">
                  <a:solidFill>
                    <a:schemeClr val="accent6"/>
                  </a:solidFill>
                </a:rPr>
                <a:t>Humusas;</a:t>
              </a:r>
            </a:p>
            <a:p>
              <a:pPr marL="171450" indent="-171450" algn="just">
                <a:buFont typeface="Arial" panose="020B0604020202020204" pitchFamily="34" charset="0"/>
                <a:buChar char="•"/>
              </a:pPr>
              <a:r>
                <a:rPr lang="lt-LT" sz="900" b="1" dirty="0">
                  <a:solidFill>
                    <a:schemeClr val="accent6"/>
                  </a:solidFill>
                </a:rPr>
                <a:t>Mineralinis azotas (pagal poreikį).</a:t>
              </a:r>
            </a:p>
            <a:p>
              <a:pPr marL="171450" indent="-171450" algn="just">
                <a:buFont typeface="Arial" panose="020B0604020202020204" pitchFamily="34" charset="0"/>
                <a:buChar char="•"/>
              </a:pPr>
              <a:endParaRPr lang="lt-LT" sz="900" dirty="0">
                <a:solidFill>
                  <a:schemeClr val="accent6"/>
                </a:solidFill>
              </a:endParaRPr>
            </a:p>
            <a:p>
              <a:pPr algn="just"/>
              <a:r>
                <a:rPr lang="lt-LT" sz="900" dirty="0">
                  <a:solidFill>
                    <a:schemeClr val="accent6"/>
                  </a:solidFill>
                </a:rPr>
                <a:t>Šiek tiek rečiau, bet taip pat pakankamai populiarūs tyrimai:</a:t>
              </a:r>
            </a:p>
            <a:p>
              <a:pPr marL="171450" indent="-171450" algn="just">
                <a:buFont typeface="Arial" panose="020B0604020202020204" pitchFamily="34" charset="0"/>
                <a:buChar char="•"/>
              </a:pPr>
              <a:r>
                <a:rPr lang="lt-LT" sz="900" dirty="0">
                  <a:solidFill>
                    <a:schemeClr val="accent6"/>
                  </a:solidFill>
                </a:rPr>
                <a:t>Granuliometrinė dirvožemio sudėtis;</a:t>
              </a:r>
            </a:p>
            <a:p>
              <a:pPr marL="171450" indent="-171450" algn="just">
                <a:buFont typeface="Arial" panose="020B0604020202020204" pitchFamily="34" charset="0"/>
                <a:buChar char="•"/>
              </a:pPr>
              <a:r>
                <a:rPr lang="lt-LT" sz="900" dirty="0">
                  <a:solidFill>
                    <a:schemeClr val="accent6"/>
                  </a:solidFill>
                </a:rPr>
                <a:t>Vandenyje tirpūs magnis ir kalcis;</a:t>
              </a:r>
            </a:p>
            <a:p>
              <a:pPr marL="171450" indent="-171450" algn="just">
                <a:buFont typeface="Arial" panose="020B0604020202020204" pitchFamily="34" charset="0"/>
                <a:buChar char="•"/>
              </a:pPr>
              <a:r>
                <a:rPr lang="lt-LT" sz="900" dirty="0">
                  <a:solidFill>
                    <a:schemeClr val="accent6"/>
                  </a:solidFill>
                </a:rPr>
                <a:t>Dirvožemio elektrinis laidumas.</a:t>
              </a:r>
            </a:p>
          </p:txBody>
        </p:sp>
      </p:grpSp>
      <p:grpSp>
        <p:nvGrpSpPr>
          <p:cNvPr id="35" name="Group 34">
            <a:extLst>
              <a:ext uri="{FF2B5EF4-FFF2-40B4-BE49-F238E27FC236}">
                <a16:creationId xmlns:a16="http://schemas.microsoft.com/office/drawing/2014/main" id="{1BB9089F-736C-F6D3-6621-C5A645596BC6}"/>
              </a:ext>
            </a:extLst>
          </p:cNvPr>
          <p:cNvGrpSpPr/>
          <p:nvPr/>
        </p:nvGrpSpPr>
        <p:grpSpPr>
          <a:xfrm>
            <a:off x="6182486" y="922344"/>
            <a:ext cx="2421764" cy="2440258"/>
            <a:chOff x="5235992" y="785319"/>
            <a:chExt cx="15992643" cy="1362791"/>
          </a:xfrm>
        </p:grpSpPr>
        <p:sp>
          <p:nvSpPr>
            <p:cNvPr id="36" name="Rectangle 35">
              <a:extLst>
                <a:ext uri="{FF2B5EF4-FFF2-40B4-BE49-F238E27FC236}">
                  <a16:creationId xmlns:a16="http://schemas.microsoft.com/office/drawing/2014/main" id="{5CADD639-E95E-0C2B-1765-5AFE1A61D4EF}"/>
                </a:ext>
              </a:extLst>
            </p:cNvPr>
            <p:cNvSpPr/>
            <p:nvPr/>
          </p:nvSpPr>
          <p:spPr>
            <a:xfrm>
              <a:off x="5250247" y="785319"/>
              <a:ext cx="15978387" cy="216108"/>
            </a:xfrm>
            <a:prstGeom prst="rect">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r>
                <a:rPr lang="lt-LT" sz="1000" b="1">
                  <a:solidFill>
                    <a:schemeClr val="tx2"/>
                  </a:solidFill>
                </a:rPr>
                <a:t>Papildomi indikatoriai</a:t>
              </a:r>
            </a:p>
          </p:txBody>
        </p:sp>
        <p:sp>
          <p:nvSpPr>
            <p:cNvPr id="37" name="Rectangle 36">
              <a:extLst>
                <a:ext uri="{FF2B5EF4-FFF2-40B4-BE49-F238E27FC236}">
                  <a16:creationId xmlns:a16="http://schemas.microsoft.com/office/drawing/2014/main" id="{0EEDD14F-6D3A-59A8-46AC-17C1EF335F56}"/>
                </a:ext>
              </a:extLst>
            </p:cNvPr>
            <p:cNvSpPr/>
            <p:nvPr/>
          </p:nvSpPr>
          <p:spPr>
            <a:xfrm>
              <a:off x="5235992" y="1060294"/>
              <a:ext cx="15992643" cy="1087816"/>
            </a:xfrm>
            <a:prstGeom prst="rect">
              <a:avLst/>
            </a:prstGeom>
            <a:solidFill>
              <a:schemeClr val="tx2"/>
            </a:solidFill>
            <a:ln>
              <a:noFill/>
            </a:ln>
          </p:spPr>
          <p:txBody>
            <a:bodyPr spcFirstLastPara="1" wrap="square" lIns="91425" tIns="91425" rIns="91425" bIns="91425" rtlCol="0" anchor="ctr" anchorCtr="0">
              <a:noAutofit/>
            </a:bodyPr>
            <a:lstStyle/>
            <a:p>
              <a:pPr algn="just"/>
              <a:r>
                <a:rPr lang="lt-LT" sz="900" dirty="0">
                  <a:solidFill>
                    <a:schemeClr val="accent6"/>
                  </a:solidFill>
                </a:rPr>
                <a:t>Apklausos dalyviai išskyrė šiuos, mažiau svarbius, antrinio pobūdžio dirvožemio tyrimų rodiklius:</a:t>
              </a:r>
            </a:p>
            <a:p>
              <a:pPr marL="171450" indent="-171450" algn="just">
                <a:buFont typeface="Arial" panose="020B0604020202020204" pitchFamily="34" charset="0"/>
                <a:buChar char="•"/>
              </a:pPr>
              <a:r>
                <a:rPr lang="lt-LT" sz="900" b="1" dirty="0">
                  <a:solidFill>
                    <a:schemeClr val="accent6"/>
                  </a:solidFill>
                </a:rPr>
                <a:t>Likusieji mikroelementai (geležis, varis, manganas, cinkas ir kt.);</a:t>
              </a:r>
            </a:p>
            <a:p>
              <a:pPr marL="171450" indent="-171450" algn="just">
                <a:buFont typeface="Arial" panose="020B0604020202020204" pitchFamily="34" charset="0"/>
                <a:buChar char="•"/>
              </a:pPr>
              <a:r>
                <a:rPr lang="lt-LT" sz="900" dirty="0">
                  <a:solidFill>
                    <a:schemeClr val="accent6"/>
                  </a:solidFill>
                </a:rPr>
                <a:t>Sunkieji metalai ir teršalai;</a:t>
              </a:r>
            </a:p>
            <a:p>
              <a:pPr marL="171450" indent="-171450" algn="just">
                <a:buFont typeface="Arial" panose="020B0604020202020204" pitchFamily="34" charset="0"/>
                <a:buChar char="•"/>
              </a:pPr>
              <a:r>
                <a:rPr lang="lt-LT" sz="900" dirty="0">
                  <a:solidFill>
                    <a:schemeClr val="accent6"/>
                  </a:solidFill>
                </a:rPr>
                <a:t>Biologinės įvairovės tyrimai.</a:t>
              </a:r>
            </a:p>
            <a:p>
              <a:pPr marL="171450" indent="-171450" algn="just">
                <a:buFont typeface="Arial" panose="020B0604020202020204" pitchFamily="34" charset="0"/>
                <a:buChar char="•"/>
              </a:pPr>
              <a:endParaRPr lang="lt-LT" sz="900" dirty="0">
                <a:solidFill>
                  <a:schemeClr val="accent6"/>
                </a:solidFill>
              </a:endParaRPr>
            </a:p>
            <a:p>
              <a:pPr algn="just"/>
              <a:r>
                <a:rPr lang="lt-LT" sz="900" dirty="0">
                  <a:solidFill>
                    <a:schemeClr val="accent6"/>
                  </a:solidFill>
                </a:rPr>
                <a:t> Šie tyrimai atliekami rečiau dėl jų riboto integravimo į tręšimo planavimo sprendimus.</a:t>
              </a:r>
            </a:p>
          </p:txBody>
        </p:sp>
      </p:grpSp>
      <p:sp>
        <p:nvSpPr>
          <p:cNvPr id="4" name="Title 1">
            <a:extLst>
              <a:ext uri="{FF2B5EF4-FFF2-40B4-BE49-F238E27FC236}">
                <a16:creationId xmlns:a16="http://schemas.microsoft.com/office/drawing/2014/main" id="{2D40E02A-7E86-95CB-00F4-43042A773643}"/>
              </a:ext>
            </a:extLst>
          </p:cNvPr>
          <p:cNvSpPr txBox="1">
            <a:spLocks/>
          </p:cNvSpPr>
          <p:nvPr/>
        </p:nvSpPr>
        <p:spPr>
          <a:xfrm>
            <a:off x="558851" y="376238"/>
            <a:ext cx="8058150" cy="503238"/>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200" b="1" i="0" kern="1200">
                <a:solidFill>
                  <a:srgbClr val="2D3934"/>
                </a:solidFill>
                <a:latin typeface="Calibri" panose="020F0502020204030204" pitchFamily="34" charset="0"/>
                <a:ea typeface="+mj-ea"/>
                <a:cs typeface="+mj-cs"/>
              </a:defRPr>
            </a:lvl1pPr>
          </a:lstStyle>
          <a:p>
            <a:r>
              <a:rPr lang="lt-LT" sz="1050" dirty="0"/>
              <a:t>Apklausų rezultatai demonstruoja, jog tręšimo planams sudaryti rekomenduojami pH, augalams prieinamų fosforo ir kalio, bei humuso tyrimai, o pagal poreikį – </a:t>
            </a:r>
            <a:r>
              <a:rPr lang="lt-LT" sz="1050" dirty="0" err="1"/>
              <a:t>Nmin</a:t>
            </a:r>
            <a:r>
              <a:rPr lang="lt-LT" sz="1050" dirty="0"/>
              <a:t>. Tyrimai kartojami kas 4 metus, imant 1 jungtinį ėminį iš ne daugiau kaip 4 ha</a:t>
            </a:r>
          </a:p>
        </p:txBody>
      </p:sp>
      <p:grpSp>
        <p:nvGrpSpPr>
          <p:cNvPr id="5" name="Group 4">
            <a:extLst>
              <a:ext uri="{FF2B5EF4-FFF2-40B4-BE49-F238E27FC236}">
                <a16:creationId xmlns:a16="http://schemas.microsoft.com/office/drawing/2014/main" id="{5A8D784D-205D-15CC-9B8E-F0759C33BD4D}"/>
              </a:ext>
            </a:extLst>
          </p:cNvPr>
          <p:cNvGrpSpPr/>
          <p:nvPr/>
        </p:nvGrpSpPr>
        <p:grpSpPr>
          <a:xfrm>
            <a:off x="546101" y="121555"/>
            <a:ext cx="7575549" cy="218170"/>
            <a:chOff x="546101" y="121555"/>
            <a:chExt cx="6560991" cy="216000"/>
          </a:xfrm>
        </p:grpSpPr>
        <p:sp>
          <p:nvSpPr>
            <p:cNvPr id="6" name="Parallelogram 5">
              <a:extLst>
                <a:ext uri="{FF2B5EF4-FFF2-40B4-BE49-F238E27FC236}">
                  <a16:creationId xmlns:a16="http://schemas.microsoft.com/office/drawing/2014/main" id="{83566505-8DFA-E0E0-0DE1-F4F3D2793C72}"/>
                </a:ext>
              </a:extLst>
            </p:cNvPr>
            <p:cNvSpPr/>
            <p:nvPr/>
          </p:nvSpPr>
          <p:spPr>
            <a:xfrm>
              <a:off x="546101" y="121555"/>
              <a:ext cx="1356305"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Tikslai, uždaviniai, terminai, </a:t>
              </a:r>
              <a:r>
                <a:rPr lang="lt-LT" sz="600">
                  <a:solidFill>
                    <a:schemeClr val="accent6"/>
                  </a:solidFill>
                  <a:latin typeface="Calibri" panose="020F0502020204030204" pitchFamily="34" charset="0"/>
                </a:rPr>
                <a:t>metodika   </a:t>
              </a:r>
              <a:endParaRPr lang="pt-BR" sz="600" dirty="0">
                <a:solidFill>
                  <a:schemeClr val="accent6"/>
                </a:solidFill>
                <a:latin typeface="Calibri" panose="020F0502020204030204" pitchFamily="34" charset="0"/>
              </a:endParaRPr>
            </a:p>
          </p:txBody>
        </p:sp>
        <p:sp>
          <p:nvSpPr>
            <p:cNvPr id="7" name="Parallelogram 6">
              <a:extLst>
                <a:ext uri="{FF2B5EF4-FFF2-40B4-BE49-F238E27FC236}">
                  <a16:creationId xmlns:a16="http://schemas.microsoft.com/office/drawing/2014/main" id="{DBA30C92-ECD5-144B-0F33-4BCA0101FDBB}"/>
                </a:ext>
              </a:extLst>
            </p:cNvPr>
            <p:cNvSpPr/>
            <p:nvPr/>
          </p:nvSpPr>
          <p:spPr>
            <a:xfrm>
              <a:off x="1854498" y="121555"/>
              <a:ext cx="1349080"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rgbClr val="FFFFFF"/>
                  </a:solidFill>
                  <a:latin typeface="Calibri" panose="020F0502020204030204" pitchFamily="34" charset="0"/>
                </a:rPr>
                <a:t>Dirvožemio tyrimų paslaugų rinkos analizė</a:t>
              </a:r>
              <a:endParaRPr lang="pt-BR" sz="600" dirty="0">
                <a:solidFill>
                  <a:srgbClr val="FFFFFF"/>
                </a:solidFill>
                <a:latin typeface="Calibri" panose="020F0502020204030204" pitchFamily="34" charset="0"/>
              </a:endParaRPr>
            </a:p>
          </p:txBody>
        </p:sp>
        <p:sp>
          <p:nvSpPr>
            <p:cNvPr id="8" name="Parallelogram 7">
              <a:extLst>
                <a:ext uri="{FF2B5EF4-FFF2-40B4-BE49-F238E27FC236}">
                  <a16:creationId xmlns:a16="http://schemas.microsoft.com/office/drawing/2014/main" id="{FBC9C090-325D-D878-58FE-A402A659F0EC}"/>
                </a:ext>
              </a:extLst>
            </p:cNvPr>
            <p:cNvSpPr/>
            <p:nvPr/>
          </p:nvSpPr>
          <p:spPr>
            <a:xfrm>
              <a:off x="3155669"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Kompensacinės išmokos gairės, sąlygos, įsipareigojimai</a:t>
              </a:r>
              <a:endParaRPr lang="pt-BR" sz="600" dirty="0">
                <a:solidFill>
                  <a:schemeClr val="accent6"/>
                </a:solidFill>
                <a:latin typeface="Calibri" panose="020F0502020204030204" pitchFamily="34" charset="0"/>
              </a:endParaRPr>
            </a:p>
          </p:txBody>
        </p:sp>
        <p:sp>
          <p:nvSpPr>
            <p:cNvPr id="10" name="Parallelogram 9">
              <a:extLst>
                <a:ext uri="{FF2B5EF4-FFF2-40B4-BE49-F238E27FC236}">
                  <a16:creationId xmlns:a16="http://schemas.microsoft.com/office/drawing/2014/main" id="{7A14C686-4F6D-1A1B-A434-955F184147C7}"/>
                </a:ext>
              </a:extLst>
            </p:cNvPr>
            <p:cNvSpPr/>
            <p:nvPr/>
          </p:nvSpPr>
          <p:spPr>
            <a:xfrm>
              <a:off x="4456841"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I, II, III alternatyvų parengimas</a:t>
              </a:r>
              <a:endParaRPr lang="pt-BR" sz="600">
                <a:solidFill>
                  <a:schemeClr val="accent6"/>
                </a:solidFill>
                <a:latin typeface="Calibri" panose="020F0502020204030204" pitchFamily="34" charset="0"/>
              </a:endParaRPr>
            </a:p>
          </p:txBody>
        </p:sp>
        <p:sp>
          <p:nvSpPr>
            <p:cNvPr id="11" name="Parallelogram 10">
              <a:extLst>
                <a:ext uri="{FF2B5EF4-FFF2-40B4-BE49-F238E27FC236}">
                  <a16:creationId xmlns:a16="http://schemas.microsoft.com/office/drawing/2014/main" id="{7DCEB1AA-809B-CF44-16E6-3B1EADD8BB42}"/>
                </a:ext>
              </a:extLst>
            </p:cNvPr>
            <p:cNvSpPr/>
            <p:nvPr/>
          </p:nvSpPr>
          <p:spPr>
            <a:xfrm>
              <a:off x="5758012"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Apibendrinimas</a:t>
              </a:r>
              <a:endParaRPr lang="pt-BR" sz="600">
                <a:solidFill>
                  <a:schemeClr val="accent6"/>
                </a:solidFill>
                <a:latin typeface="Calibri" panose="020F0502020204030204" pitchFamily="34" charset="0"/>
              </a:endParaRPr>
            </a:p>
          </p:txBody>
        </p:sp>
      </p:grpSp>
      <p:sp>
        <p:nvSpPr>
          <p:cNvPr id="13" name="Arrow: Right 12">
            <a:extLst>
              <a:ext uri="{FF2B5EF4-FFF2-40B4-BE49-F238E27FC236}">
                <a16:creationId xmlns:a16="http://schemas.microsoft.com/office/drawing/2014/main" id="{8869615D-49A4-A98E-575F-A2C1DAB4EDE5}"/>
              </a:ext>
            </a:extLst>
          </p:cNvPr>
          <p:cNvSpPr/>
          <p:nvPr/>
        </p:nvSpPr>
        <p:spPr>
          <a:xfrm>
            <a:off x="539750" y="4246923"/>
            <a:ext cx="423333" cy="251508"/>
          </a:xfrm>
          <a:prstGeom prst="rightArrow">
            <a:avLst/>
          </a:prstGeom>
          <a:solidFill>
            <a:schemeClr val="accent1">
              <a:lumMod val="20000"/>
              <a:lumOff val="8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pic>
        <p:nvPicPr>
          <p:cNvPr id="24" name="Graphic 23" descr="Beaker with solid fill">
            <a:extLst>
              <a:ext uri="{FF2B5EF4-FFF2-40B4-BE49-F238E27FC236}">
                <a16:creationId xmlns:a16="http://schemas.microsoft.com/office/drawing/2014/main" id="{A61B36C6-5AE8-EE8B-A79C-3C64266624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17925" y="3495140"/>
            <a:ext cx="540000" cy="540000"/>
          </a:xfrm>
          <a:prstGeom prst="rect">
            <a:avLst/>
          </a:prstGeom>
        </p:spPr>
      </p:pic>
      <p:pic>
        <p:nvPicPr>
          <p:cNvPr id="31" name="Graphic 30" descr="Boardroom with solid fill">
            <a:extLst>
              <a:ext uri="{FF2B5EF4-FFF2-40B4-BE49-F238E27FC236}">
                <a16:creationId xmlns:a16="http://schemas.microsoft.com/office/drawing/2014/main" id="{9338F309-B225-0992-8346-D153B3DE49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98128" y="3495140"/>
            <a:ext cx="540000" cy="540000"/>
          </a:xfrm>
          <a:prstGeom prst="rect">
            <a:avLst/>
          </a:prstGeom>
        </p:spPr>
      </p:pic>
      <p:pic>
        <p:nvPicPr>
          <p:cNvPr id="33" name="Graphic 32" descr="Bar graph with upward trend with solid fill">
            <a:extLst>
              <a:ext uri="{FF2B5EF4-FFF2-40B4-BE49-F238E27FC236}">
                <a16:creationId xmlns:a16="http://schemas.microsoft.com/office/drawing/2014/main" id="{5AD89050-BC95-8540-95B5-B4989D4C850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23368" y="3495140"/>
            <a:ext cx="540000" cy="540000"/>
          </a:xfrm>
          <a:prstGeom prst="rect">
            <a:avLst/>
          </a:prstGeom>
        </p:spPr>
      </p:pic>
    </p:spTree>
    <p:extLst>
      <p:ext uri="{BB962C8B-B14F-4D97-AF65-F5344CB8AC3E}">
        <p14:creationId xmlns:p14="http://schemas.microsoft.com/office/powerpoint/2010/main" val="289213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C8C1-B7A3-2913-2F27-47D86446A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C2D9F-307B-3945-4D75-1D726AD59727}"/>
              </a:ext>
            </a:extLst>
          </p:cNvPr>
          <p:cNvSpPr>
            <a:spLocks noGrp="1"/>
          </p:cNvSpPr>
          <p:nvPr>
            <p:ph type="title"/>
          </p:nvPr>
        </p:nvSpPr>
        <p:spPr>
          <a:xfrm>
            <a:off x="546100" y="358835"/>
            <a:ext cx="8058150" cy="519960"/>
          </a:xfrm>
        </p:spPr>
        <p:txBody>
          <a:bodyPr vert="horz" lIns="0" tIns="0" rIns="0" bIns="0" rtlCol="0" anchor="ctr">
            <a:noAutofit/>
          </a:bodyPr>
          <a:lstStyle/>
          <a:p>
            <a:pPr algn="just"/>
            <a:r>
              <a:rPr lang="lt-LT" sz="1050" dirty="0"/>
              <a:t>Identifikuotos trys pagrindinės dirvožemio tyrimų kainodarą formuojančios sudedamosios dalys: ėminių paėmimo, laboratorinės analizės ir tręšimo planų (ir/ar rekomendacijų) parengimo sąnaudos</a:t>
            </a:r>
          </a:p>
        </p:txBody>
      </p:sp>
      <p:sp>
        <p:nvSpPr>
          <p:cNvPr id="3" name="Slide Number Placeholder 2">
            <a:extLst>
              <a:ext uri="{FF2B5EF4-FFF2-40B4-BE49-F238E27FC236}">
                <a16:creationId xmlns:a16="http://schemas.microsoft.com/office/drawing/2014/main" id="{76FE7490-1415-BED8-3BF9-2B43AEC99741}"/>
              </a:ext>
            </a:extLst>
          </p:cNvPr>
          <p:cNvSpPr>
            <a:spLocks noGrp="1"/>
          </p:cNvSpPr>
          <p:nvPr>
            <p:ph type="sldNum" sz="quarter" idx="12"/>
          </p:nvPr>
        </p:nvSpPr>
        <p:spPr/>
        <p:txBody>
          <a:bodyPr/>
          <a:lstStyle/>
          <a:p>
            <a:fld id="{42B1E8F1-27DF-3C4C-AF5E-F329429EDE92}" type="slidenum">
              <a:rPr lang="lt-LT" smtClean="0"/>
              <a:pPr/>
              <a:t>9</a:t>
            </a:fld>
            <a:endParaRPr lang="lt-LT"/>
          </a:p>
        </p:txBody>
      </p:sp>
      <p:grpSp>
        <p:nvGrpSpPr>
          <p:cNvPr id="21" name="Group 20">
            <a:extLst>
              <a:ext uri="{FF2B5EF4-FFF2-40B4-BE49-F238E27FC236}">
                <a16:creationId xmlns:a16="http://schemas.microsoft.com/office/drawing/2014/main" id="{7734BA75-D744-FC00-70C7-A7D7C96D57B7}"/>
              </a:ext>
            </a:extLst>
          </p:cNvPr>
          <p:cNvGrpSpPr/>
          <p:nvPr/>
        </p:nvGrpSpPr>
        <p:grpSpPr>
          <a:xfrm>
            <a:off x="6385982" y="962447"/>
            <a:ext cx="2219118" cy="2082811"/>
            <a:chOff x="6385979" y="1142447"/>
            <a:chExt cx="2219118" cy="2082811"/>
          </a:xfrm>
        </p:grpSpPr>
        <p:sp>
          <p:nvSpPr>
            <p:cNvPr id="6" name="Rectangle 5">
              <a:extLst>
                <a:ext uri="{FF2B5EF4-FFF2-40B4-BE49-F238E27FC236}">
                  <a16:creationId xmlns:a16="http://schemas.microsoft.com/office/drawing/2014/main" id="{3D7B8630-6F40-78B7-1B6D-3843EB74B27D}"/>
                </a:ext>
              </a:extLst>
            </p:cNvPr>
            <p:cNvSpPr/>
            <p:nvPr/>
          </p:nvSpPr>
          <p:spPr>
            <a:xfrm>
              <a:off x="6387497" y="1142447"/>
              <a:ext cx="2217600" cy="466794"/>
            </a:xfrm>
            <a:prstGeom prst="rect">
              <a:avLst/>
            </a:prstGeom>
            <a:solidFill>
              <a:schemeClr val="accent1"/>
            </a:solidFill>
            <a:ln>
              <a:noFill/>
            </a:ln>
          </p:spPr>
          <p:txBody>
            <a:bodyPr spcFirstLastPara="1" wrap="square" lIns="91425" tIns="91425" rIns="91425" bIns="91425" rtlCol="0" anchor="ctr" anchorCtr="0">
              <a:noAutofit/>
            </a:bodyPr>
            <a:lstStyle/>
            <a:p>
              <a:pPr marL="0" indent="0" algn="just" rtl="0">
                <a:spcBef>
                  <a:spcPts val="0"/>
                </a:spcBef>
                <a:spcAft>
                  <a:spcPts val="0"/>
                </a:spcAft>
                <a:buNone/>
              </a:pPr>
              <a:endParaRPr lang="lt-LT" sz="1000" dirty="0">
                <a:solidFill>
                  <a:schemeClr val="lt1"/>
                </a:solidFill>
              </a:endParaRPr>
            </a:p>
            <a:p>
              <a:pPr algn="just"/>
              <a:r>
                <a:rPr lang="lt-LT" sz="1000" b="1" dirty="0">
                  <a:solidFill>
                    <a:schemeClr val="tx2"/>
                  </a:solidFill>
                </a:rPr>
                <a:t>3. Tręšimo planų sudarymas arba rekomendacijų pateikimas / tyrimų aptarimas</a:t>
              </a:r>
            </a:p>
            <a:p>
              <a:pPr marL="0" indent="0" algn="just" rtl="0">
                <a:spcBef>
                  <a:spcPts val="0"/>
                </a:spcBef>
                <a:spcAft>
                  <a:spcPts val="0"/>
                </a:spcAft>
                <a:buNone/>
              </a:pPr>
              <a:endParaRPr lang="lt-LT" sz="1000" dirty="0">
                <a:solidFill>
                  <a:schemeClr val="lt1"/>
                </a:solidFill>
              </a:endParaRPr>
            </a:p>
          </p:txBody>
        </p:sp>
        <p:sp>
          <p:nvSpPr>
            <p:cNvPr id="7" name="Rectangle 6">
              <a:extLst>
                <a:ext uri="{FF2B5EF4-FFF2-40B4-BE49-F238E27FC236}">
                  <a16:creationId xmlns:a16="http://schemas.microsoft.com/office/drawing/2014/main" id="{511D8F5A-E092-C556-C64D-4A92E35B095A}"/>
                </a:ext>
              </a:extLst>
            </p:cNvPr>
            <p:cNvSpPr/>
            <p:nvPr/>
          </p:nvSpPr>
          <p:spPr>
            <a:xfrm>
              <a:off x="6385979" y="1710072"/>
              <a:ext cx="2217600" cy="1515186"/>
            </a:xfrm>
            <a:prstGeom prst="rect">
              <a:avLst/>
            </a:prstGeom>
            <a:solidFill>
              <a:schemeClr val="accent1">
                <a:lumMod val="60000"/>
                <a:lumOff val="40000"/>
              </a:schemeClr>
            </a:solidFill>
            <a:ln>
              <a:noFill/>
            </a:ln>
          </p:spPr>
          <p:txBody>
            <a:bodyPr spcFirstLastPara="1" wrap="square" lIns="91425" tIns="91425" rIns="91425" bIns="91425" rtlCol="0" anchor="ctr" anchorCtr="0">
              <a:noAutofit/>
            </a:bodyPr>
            <a:lstStyle/>
            <a:p>
              <a:pPr algn="just"/>
              <a:r>
                <a:rPr lang="lt-LT" sz="1000" dirty="0">
                  <a:solidFill>
                    <a:schemeClr val="accent6"/>
                  </a:solidFill>
                </a:rPr>
                <a:t>Tręšimo planas / rekomendacijos / tręšimo žemėlapis kintama norma ir kt.</a:t>
              </a:r>
              <a:endParaRPr lang="lt-LT" sz="800" dirty="0">
                <a:solidFill>
                  <a:schemeClr val="accent6"/>
                </a:solidFill>
              </a:endParaRPr>
            </a:p>
          </p:txBody>
        </p:sp>
      </p:grpSp>
      <p:sp>
        <p:nvSpPr>
          <p:cNvPr id="8" name="Arrow: Right 7">
            <a:extLst>
              <a:ext uri="{FF2B5EF4-FFF2-40B4-BE49-F238E27FC236}">
                <a16:creationId xmlns:a16="http://schemas.microsoft.com/office/drawing/2014/main" id="{D0A4ED97-F049-0D08-9E54-B902C2F02178}"/>
              </a:ext>
            </a:extLst>
          </p:cNvPr>
          <p:cNvSpPr/>
          <p:nvPr/>
        </p:nvSpPr>
        <p:spPr>
          <a:xfrm>
            <a:off x="2895473" y="2182113"/>
            <a:ext cx="423333" cy="251508"/>
          </a:xfrm>
          <a:prstGeom prst="rightArrow">
            <a:avLst/>
          </a:prstGeom>
          <a:solidFill>
            <a:schemeClr val="tx2">
              <a:lumMod val="90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0" name="Arrow: Right 9">
            <a:extLst>
              <a:ext uri="{FF2B5EF4-FFF2-40B4-BE49-F238E27FC236}">
                <a16:creationId xmlns:a16="http://schemas.microsoft.com/office/drawing/2014/main" id="{F3DB69D0-F45B-FC20-13EF-CB099DC9BBCC}"/>
              </a:ext>
            </a:extLst>
          </p:cNvPr>
          <p:cNvSpPr/>
          <p:nvPr/>
        </p:nvSpPr>
        <p:spPr>
          <a:xfrm>
            <a:off x="5793840" y="2182113"/>
            <a:ext cx="423333" cy="251508"/>
          </a:xfrm>
          <a:prstGeom prst="rightArrow">
            <a:avLst/>
          </a:prstGeom>
          <a:solidFill>
            <a:schemeClr val="tx2">
              <a:lumMod val="75000"/>
            </a:schemeClr>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lt-LT">
              <a:solidFill>
                <a:schemeClr val="lt1"/>
              </a:solidFill>
            </a:endParaRPr>
          </a:p>
        </p:txBody>
      </p:sp>
      <p:sp>
        <p:nvSpPr>
          <p:cNvPr id="16" name="Rectangle 15">
            <a:extLst>
              <a:ext uri="{FF2B5EF4-FFF2-40B4-BE49-F238E27FC236}">
                <a16:creationId xmlns:a16="http://schemas.microsoft.com/office/drawing/2014/main" id="{3E25869D-A398-7D36-324E-45A0E70AD557}"/>
              </a:ext>
            </a:extLst>
          </p:cNvPr>
          <p:cNvSpPr/>
          <p:nvPr/>
        </p:nvSpPr>
        <p:spPr>
          <a:xfrm>
            <a:off x="546100" y="3256557"/>
            <a:ext cx="8058150" cy="1092019"/>
          </a:xfrm>
          <a:prstGeom prst="rect">
            <a:avLst/>
          </a:prstGeom>
          <a:solidFill>
            <a:schemeClr val="bg1"/>
          </a:solidFill>
          <a:ln w="12700">
            <a:solidFill>
              <a:srgbClr val="FFCCCC"/>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8800" tIns="72000" rIns="28800" bIns="0" rtlCol="0" anchor="ctr"/>
          <a:lstStyle/>
          <a:p>
            <a:pPr marL="4762" indent="-171450" algn="just">
              <a:buFont typeface="Arial" panose="020B0604020202020204" pitchFamily="34" charset="0"/>
              <a:buChar char="•"/>
            </a:pPr>
            <a:r>
              <a:rPr lang="lt-LT" sz="900" b="1" dirty="0">
                <a:solidFill>
                  <a:srgbClr val="2C3834"/>
                </a:solidFill>
                <a:latin typeface="Calibri" panose="020F0502020204030204" pitchFamily="34" charset="0"/>
              </a:rPr>
              <a:t>Paslaugų tiekėjai dažniausiai yra patys sudarę tręšimo planavimui reikalingus indikatorių kompleksus ir juos pasiūlo savo klientams, o ne pavienius tyrimus </a:t>
            </a:r>
            <a:r>
              <a:rPr lang="lt-LT" sz="900" dirty="0">
                <a:solidFill>
                  <a:srgbClr val="2C3834"/>
                </a:solidFill>
                <a:latin typeface="Calibri" panose="020F0502020204030204" pitchFamily="34" charset="0"/>
              </a:rPr>
              <a:t>– todėl nustatyti tikslias kainas pavieniams dirvožemio tyrimams yra gana sudėtinga;</a:t>
            </a:r>
          </a:p>
          <a:p>
            <a:pPr marL="4762" indent="-171450" algn="just">
              <a:buFont typeface="Arial" panose="020B0604020202020204" pitchFamily="34" charset="0"/>
              <a:buChar char="•"/>
            </a:pPr>
            <a:r>
              <a:rPr lang="lt-LT" sz="900" b="1" dirty="0">
                <a:solidFill>
                  <a:srgbClr val="2C3834"/>
                </a:solidFill>
                <a:latin typeface="Calibri" panose="020F0502020204030204" pitchFamily="34" charset="0"/>
              </a:rPr>
              <a:t>Galutinė dirvožemio tyrimų paslaugos kaina ūkininkams praktiškai visais atvejais perskaičiuojama „hektaro principu“, kai yra perkama tyrimų paslauga –komplektas.</a:t>
            </a:r>
            <a:r>
              <a:rPr lang="lt-LT" sz="900" dirty="0">
                <a:solidFill>
                  <a:srgbClr val="2C3834"/>
                </a:solidFill>
                <a:latin typeface="Calibri" panose="020F0502020204030204" pitchFamily="34" charset="0"/>
              </a:rPr>
              <a:t> Jei užsakoma tik cheminė ėminių analizė, tuomet laboratorijos nurodo kainas už ėminius, į kurią neįeina ėminio paėmimas ir tręšimo plano sudarymas;</a:t>
            </a:r>
          </a:p>
          <a:p>
            <a:pPr marL="4762" indent="-171450" algn="just">
              <a:buFont typeface="Arial" panose="020B0604020202020204" pitchFamily="34" charset="0"/>
              <a:buChar char="•"/>
            </a:pPr>
            <a:r>
              <a:rPr lang="lt-LT" sz="900" b="1" dirty="0">
                <a:solidFill>
                  <a:srgbClr val="2C3834"/>
                </a:solidFill>
                <a:latin typeface="Calibri" panose="020F0502020204030204" pitchFamily="34" charset="0"/>
              </a:rPr>
              <a:t>Respondentų teigimu, didžiausią įtaką kainai daro pasirenkamų tirti rodiklių skaičius, jų sudėtingumas ir tiriamo ariamosios žemės ploto dydis</a:t>
            </a:r>
            <a:r>
              <a:rPr lang="lt-LT" sz="900" dirty="0">
                <a:solidFill>
                  <a:srgbClr val="2C3834"/>
                </a:solidFill>
                <a:latin typeface="Calibri" panose="020F0502020204030204" pitchFamily="34" charset="0"/>
              </a:rPr>
              <a:t>. Kadangi didesnių laukų tyrimai paslaugų teikėjams yra ekonomiškai efektyvesni – </a:t>
            </a:r>
            <a:r>
              <a:rPr lang="lt-LT" sz="900" b="1" dirty="0">
                <a:solidFill>
                  <a:srgbClr val="2C3834"/>
                </a:solidFill>
                <a:latin typeface="Calibri" panose="020F0502020204030204" pitchFamily="34" charset="0"/>
              </a:rPr>
              <a:t>smulkesni ūkiai susiduria su santykinai didesnėmis Eur/ha sąnaudomis.</a:t>
            </a:r>
          </a:p>
        </p:txBody>
      </p:sp>
      <p:sp>
        <p:nvSpPr>
          <p:cNvPr id="13" name="Rectangle 12">
            <a:extLst>
              <a:ext uri="{FF2B5EF4-FFF2-40B4-BE49-F238E27FC236}">
                <a16:creationId xmlns:a16="http://schemas.microsoft.com/office/drawing/2014/main" id="{BC9BBE2B-0BB7-B19B-39D3-8F69EEA4C47F}"/>
              </a:ext>
            </a:extLst>
          </p:cNvPr>
          <p:cNvSpPr/>
          <p:nvPr/>
        </p:nvSpPr>
        <p:spPr>
          <a:xfrm>
            <a:off x="4291880" y="4644602"/>
            <a:ext cx="1504627" cy="351790"/>
          </a:xfrm>
          <a:prstGeom prst="rect">
            <a:avLst/>
          </a:prstGeom>
          <a:noFill/>
          <a:ln>
            <a:noFill/>
          </a:ln>
        </p:spPr>
        <p:txBody>
          <a:bodyPr spcFirstLastPara="1" wrap="square" lIns="91425" tIns="91425" rIns="91425" bIns="91425" numCol="1" rtlCol="0" anchor="ctr" anchorCtr="0">
            <a:noAutofit/>
          </a:bodyPr>
          <a:lstStyle/>
          <a:p>
            <a:pPr lvl="0" defTabSz="914400">
              <a:defRPr/>
            </a:pPr>
            <a:r>
              <a:rPr lang="lt-LT" sz="700" kern="0">
                <a:solidFill>
                  <a:srgbClr val="92A9A0"/>
                </a:solidFill>
              </a:rPr>
              <a:t>Ha – hektaras</a:t>
            </a:r>
          </a:p>
          <a:p>
            <a:pPr lvl="0" defTabSz="914400">
              <a:defRPr/>
            </a:pPr>
            <a:r>
              <a:rPr lang="lt-LT" sz="700" kern="0">
                <a:solidFill>
                  <a:srgbClr val="92A9A0"/>
                </a:solidFill>
              </a:rPr>
              <a:t>Eur – euras.</a:t>
            </a:r>
          </a:p>
        </p:txBody>
      </p:sp>
      <p:grpSp>
        <p:nvGrpSpPr>
          <p:cNvPr id="34" name="Group 33">
            <a:extLst>
              <a:ext uri="{FF2B5EF4-FFF2-40B4-BE49-F238E27FC236}">
                <a16:creationId xmlns:a16="http://schemas.microsoft.com/office/drawing/2014/main" id="{45E21FBC-0125-B6AF-8D68-6313D1ACFAEE}"/>
              </a:ext>
            </a:extLst>
          </p:cNvPr>
          <p:cNvGrpSpPr/>
          <p:nvPr/>
        </p:nvGrpSpPr>
        <p:grpSpPr>
          <a:xfrm>
            <a:off x="539752" y="970680"/>
            <a:ext cx="2216808" cy="2082811"/>
            <a:chOff x="539749" y="1150680"/>
            <a:chExt cx="2216808" cy="2082811"/>
          </a:xfrm>
        </p:grpSpPr>
        <p:sp>
          <p:nvSpPr>
            <p:cNvPr id="9" name="Rectangle 8">
              <a:extLst>
                <a:ext uri="{FF2B5EF4-FFF2-40B4-BE49-F238E27FC236}">
                  <a16:creationId xmlns:a16="http://schemas.microsoft.com/office/drawing/2014/main" id="{E366A505-ACA4-E98D-6A3A-FF98351E08F4}"/>
                </a:ext>
              </a:extLst>
            </p:cNvPr>
            <p:cNvSpPr/>
            <p:nvPr/>
          </p:nvSpPr>
          <p:spPr>
            <a:xfrm>
              <a:off x="539749" y="1724647"/>
              <a:ext cx="1014955" cy="702000"/>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algn="ctr"/>
              <a:r>
                <a:rPr lang="lt-LT" sz="900" dirty="0">
                  <a:solidFill>
                    <a:schemeClr val="accent6"/>
                  </a:solidFill>
                </a:rPr>
                <a:t>Logistika </a:t>
              </a:r>
            </a:p>
          </p:txBody>
        </p:sp>
        <p:sp>
          <p:nvSpPr>
            <p:cNvPr id="15" name="Rectangle 14">
              <a:extLst>
                <a:ext uri="{FF2B5EF4-FFF2-40B4-BE49-F238E27FC236}">
                  <a16:creationId xmlns:a16="http://schemas.microsoft.com/office/drawing/2014/main" id="{C3F0D75D-3663-7792-6786-32E657FA1657}"/>
                </a:ext>
              </a:extLst>
            </p:cNvPr>
            <p:cNvSpPr/>
            <p:nvPr/>
          </p:nvSpPr>
          <p:spPr>
            <a:xfrm>
              <a:off x="539750" y="1150680"/>
              <a:ext cx="2216754" cy="469123"/>
            </a:xfrm>
            <a:prstGeom prst="rect">
              <a:avLst/>
            </a:prstGeom>
            <a:solidFill>
              <a:schemeClr val="accent1"/>
            </a:solidFill>
            <a:ln>
              <a:noFill/>
            </a:ln>
          </p:spPr>
          <p:txBody>
            <a:bodyPr spcFirstLastPara="1" wrap="square" lIns="91425" tIns="91425" rIns="91425" bIns="91425" rtlCol="0" anchor="ctr" anchorCtr="0">
              <a:noAutofit/>
            </a:bodyPr>
            <a:lstStyle/>
            <a:p>
              <a:pPr algn="just"/>
              <a:r>
                <a:rPr lang="lt-LT" sz="1000" b="1" dirty="0">
                  <a:solidFill>
                    <a:schemeClr val="tx2"/>
                  </a:solidFill>
                </a:rPr>
                <a:t>1. Dirvožemio ėminių paėmimo sąnaudos</a:t>
              </a:r>
            </a:p>
          </p:txBody>
        </p:sp>
        <p:sp>
          <p:nvSpPr>
            <p:cNvPr id="11" name="Rectangle 10">
              <a:extLst>
                <a:ext uri="{FF2B5EF4-FFF2-40B4-BE49-F238E27FC236}">
                  <a16:creationId xmlns:a16="http://schemas.microsoft.com/office/drawing/2014/main" id="{B15BE84D-10CF-909F-6266-DB0F9A92CB1A}"/>
                </a:ext>
              </a:extLst>
            </p:cNvPr>
            <p:cNvSpPr/>
            <p:nvPr/>
          </p:nvSpPr>
          <p:spPr>
            <a:xfrm>
              <a:off x="1741602" y="1724647"/>
              <a:ext cx="1014955" cy="702000"/>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algn="ctr"/>
              <a:r>
                <a:rPr lang="lt-LT" sz="900" dirty="0">
                  <a:solidFill>
                    <a:schemeClr val="accent6"/>
                  </a:solidFill>
                </a:rPr>
                <a:t>Darbo laikas</a:t>
              </a:r>
            </a:p>
          </p:txBody>
        </p:sp>
        <p:sp>
          <p:nvSpPr>
            <p:cNvPr id="29" name="Rectangle 28">
              <a:extLst>
                <a:ext uri="{FF2B5EF4-FFF2-40B4-BE49-F238E27FC236}">
                  <a16:creationId xmlns:a16="http://schemas.microsoft.com/office/drawing/2014/main" id="{5A40153B-D53A-B32B-B138-5707FA06E0EA}"/>
                </a:ext>
              </a:extLst>
            </p:cNvPr>
            <p:cNvSpPr/>
            <p:nvPr/>
          </p:nvSpPr>
          <p:spPr>
            <a:xfrm>
              <a:off x="539750" y="2531491"/>
              <a:ext cx="1014954" cy="702000"/>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algn="ctr"/>
              <a:r>
                <a:rPr lang="lt-LT" sz="900" dirty="0">
                  <a:solidFill>
                    <a:schemeClr val="accent6"/>
                  </a:solidFill>
                </a:rPr>
                <a:t>Ėminio metodas ir intensyvumas</a:t>
              </a:r>
            </a:p>
          </p:txBody>
        </p:sp>
        <p:sp>
          <p:nvSpPr>
            <p:cNvPr id="30" name="Rectangle 29">
              <a:extLst>
                <a:ext uri="{FF2B5EF4-FFF2-40B4-BE49-F238E27FC236}">
                  <a16:creationId xmlns:a16="http://schemas.microsoft.com/office/drawing/2014/main" id="{67F81888-78F0-64E5-F1C9-65E0F6D3B95B}"/>
                </a:ext>
              </a:extLst>
            </p:cNvPr>
            <p:cNvSpPr/>
            <p:nvPr/>
          </p:nvSpPr>
          <p:spPr>
            <a:xfrm>
              <a:off x="1730357" y="2531491"/>
              <a:ext cx="1015200" cy="702000"/>
            </a:xfrm>
            <a:prstGeom prst="rect">
              <a:avLst/>
            </a:prstGeom>
            <a:solidFill>
              <a:schemeClr val="accent2">
                <a:lumMod val="20000"/>
                <a:lumOff val="80000"/>
              </a:schemeClr>
            </a:solidFill>
            <a:ln>
              <a:noFill/>
            </a:ln>
          </p:spPr>
          <p:txBody>
            <a:bodyPr spcFirstLastPara="1" wrap="square" lIns="91425" tIns="91425" rIns="91425" bIns="91425" rtlCol="0" anchor="ctr" anchorCtr="0">
              <a:noAutofit/>
            </a:bodyPr>
            <a:lstStyle/>
            <a:p>
              <a:pPr algn="ctr"/>
              <a:r>
                <a:rPr lang="lt-LT" sz="900">
                  <a:solidFill>
                    <a:schemeClr val="accent6"/>
                  </a:solidFill>
                </a:rPr>
                <a:t>Įranga</a:t>
              </a:r>
            </a:p>
          </p:txBody>
        </p:sp>
      </p:grpSp>
      <p:grpSp>
        <p:nvGrpSpPr>
          <p:cNvPr id="35" name="Group 34">
            <a:extLst>
              <a:ext uri="{FF2B5EF4-FFF2-40B4-BE49-F238E27FC236}">
                <a16:creationId xmlns:a16="http://schemas.microsoft.com/office/drawing/2014/main" id="{C6F2CC63-DB03-D86F-4D94-353B2B6F429D}"/>
              </a:ext>
            </a:extLst>
          </p:cNvPr>
          <p:cNvGrpSpPr/>
          <p:nvPr/>
        </p:nvGrpSpPr>
        <p:grpSpPr>
          <a:xfrm>
            <a:off x="3439173" y="986354"/>
            <a:ext cx="2223649" cy="2091851"/>
            <a:chOff x="3439170" y="1166354"/>
            <a:chExt cx="2223649" cy="2091851"/>
          </a:xfrm>
        </p:grpSpPr>
        <p:sp>
          <p:nvSpPr>
            <p:cNvPr id="4" name="Rectangle 3">
              <a:extLst>
                <a:ext uri="{FF2B5EF4-FFF2-40B4-BE49-F238E27FC236}">
                  <a16:creationId xmlns:a16="http://schemas.microsoft.com/office/drawing/2014/main" id="{C1C18F97-2F96-6EED-4264-9C4B9E6E9C8D}"/>
                </a:ext>
              </a:extLst>
            </p:cNvPr>
            <p:cNvSpPr/>
            <p:nvPr/>
          </p:nvSpPr>
          <p:spPr>
            <a:xfrm>
              <a:off x="3445219" y="1166354"/>
              <a:ext cx="2217600" cy="469122"/>
            </a:xfrm>
            <a:prstGeom prst="rect">
              <a:avLst/>
            </a:prstGeom>
            <a:solidFill>
              <a:schemeClr val="accent1"/>
            </a:solidFill>
            <a:ln>
              <a:noFill/>
            </a:ln>
          </p:spPr>
          <p:txBody>
            <a:bodyPr spcFirstLastPara="1" wrap="square" lIns="91425" tIns="91425" rIns="91425" bIns="91425" rtlCol="0" anchor="ctr" anchorCtr="0">
              <a:noAutofit/>
            </a:bodyPr>
            <a:lstStyle/>
            <a:p>
              <a:pPr algn="just"/>
              <a:r>
                <a:rPr lang="lt-LT" sz="1050" b="1" dirty="0">
                  <a:solidFill>
                    <a:schemeClr val="tx2"/>
                  </a:solidFill>
                </a:rPr>
                <a:t>2. Laboratorinės analizės sąnaudos</a:t>
              </a:r>
              <a:endParaRPr lang="lt-LT" sz="1000" dirty="0">
                <a:solidFill>
                  <a:schemeClr val="lt1"/>
                </a:solidFill>
              </a:endParaRPr>
            </a:p>
          </p:txBody>
        </p:sp>
        <p:sp>
          <p:nvSpPr>
            <p:cNvPr id="5" name="Rectangle 4">
              <a:extLst>
                <a:ext uri="{FF2B5EF4-FFF2-40B4-BE49-F238E27FC236}">
                  <a16:creationId xmlns:a16="http://schemas.microsoft.com/office/drawing/2014/main" id="{E4DF4969-13A6-D225-B228-C1368F6266EE}"/>
                </a:ext>
              </a:extLst>
            </p:cNvPr>
            <p:cNvSpPr/>
            <p:nvPr/>
          </p:nvSpPr>
          <p:spPr>
            <a:xfrm>
              <a:off x="3439171" y="1744841"/>
              <a:ext cx="1002992" cy="702000"/>
            </a:xfrm>
            <a:prstGeom prst="rect">
              <a:avLst/>
            </a:prstGeom>
            <a:solidFill>
              <a:schemeClr val="accent1">
                <a:lumMod val="20000"/>
                <a:lumOff val="80000"/>
              </a:schemeClr>
            </a:solidFill>
            <a:ln>
              <a:noFill/>
            </a:ln>
          </p:spPr>
          <p:txBody>
            <a:bodyPr spcFirstLastPara="1" wrap="square" lIns="91425" tIns="91425" rIns="91425" bIns="91425" rtlCol="0" anchor="ctr" anchorCtr="0">
              <a:noAutofit/>
            </a:bodyPr>
            <a:lstStyle/>
            <a:p>
              <a:pPr algn="ctr"/>
              <a:r>
                <a:rPr lang="lt-LT" sz="900" dirty="0">
                  <a:solidFill>
                    <a:schemeClr val="accent6"/>
                  </a:solidFill>
                </a:rPr>
                <a:t>Tiriami rodikliai ir jų kiekis</a:t>
              </a:r>
            </a:p>
          </p:txBody>
        </p:sp>
        <p:sp>
          <p:nvSpPr>
            <p:cNvPr id="31" name="Rectangle 30">
              <a:extLst>
                <a:ext uri="{FF2B5EF4-FFF2-40B4-BE49-F238E27FC236}">
                  <a16:creationId xmlns:a16="http://schemas.microsoft.com/office/drawing/2014/main" id="{CB15D9F2-20DF-4E50-4004-D271F4BC56B2}"/>
                </a:ext>
              </a:extLst>
            </p:cNvPr>
            <p:cNvSpPr/>
            <p:nvPr/>
          </p:nvSpPr>
          <p:spPr>
            <a:xfrm>
              <a:off x="4659827" y="1744841"/>
              <a:ext cx="1002992" cy="702000"/>
            </a:xfrm>
            <a:prstGeom prst="rect">
              <a:avLst/>
            </a:prstGeom>
            <a:solidFill>
              <a:schemeClr val="accent1">
                <a:lumMod val="20000"/>
                <a:lumOff val="80000"/>
              </a:schemeClr>
            </a:solidFill>
            <a:ln>
              <a:noFill/>
            </a:ln>
          </p:spPr>
          <p:txBody>
            <a:bodyPr spcFirstLastPara="1" wrap="square" lIns="91425" tIns="91425" rIns="91425" bIns="91425" rtlCol="0" anchor="ctr" anchorCtr="0">
              <a:noAutofit/>
            </a:bodyPr>
            <a:lstStyle/>
            <a:p>
              <a:pPr algn="ctr"/>
              <a:r>
                <a:rPr lang="lt-LT" sz="900">
                  <a:solidFill>
                    <a:schemeClr val="accent6"/>
                  </a:solidFill>
                </a:rPr>
                <a:t>Naudojami cheminiai reagentai</a:t>
              </a:r>
            </a:p>
          </p:txBody>
        </p:sp>
        <p:sp>
          <p:nvSpPr>
            <p:cNvPr id="32" name="Rectangle 31">
              <a:extLst>
                <a:ext uri="{FF2B5EF4-FFF2-40B4-BE49-F238E27FC236}">
                  <a16:creationId xmlns:a16="http://schemas.microsoft.com/office/drawing/2014/main" id="{0D43C171-60D6-4A33-C2FA-D40096B3929C}"/>
                </a:ext>
              </a:extLst>
            </p:cNvPr>
            <p:cNvSpPr/>
            <p:nvPr/>
          </p:nvSpPr>
          <p:spPr>
            <a:xfrm>
              <a:off x="4659826" y="2556205"/>
              <a:ext cx="984098" cy="702000"/>
            </a:xfrm>
            <a:prstGeom prst="rect">
              <a:avLst/>
            </a:prstGeom>
            <a:solidFill>
              <a:schemeClr val="accent1">
                <a:lumMod val="20000"/>
                <a:lumOff val="80000"/>
              </a:schemeClr>
            </a:solidFill>
            <a:ln>
              <a:noFill/>
            </a:ln>
          </p:spPr>
          <p:txBody>
            <a:bodyPr spcFirstLastPara="1" wrap="square" lIns="91425" tIns="91425" rIns="91425" bIns="91425" rtlCol="0" anchor="ctr" anchorCtr="0">
              <a:noAutofit/>
            </a:bodyPr>
            <a:lstStyle/>
            <a:p>
              <a:pPr algn="ctr"/>
              <a:r>
                <a:rPr lang="lt-LT" sz="900">
                  <a:solidFill>
                    <a:schemeClr val="accent6"/>
                  </a:solidFill>
                </a:rPr>
                <a:t>Laboratorijos personalo darbo laikas</a:t>
              </a:r>
            </a:p>
          </p:txBody>
        </p:sp>
        <p:sp>
          <p:nvSpPr>
            <p:cNvPr id="33" name="Rectangle 32">
              <a:extLst>
                <a:ext uri="{FF2B5EF4-FFF2-40B4-BE49-F238E27FC236}">
                  <a16:creationId xmlns:a16="http://schemas.microsoft.com/office/drawing/2014/main" id="{E3082BB2-4970-1D43-94C2-82CBBD4211D0}"/>
                </a:ext>
              </a:extLst>
            </p:cNvPr>
            <p:cNvSpPr/>
            <p:nvPr/>
          </p:nvSpPr>
          <p:spPr>
            <a:xfrm>
              <a:off x="3439170" y="2556205"/>
              <a:ext cx="996637" cy="702000"/>
            </a:xfrm>
            <a:prstGeom prst="rect">
              <a:avLst/>
            </a:prstGeom>
            <a:solidFill>
              <a:schemeClr val="accent1">
                <a:lumMod val="20000"/>
                <a:lumOff val="80000"/>
              </a:schemeClr>
            </a:solidFill>
            <a:ln>
              <a:noFill/>
            </a:ln>
          </p:spPr>
          <p:txBody>
            <a:bodyPr spcFirstLastPara="1" wrap="square" lIns="91425" tIns="91425" rIns="91425" bIns="91425" rtlCol="0" anchor="ctr" anchorCtr="0">
              <a:noAutofit/>
            </a:bodyPr>
            <a:lstStyle/>
            <a:p>
              <a:pPr algn="ctr"/>
              <a:r>
                <a:rPr lang="lt-LT" sz="900">
                  <a:solidFill>
                    <a:schemeClr val="accent6"/>
                  </a:solidFill>
                </a:rPr>
                <a:t>Laboratorinė analitinė įranga ir jos eksploatacija</a:t>
              </a:r>
            </a:p>
          </p:txBody>
        </p:sp>
      </p:grpSp>
      <p:grpSp>
        <p:nvGrpSpPr>
          <p:cNvPr id="36" name="Group 35">
            <a:extLst>
              <a:ext uri="{FF2B5EF4-FFF2-40B4-BE49-F238E27FC236}">
                <a16:creationId xmlns:a16="http://schemas.microsoft.com/office/drawing/2014/main" id="{55827CBA-44FB-839A-D03A-51942AB8A453}"/>
              </a:ext>
            </a:extLst>
          </p:cNvPr>
          <p:cNvGrpSpPr/>
          <p:nvPr/>
        </p:nvGrpSpPr>
        <p:grpSpPr>
          <a:xfrm>
            <a:off x="546101" y="121555"/>
            <a:ext cx="7575549" cy="218170"/>
            <a:chOff x="546101" y="121555"/>
            <a:chExt cx="6560991" cy="216000"/>
          </a:xfrm>
        </p:grpSpPr>
        <p:sp>
          <p:nvSpPr>
            <p:cNvPr id="37" name="Parallelogram 36">
              <a:extLst>
                <a:ext uri="{FF2B5EF4-FFF2-40B4-BE49-F238E27FC236}">
                  <a16:creationId xmlns:a16="http://schemas.microsoft.com/office/drawing/2014/main" id="{079CDD09-793A-6828-555B-47B0955A4695}"/>
                </a:ext>
              </a:extLst>
            </p:cNvPr>
            <p:cNvSpPr/>
            <p:nvPr/>
          </p:nvSpPr>
          <p:spPr>
            <a:xfrm>
              <a:off x="546101" y="121555"/>
              <a:ext cx="1356305"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dirty="0">
                  <a:solidFill>
                    <a:schemeClr val="accent6"/>
                  </a:solidFill>
                  <a:latin typeface="Calibri" panose="020F0502020204030204" pitchFamily="34" charset="0"/>
                </a:rPr>
                <a:t>Tikslai, uždaviniai, terminai, metodika   </a:t>
              </a:r>
              <a:endParaRPr lang="pt-BR" sz="600" dirty="0">
                <a:solidFill>
                  <a:schemeClr val="accent6"/>
                </a:solidFill>
                <a:latin typeface="Calibri" panose="020F0502020204030204" pitchFamily="34" charset="0"/>
              </a:endParaRPr>
            </a:p>
          </p:txBody>
        </p:sp>
        <p:sp>
          <p:nvSpPr>
            <p:cNvPr id="38" name="Parallelogram 37">
              <a:extLst>
                <a:ext uri="{FF2B5EF4-FFF2-40B4-BE49-F238E27FC236}">
                  <a16:creationId xmlns:a16="http://schemas.microsoft.com/office/drawing/2014/main" id="{8CFADAB6-4B5B-8E02-33C2-8437BD984FFF}"/>
                </a:ext>
              </a:extLst>
            </p:cNvPr>
            <p:cNvSpPr/>
            <p:nvPr/>
          </p:nvSpPr>
          <p:spPr>
            <a:xfrm>
              <a:off x="1854498" y="121555"/>
              <a:ext cx="1349080" cy="21600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rgbClr val="FFFFFF"/>
                  </a:solidFill>
                  <a:latin typeface="Calibri" panose="020F0502020204030204" pitchFamily="34" charset="0"/>
                </a:rPr>
                <a:t>Dirvožemio tyrimų paslaugų rinkos analizė</a:t>
              </a:r>
              <a:endParaRPr lang="pt-BR" sz="600">
                <a:solidFill>
                  <a:srgbClr val="FFFFFF"/>
                </a:solidFill>
                <a:latin typeface="Calibri" panose="020F0502020204030204" pitchFamily="34" charset="0"/>
              </a:endParaRPr>
            </a:p>
          </p:txBody>
        </p:sp>
        <p:sp>
          <p:nvSpPr>
            <p:cNvPr id="39" name="Parallelogram 38">
              <a:extLst>
                <a:ext uri="{FF2B5EF4-FFF2-40B4-BE49-F238E27FC236}">
                  <a16:creationId xmlns:a16="http://schemas.microsoft.com/office/drawing/2014/main" id="{3109A663-299C-B356-4728-8BFF91B67854}"/>
                </a:ext>
              </a:extLst>
            </p:cNvPr>
            <p:cNvSpPr/>
            <p:nvPr/>
          </p:nvSpPr>
          <p:spPr>
            <a:xfrm>
              <a:off x="3155669"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Kompensacinės išmokos gairės, sąlygos, įsipareigojimai</a:t>
              </a:r>
              <a:endParaRPr lang="pt-BR" sz="600">
                <a:solidFill>
                  <a:schemeClr val="accent6"/>
                </a:solidFill>
                <a:latin typeface="Calibri" panose="020F0502020204030204" pitchFamily="34" charset="0"/>
              </a:endParaRPr>
            </a:p>
          </p:txBody>
        </p:sp>
        <p:sp>
          <p:nvSpPr>
            <p:cNvPr id="40" name="Parallelogram 39">
              <a:extLst>
                <a:ext uri="{FF2B5EF4-FFF2-40B4-BE49-F238E27FC236}">
                  <a16:creationId xmlns:a16="http://schemas.microsoft.com/office/drawing/2014/main" id="{BB393359-A66B-03DF-97C8-1FBB1A3611B9}"/>
                </a:ext>
              </a:extLst>
            </p:cNvPr>
            <p:cNvSpPr/>
            <p:nvPr/>
          </p:nvSpPr>
          <p:spPr>
            <a:xfrm>
              <a:off x="4456841"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I, II, III alternatyvų parengimas</a:t>
              </a:r>
              <a:endParaRPr lang="pt-BR" sz="600">
                <a:solidFill>
                  <a:schemeClr val="accent6"/>
                </a:solidFill>
                <a:latin typeface="Calibri" panose="020F0502020204030204" pitchFamily="34" charset="0"/>
              </a:endParaRPr>
            </a:p>
          </p:txBody>
        </p:sp>
        <p:sp>
          <p:nvSpPr>
            <p:cNvPr id="41" name="Parallelogram 40">
              <a:extLst>
                <a:ext uri="{FF2B5EF4-FFF2-40B4-BE49-F238E27FC236}">
                  <a16:creationId xmlns:a16="http://schemas.microsoft.com/office/drawing/2014/main" id="{55E77AE2-D226-2FF1-EF19-175E15CC2890}"/>
                </a:ext>
              </a:extLst>
            </p:cNvPr>
            <p:cNvSpPr/>
            <p:nvPr/>
          </p:nvSpPr>
          <p:spPr>
            <a:xfrm>
              <a:off x="5758012" y="121555"/>
              <a:ext cx="1349080" cy="216000"/>
            </a:xfrm>
            <a:prstGeom prst="parallelogram">
              <a:avLst/>
            </a:prstGeom>
            <a:solidFill>
              <a:srgbClr val="FFFFFF"/>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600">
                  <a:solidFill>
                    <a:schemeClr val="accent6"/>
                  </a:solidFill>
                  <a:latin typeface="Calibri" panose="020F0502020204030204" pitchFamily="34" charset="0"/>
                </a:rPr>
                <a:t>Apibendrinimas</a:t>
              </a:r>
              <a:endParaRPr lang="pt-BR" sz="600">
                <a:solidFill>
                  <a:schemeClr val="accent6"/>
                </a:solidFill>
                <a:latin typeface="Calibri" panose="020F0502020204030204" pitchFamily="34" charset="0"/>
              </a:endParaRPr>
            </a:p>
          </p:txBody>
        </p:sp>
      </p:grpSp>
    </p:spTree>
    <p:extLst>
      <p:ext uri="{BB962C8B-B14F-4D97-AF65-F5344CB8AC3E}">
        <p14:creationId xmlns:p14="http://schemas.microsoft.com/office/powerpoint/2010/main" val="988984392"/>
      </p:ext>
    </p:extLst>
  </p:cSld>
  <p:clrMapOvr>
    <a:masterClrMapping/>
  </p:clrMapOvr>
</p:sld>
</file>

<file path=ppt/theme/theme1.xml><?xml version="1.0" encoding="utf-8"?>
<a:theme xmlns:a="http://schemas.openxmlformats.org/drawingml/2006/main" name="Office Theme">
  <a:themeElements>
    <a:clrScheme name="SC - 2022Sep">
      <a:dk1>
        <a:srgbClr val="000000"/>
      </a:dk1>
      <a:lt1>
        <a:srgbClr val="FFFFFF"/>
      </a:lt1>
      <a:dk2>
        <a:srgbClr val="E1E1D5"/>
      </a:dk2>
      <a:lt2>
        <a:srgbClr val="92A9A0"/>
      </a:lt2>
      <a:accent1>
        <a:srgbClr val="1F7B61"/>
      </a:accent1>
      <a:accent2>
        <a:srgbClr val="A5E8D6"/>
      </a:accent2>
      <a:accent3>
        <a:srgbClr val="2FBB95"/>
      </a:accent3>
      <a:accent4>
        <a:srgbClr val="27917B"/>
      </a:accent4>
      <a:accent5>
        <a:srgbClr val="64D7B8"/>
      </a:accent5>
      <a:accent6>
        <a:srgbClr val="2C3834"/>
      </a:accent6>
      <a:hlink>
        <a:srgbClr val="2FBB95"/>
      </a:hlink>
      <a:folHlink>
        <a:srgbClr val="708E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spcFirstLastPara="1" wrap="square" lIns="91425" tIns="91425" rIns="91425" bIns="91425" anchor="ctr" anchorCtr="0">
        <a:noAutofit/>
      </a:bodyPr>
      <a:lstStyle>
        <a:defPPr marL="0" indent="0" algn="ctr" rtl="0">
          <a:spcBef>
            <a:spcPts val="0"/>
          </a:spcBef>
          <a:spcAft>
            <a:spcPts val="0"/>
          </a:spcAft>
          <a:buNone/>
          <a:defRPr dirty="0">
            <a:solidFill>
              <a:schemeClr val="lt1"/>
            </a:solidFil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5186</Words>
  <Application>Microsoft Office PowerPoint</Application>
  <PresentationFormat>Demonstracija ekrane (16:9)</PresentationFormat>
  <Paragraphs>584</Paragraphs>
  <Slides>26</Slides>
  <Notes>16</Notes>
  <HiddenSlides>2</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26</vt:i4>
      </vt:variant>
    </vt:vector>
  </HeadingPairs>
  <TitlesOfParts>
    <vt:vector size="32" baseType="lpstr">
      <vt:lpstr>Batang</vt:lpstr>
      <vt:lpstr>Arial</vt:lpstr>
      <vt:lpstr>Calibri</vt:lpstr>
      <vt:lpstr>Calibri Light</vt:lpstr>
      <vt:lpstr>Times New Roman</vt:lpstr>
      <vt:lpstr>Office Theme</vt:lpstr>
      <vt:lpstr>„PowerPoint“ pateiktis</vt:lpstr>
      <vt:lpstr>Turinys</vt:lpstr>
      <vt:lpstr>„PowerPoint“ pateiktis</vt:lpstr>
      <vt:lpstr>Studijos tikslai ir uždaviniai</vt:lpstr>
      <vt:lpstr>Naudojama kombinuota vertinimo metodologija, kuri leidžia integruoti skirtingus duomenų tipus ir analitinius metodus, suteikia galimybę išsamiai įvertinti kuriamą Ekologinę sistemą, padidina tyrimo rezultatų patikimumą bei leidžia formuluoti įrodymais pagrįstas rekomendacijas</vt:lpstr>
      <vt:lpstr>„PowerPoint“ pateiktis</vt:lpstr>
      <vt:lpstr>Lietuvos dirvožemio tyrimų rinka yra nedidelės apimties ir koncentruota, o dalis tyrimų dėl ribotų vietinių pajėgumų atliekama kitų ES šalių akredituotose laboratorijose, todėl dirvožemio tyrimų kainas nustatyti buvo apklausiamas gana nedidelis skaičius organizacijų</vt:lpstr>
      <vt:lpstr>Apklausos dalyvių ekomenduojamas modelis: 4 metai / 4 ha / 4 pagrindiniai rodikliai / 1 jungtinis ėminys iš ≤ 4 ha</vt:lpstr>
      <vt:lpstr>Identifikuotos trys pagrindinės dirvožemio tyrimų kainodarą formuojančios sudedamosios dalys: ėminių paėmimo, laboratorinės analizės ir tręšimo planų (ir/ar rekomendacijų) parengimo sąnaudos</vt:lpstr>
      <vt:lpstr>Vertinime dalyvavusios dirvožemio tyrimų paslaugų teikėjų organizacijos pateikė naujausius (2025 m.) duomenis apie vidutines dirvožemio tyrimų paslaugų kainas. Kainos buvo indeksuojamos atgaliniu būdu (remiantis PGKI), siekiant aprėpti 2022–2024 m. kainų lygį ir suvienodinti gautus naujesnius ir senesnius duomenis</vt:lpstr>
      <vt:lpstr>„PowerPoint“ pateiktis</vt:lpstr>
      <vt:lpstr>Siūloma ekologinė sistema suderinta su BŽŪP reikalavimais ir kitomis ekologinėmis sistemomis, kartu kuriant nacionalinį dirvožemio duomenų pagrindą bei skatinant tikslesnį maisto medžiagų valdymą ūkiuose</vt:lpstr>
      <vt:lpstr>Kompensacinė išmoka apskaičiuota remiantis 3 pagrindinėmis prielaidomis ir diferencijuojama pagal ūkio dydį  dėl tenkančių nelygiaverčių išlaidų tiriant mažesnius ariamosios žemės plotus</vt:lpstr>
      <vt:lpstr>„PowerPoint“ pateiktis</vt:lpstr>
      <vt:lpstr>Nustatytos I, II, III dirvožemio tyrimų A varianto apimčių ir/ar dažnumo alternatyvos. Visais atvejais taikomi šie įsipareigojimai: 1 jungtinis ėminys iš 4 ha, tyrimai atliekami kas 4 metus, pretenduojant gauti kompensacinę išmoką už tą patį tiriamą lauko plotą</vt:lpstr>
      <vt:lpstr>B varianto alternatyvos sutampa su A variantu, tačiau papildomai kompensuojamas kalkinimas, kai yra nustatomas kalkinimo poreikis (dirvožemio pH ≤ 5,5)</vt:lpstr>
      <vt:lpstr>Maksimali išmoka lygi prarastų pajamų ir papildomų sąnaudų skirtumui, o minimali – 70 proc. nustatytos kompensacinės išmokos. Žemiau pateikiamos I–III alternatyvų A ir B variantų kompensacinės išmokos</vt:lpstr>
      <vt:lpstr>Kompensacinės išmokos metodika pagrįsta ŪADT duomenimis, moksliniais tyrimais ir kitų ES šalių praktika, vertinant tik faktiškai atsirandančias papildomas sąnaudas, užtikrinant proporcingą ir ekonomiškai pagrįstą kompensavimą</vt:lpstr>
      <vt:lpstr>„PowerPoint“ pateiktis</vt:lpstr>
      <vt:lpstr>Siūlomas laipsniškas siekiamo paremto ploto didinimas: 2026 m. – 500 000 ha, 2027 m. – 600 000 ha, 2028 m. – 693 979 ha. Daroma prielaida, kad kasmet būtų remiami skirtingi ariamosios žemės plotai, iki 2029 m. pradžios bendrai būtų ištirta ir paremtą apie 1 793 979,3 ha ariamosios žemės </vt:lpstr>
      <vt:lpstr>Siūlomas metinis finansavimas modeliuotas scenarijų principu – finansavimo planavimas grindžiamas prognozuojama ekologinės sistemos aprėptimi, kalkinimo poreikio paplitimu ir tikėtinu dirvožemio tyrimų alternatyvų pasirinkimu </vt:lpstr>
      <vt:lpstr>Naujosios Ekologinės sistemos paramos priemonę, pasibaigus Strateginio 2023–2027 m. plano laikotarpiui, rekomenduojama indeksuoti pagal Paslaugų gamintojų kainų indeksą (PGKI), skelbiamą Valstybinė duomenų agentūros</vt:lpstr>
      <vt:lpstr>„PowerPoint“ pateiktis</vt:lpstr>
      <vt:lpstr>Pasitelkiant daugialypę metodinę prieigą buvo atlikti dirvožemio tyrimų paslaugų rinkos analizė LR. Remiantis tyrimo rezultatais nustatyti svarbiausi, tręšimo planams, dirvožemio indikatoriai bei jų vidutinė kaina LR rinkoje. Parengta kompensacinės išmokos gairės, įsipareigojimai bei paramos sąlygos</vt:lpstr>
      <vt:lpstr>Tyrimo pagrindu parengtas siūlomas ekologinės sistemos modelis: tyrimų metodologija, alternatyvos, įsipareigojimai, kompensavimo logika ir siekiama aprėptis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Mano</dc:creator>
  <cp:lastModifiedBy>Algis Bagdonas</cp:lastModifiedBy>
  <cp:revision>6</cp:revision>
  <dcterms:created xsi:type="dcterms:W3CDTF">2024-12-19T13:55:39Z</dcterms:created>
  <dcterms:modified xsi:type="dcterms:W3CDTF">2026-06-04T11:12:40Z</dcterms:modified>
</cp:coreProperties>
</file>