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16"/>
  </p:notesMasterIdLst>
  <p:sldIdLst>
    <p:sldId id="257" r:id="rId5"/>
    <p:sldId id="982" r:id="rId6"/>
    <p:sldId id="994" r:id="rId7"/>
    <p:sldId id="992" r:id="rId8"/>
    <p:sldId id="991" r:id="rId9"/>
    <p:sldId id="981" r:id="rId10"/>
    <p:sldId id="985" r:id="rId11"/>
    <p:sldId id="993" r:id="rId12"/>
    <p:sldId id="987" r:id="rId13"/>
    <p:sldId id="988" r:id="rId14"/>
    <p:sldId id="865" r:id="rId15"/>
  </p:sldIdLst>
  <p:sldSz cx="9144000" cy="5143500" type="screen16x9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0A5B762-F75D-5EB7-DABE-D09601A05B81}" name="Artiom Volkov" initials="AV" userId="S::Artiom.Volkov@zum.lt::06545a8f-0ba5-448d-90a6-a5cffabe3db9" providerId="AD"/>
  <p188:author id="{3BF270C7-35F0-C2C1-B752-B5F62E529D50}" name="Kęstutis Navickas" initials="KN" userId="S::Kestutis.Navickas@zum.lt::bf893f26-af58-451a-9055-1de38b189cb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C543"/>
    <a:srgbClr val="126A3A"/>
    <a:srgbClr val="70AD47"/>
    <a:srgbClr val="009900"/>
    <a:srgbClr val="9BBB59"/>
    <a:srgbClr val="FFE0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1398C3-385E-4DC8-B8DC-62D9A792244D}" v="46" dt="2024-03-06T12:47:01.4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Tamsus stilius1 – paryškinima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Vidutinis stiliu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7853C-536D-4A76-A0AE-DD22124D55A5}" styleName="Teminis stilius 1 – paryškinima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06799F8-075E-4A3A-A7F6-7FBC6576F1A4}" styleName="Teminis stilius 2 – paryškinima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Be stiliaus, be tinklelio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eminis stilius 1 – paryškinima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Šviesus stilius 1 – paryškinimas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Šviesus stilius 1 – paryškinimas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505E3EF-67EA-436B-97B2-0124C06EBD24}" styleName="Vidutinis stilius 4 – paryškinima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Vidutinis stilius 2 – paryškinima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Vidutinis stili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44" autoAdjust="0"/>
  </p:normalViewPr>
  <p:slideViewPr>
    <p:cSldViewPr snapToGrid="0">
      <p:cViewPr varScale="1">
        <p:scale>
          <a:sx n="134" d="100"/>
          <a:sy n="134" d="100"/>
        </p:scale>
        <p:origin x="348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91FE38-6656-4C69-8773-66178E16107B}" type="datetimeFigureOut">
              <a:rPr lang="en-US" smtClean="0"/>
              <a:pPr/>
              <a:t>4/15/2024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D9B4B-C667-46DA-8DB6-7CF7DF6CE5C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071B53-1414-9706-3BE6-A8C14E2A0C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>
            <a:extLst>
              <a:ext uri="{FF2B5EF4-FFF2-40B4-BE49-F238E27FC236}">
                <a16:creationId xmlns:a16="http://schemas.microsoft.com/office/drawing/2014/main" id="{6FA88C5E-32E5-AB51-8064-F8C11540E4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>
            <a:extLst>
              <a:ext uri="{FF2B5EF4-FFF2-40B4-BE49-F238E27FC236}">
                <a16:creationId xmlns:a16="http://schemas.microsoft.com/office/drawing/2014/main" id="{21B71241-7F87-8B16-A81A-2D7EA3039F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lt-LT" sz="1800">
                <a:effectLst/>
                <a:latin typeface="Segoe UI" panose="020B0502040204020203" pitchFamily="34" charset="0"/>
              </a:rPr>
            </a:br>
            <a:endParaRPr lang="lt-LT" sz="1800" i="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3D74768A-94A8-766D-B46A-7CD8B4E236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507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071B53-1414-9706-3BE6-A8C14E2A0C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>
            <a:extLst>
              <a:ext uri="{FF2B5EF4-FFF2-40B4-BE49-F238E27FC236}">
                <a16:creationId xmlns:a16="http://schemas.microsoft.com/office/drawing/2014/main" id="{6FA88C5E-32E5-AB51-8064-F8C11540E4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>
            <a:extLst>
              <a:ext uri="{FF2B5EF4-FFF2-40B4-BE49-F238E27FC236}">
                <a16:creationId xmlns:a16="http://schemas.microsoft.com/office/drawing/2014/main" id="{21B71241-7F87-8B16-A81A-2D7EA3039F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lt-LT" sz="1800">
                <a:effectLst/>
                <a:latin typeface="Segoe UI" panose="020B0502040204020203" pitchFamily="34" charset="0"/>
              </a:rPr>
            </a:br>
            <a:endParaRPr lang="lt-LT" sz="1800" i="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3D74768A-94A8-766D-B46A-7CD8B4E236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94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lt-LT" sz="1800">
                <a:effectLst/>
                <a:latin typeface="Segoe UI" panose="020B0502040204020203" pitchFamily="34" charset="0"/>
              </a:rPr>
            </a:br>
            <a:endParaRPr lang="lt-LT" sz="1800" i="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335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9089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8F5C2-D7E8-5C8C-E3C7-CED50A14B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>
            <a:extLst>
              <a:ext uri="{FF2B5EF4-FFF2-40B4-BE49-F238E27FC236}">
                <a16:creationId xmlns:a16="http://schemas.microsoft.com/office/drawing/2014/main" id="{04331527-6827-0AB1-1825-E904266A8D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>
            <a:extLst>
              <a:ext uri="{FF2B5EF4-FFF2-40B4-BE49-F238E27FC236}">
                <a16:creationId xmlns:a16="http://schemas.microsoft.com/office/drawing/2014/main" id="{82FFD0EE-183B-CB86-3FCB-936C23E8C2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lt-LT" sz="1800">
                <a:effectLst/>
                <a:latin typeface="Segoe UI" panose="020B0502040204020203" pitchFamily="34" charset="0"/>
              </a:rPr>
            </a:br>
            <a:endParaRPr lang="lt-LT" sz="1800" i="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AACE0E3B-FF7D-97E6-89A3-D05A293091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08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23EC6-2EE9-3083-B132-94B803B206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>
            <a:extLst>
              <a:ext uri="{FF2B5EF4-FFF2-40B4-BE49-F238E27FC236}">
                <a16:creationId xmlns:a16="http://schemas.microsoft.com/office/drawing/2014/main" id="{825A0611-D4AF-D026-6B7E-7B6E63C4F9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>
            <a:extLst>
              <a:ext uri="{FF2B5EF4-FFF2-40B4-BE49-F238E27FC236}">
                <a16:creationId xmlns:a16="http://schemas.microsoft.com/office/drawing/2014/main" id="{1D550D7C-3C8C-C8E8-A2C8-6A8F7FBD17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lt-LT" sz="1800">
                <a:effectLst/>
                <a:latin typeface="Segoe UI" panose="020B0502040204020203" pitchFamily="34" charset="0"/>
              </a:rPr>
            </a:br>
            <a:endParaRPr lang="lt-LT" sz="1800" i="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634E077A-7600-549C-A356-C5D9645658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2573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726712-806F-3EAA-1CCB-4ADBD8E7D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>
            <a:extLst>
              <a:ext uri="{FF2B5EF4-FFF2-40B4-BE49-F238E27FC236}">
                <a16:creationId xmlns:a16="http://schemas.microsoft.com/office/drawing/2014/main" id="{7AE13CE7-2874-DF73-E4F5-68274D0477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>
            <a:extLst>
              <a:ext uri="{FF2B5EF4-FFF2-40B4-BE49-F238E27FC236}">
                <a16:creationId xmlns:a16="http://schemas.microsoft.com/office/drawing/2014/main" id="{67B7FE21-86F5-4CF2-85A8-A91FF0BCFA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lt-LT" sz="1800" dirty="0">
                <a:effectLst/>
                <a:latin typeface="Segoe UI" panose="020B0502040204020203" pitchFamily="34" charset="0"/>
              </a:rPr>
            </a:br>
            <a:endParaRPr lang="lt-LT" sz="1800" i="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08E6A669-5FE4-502E-CF03-FA46906CED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421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E1F34-A24F-ADE4-9FCD-7D4224A7E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>
            <a:extLst>
              <a:ext uri="{FF2B5EF4-FFF2-40B4-BE49-F238E27FC236}">
                <a16:creationId xmlns:a16="http://schemas.microsoft.com/office/drawing/2014/main" id="{61BA9377-CF7E-44C2-69FA-0BC25C46E4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>
            <a:extLst>
              <a:ext uri="{FF2B5EF4-FFF2-40B4-BE49-F238E27FC236}">
                <a16:creationId xmlns:a16="http://schemas.microsoft.com/office/drawing/2014/main" id="{D4D532B2-4755-C6CC-E82E-E6A8AD67F2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lt-LT" sz="1800">
                <a:effectLst/>
                <a:latin typeface="Segoe UI" panose="020B0502040204020203" pitchFamily="34" charset="0"/>
              </a:rPr>
            </a:br>
            <a:endParaRPr lang="lt-LT" sz="1800" i="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E2022004-76C9-99E9-1D6A-940A27B82D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362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Spustelėkite norėdami redaguoti šablono paantraštės stilių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B3E-57E4-4707-9BDB-70535C755981}" type="datetime1">
              <a:rPr lang="en-US" smtClean="0"/>
              <a:t>4/15/2024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73F8-B759-4921-9A24-261CDA1B318D}" type="datetime1">
              <a:rPr lang="en-US" smtClean="0"/>
              <a:t>4/15/2024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04EA-B0D6-488C-82AE-48009CF89DB0}" type="datetime1">
              <a:rPr lang="en-US" smtClean="0"/>
              <a:t>4/15/2024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2039E-0945-4CCB-80A3-3A37C731E81A}" type="datetime1">
              <a:rPr lang="en-US" smtClean="0"/>
              <a:t>4/15/2024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BAAA-D166-487E-9E63-EF980F999C74}" type="datetime1">
              <a:rPr lang="en-US" smtClean="0"/>
              <a:t>4/15/2024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5FF9-0492-44D5-B78F-699137D2B76E}" type="datetime1">
              <a:rPr lang="en-US" smtClean="0"/>
              <a:t>4/15/2024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68887-E006-4166-B636-B551A5D4FEAE}" type="datetime1">
              <a:rPr lang="en-US" smtClean="0"/>
              <a:t>4/15/2024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AF54-7B79-4026-8071-C78EA6901F74}" type="datetime1">
              <a:rPr lang="en-US" smtClean="0"/>
              <a:t>4/15/2024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5ABB-FA88-4343-A672-7F32ED7B0AFD}" type="datetime1">
              <a:rPr lang="en-US" smtClean="0"/>
              <a:t>4/15/2024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E61EB-9A0F-495C-B80F-36EA715C6E88}" type="datetime1">
              <a:rPr lang="en-US" smtClean="0"/>
              <a:t>4/15/2024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/>
              <a:t>Spustelėkite piktogramą norėdami įtraukti paveikslėlį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C3647-646D-472F-96D1-F9746DC74D52}" type="datetime1">
              <a:rPr lang="en-US" smtClean="0"/>
              <a:t>4/15/2024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C053D-4147-4599-AD30-DAC5DC1C28DD}" type="datetime1">
              <a:rPr lang="en-US" smtClean="0"/>
              <a:t>4/15/2024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esinvesticijos.lt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esinvesticijos.lt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4466" y="2193934"/>
            <a:ext cx="3350176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0" fontAlgn="base"/>
            <a:r>
              <a:rPr lang="lt-LT" sz="2000" dirty="0">
                <a:solidFill>
                  <a:srgbClr val="000000"/>
                </a:solidFill>
                <a:latin typeface="Arial" panose="020B0604020202020204" pitchFamily="34" charset="0"/>
              </a:rPr>
              <a:t>Didinti ŠESD absorbcinius pajėgumus(atkuriant pelkių (durpžemių) hidrologinį režimą</a:t>
            </a:r>
            <a:r>
              <a:rPr lang="lt-LT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  <a:endParaRPr lang="lt-LT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lt-LT" sz="1400" b="0" i="0" u="none" strike="noStrike" dirty="0">
                <a:solidFill>
                  <a:srgbClr val="8EC543"/>
                </a:solidFill>
                <a:effectLst/>
                <a:latin typeface="Arial" panose="020B0604020202020204" pitchFamily="34" charset="0"/>
              </a:rPr>
              <a:t>Žemės ūkio ministerijos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  <a:endParaRPr lang="en-US" sz="1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lt-LT" sz="1400" b="0" i="0" u="none" strike="noStrike" dirty="0">
                <a:solidFill>
                  <a:srgbClr val="8EC543"/>
                </a:solidFill>
                <a:effectLst/>
                <a:latin typeface="Arial" panose="020B0604020202020204" pitchFamily="34" charset="0"/>
              </a:rPr>
              <a:t>Europos Sąjungos reikalų ir paramos politikos departamento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  <a:endParaRPr lang="en-US" sz="1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lt-LT" sz="1400" b="0" i="0" u="none" strike="noStrike" dirty="0">
                <a:solidFill>
                  <a:srgbClr val="8EC543"/>
                </a:solidFill>
                <a:effectLst/>
                <a:latin typeface="Arial" panose="020B0604020202020204" pitchFamily="34" charset="0"/>
              </a:rPr>
              <a:t>Išmokų už plotus skyrius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  <a:endParaRPr lang="lt-LT" dirty="0">
              <a:solidFill>
                <a:srgbClr val="8EC543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85438" y="2723379"/>
            <a:ext cx="1436714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lt-LT" sz="1200">
                <a:solidFill>
                  <a:srgbClr val="8EC543"/>
                </a:solidFill>
                <a:latin typeface="Arial"/>
                <a:cs typeface="Arial"/>
              </a:rPr>
              <a:t>Balandis</a:t>
            </a:r>
            <a:r>
              <a:rPr lang="en-GB" sz="1200">
                <a:solidFill>
                  <a:srgbClr val="8EC543"/>
                </a:solidFill>
                <a:latin typeface="Arial"/>
                <a:cs typeface="Arial"/>
              </a:rPr>
              <a:t>, </a:t>
            </a:r>
            <a:r>
              <a:rPr lang="en-GB" sz="1200" dirty="0">
                <a:solidFill>
                  <a:srgbClr val="8EC543"/>
                </a:solidFill>
                <a:latin typeface="Arial"/>
                <a:cs typeface="Arial"/>
              </a:rPr>
              <a:t>202</a:t>
            </a:r>
            <a:r>
              <a:rPr lang="lt-LT" sz="1200" dirty="0">
                <a:solidFill>
                  <a:srgbClr val="8EC543"/>
                </a:solidFill>
                <a:latin typeface="Arial"/>
                <a:cs typeface="Arial"/>
              </a:rPr>
              <a:t>4</a:t>
            </a:r>
            <a:endParaRPr lang="en-GB" sz="1200" dirty="0">
              <a:solidFill>
                <a:srgbClr val="8EC543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00892" y="4733526"/>
            <a:ext cx="991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err="1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zum.lrv.lt</a:t>
            </a:r>
            <a:endParaRPr lang="en-GB" sz="1600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A434CB-29BB-9182-1FB3-0EE4F34D3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9FFFB6B-2DEE-0388-F76C-058673C201D7}"/>
              </a:ext>
            </a:extLst>
          </p:cNvPr>
          <p:cNvSpPr txBox="1"/>
          <p:nvPr/>
        </p:nvSpPr>
        <p:spPr>
          <a:xfrm>
            <a:off x="270916" y="1070692"/>
            <a:ext cx="841762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lt-LT" b="1" dirty="0">
                <a:solidFill>
                  <a:srgbClr val="8EC543"/>
                </a:solidFill>
                <a:latin typeface="+mj-lt"/>
                <a:cs typeface="Arial" panose="020B0604020202020204" pitchFamily="34" charset="0"/>
              </a:rPr>
              <a:t>Didinti ŠESD absorbcinius pajėgumus, atkuriant pelkių (durpžemių) hidrologinį režimą</a:t>
            </a:r>
            <a:endParaRPr lang="pl-PL" b="1" dirty="0">
              <a:solidFill>
                <a:srgbClr val="8EC543"/>
              </a:solidFill>
              <a:latin typeface="+mj-lt"/>
              <a:cs typeface="Arial" panose="020B0604020202020204" pitchFamily="34" charset="0"/>
            </a:endParaRPr>
          </a:p>
          <a:p>
            <a:pPr algn="ctr"/>
            <a:endParaRPr lang="pl-PL" sz="1400" b="1" dirty="0">
              <a:solidFill>
                <a:srgbClr val="8EC5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CA5A80-835C-EC45-BB7A-6D208F2C95F1}"/>
              </a:ext>
            </a:extLst>
          </p:cNvPr>
          <p:cNvSpPr txBox="1"/>
          <p:nvPr/>
        </p:nvSpPr>
        <p:spPr>
          <a:xfrm>
            <a:off x="638094" y="1793600"/>
            <a:ext cx="7683272" cy="158504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lt-LT" sz="1100" dirty="0">
                <a:solidFill>
                  <a:srgbClr val="333333"/>
                </a:solidFill>
                <a:ea typeface="Calibri"/>
                <a:cs typeface="Times New Roman"/>
              </a:rPr>
              <a:t> </a:t>
            </a:r>
            <a:r>
              <a:rPr lang="lt-LT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Reikalavimai įgyvendinus projektų veiklas:</a:t>
            </a:r>
            <a:endParaRPr lang="lt-LT" sz="1400" b="1" dirty="0">
              <a:solidFill>
                <a:srgbClr val="333333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lt-LT" dirty="0">
                <a:solidFill>
                  <a:srgbClr val="333333"/>
                </a:solidFill>
                <a:ea typeface="Calibri"/>
                <a:cs typeface="Times New Roman"/>
              </a:rPr>
              <a:t>Pareiškėjai, įgyvendinę projektą su tuo pačiu plotu, projekto kontrolės laikotarpiu  galės </a:t>
            </a:r>
            <a:r>
              <a:rPr lang="lt-LT" b="1" dirty="0">
                <a:solidFill>
                  <a:srgbClr val="333333"/>
                </a:solidFill>
                <a:ea typeface="Calibri"/>
                <a:cs typeface="Times New Roman"/>
              </a:rPr>
              <a:t>gauti kompensacines išmokas pagal </a:t>
            </a:r>
            <a:r>
              <a:rPr lang="lt-LT" dirty="0">
                <a:solidFill>
                  <a:srgbClr val="333333"/>
                </a:solidFill>
                <a:ea typeface="Calibri"/>
                <a:cs typeface="Times New Roman"/>
              </a:rPr>
              <a:t>2023-2027 m. </a:t>
            </a:r>
            <a:r>
              <a:rPr lang="lt-LT" b="1" dirty="0">
                <a:solidFill>
                  <a:srgbClr val="333333"/>
                </a:solidFill>
                <a:ea typeface="Calibri"/>
                <a:cs typeface="Times New Roman"/>
              </a:rPr>
              <a:t> </a:t>
            </a:r>
            <a:r>
              <a:rPr lang="lt-LT" dirty="0">
                <a:solidFill>
                  <a:srgbClr val="333333"/>
                </a:solidFill>
                <a:ea typeface="Calibri"/>
                <a:cs typeface="Times New Roman"/>
              </a:rPr>
              <a:t>strateginio plano </a:t>
            </a:r>
            <a:r>
              <a:rPr lang="en-US" b="1" dirty="0" err="1">
                <a:solidFill>
                  <a:srgbClr val="333333"/>
                </a:solidFill>
                <a:ea typeface="Calibri"/>
                <a:cs typeface="Times New Roman"/>
              </a:rPr>
              <a:t>ekologin</a:t>
            </a:r>
            <a:r>
              <a:rPr lang="lt-LT" b="1">
                <a:solidFill>
                  <a:srgbClr val="333333"/>
                </a:solidFill>
                <a:ea typeface="Calibri"/>
                <a:cs typeface="Times New Roman"/>
              </a:rPr>
              <a:t>ę sistemą </a:t>
            </a:r>
            <a:r>
              <a:rPr lang="lt-LT" b="1" dirty="0">
                <a:solidFill>
                  <a:srgbClr val="333333"/>
                </a:solidFill>
                <a:ea typeface="Calibri"/>
                <a:cs typeface="Times New Roman"/>
              </a:rPr>
              <a:t>„Ekstensyvus šlapynių tvarkymas</a:t>
            </a:r>
            <a:r>
              <a:rPr lang="lt-LT" dirty="0">
                <a:solidFill>
                  <a:srgbClr val="333333"/>
                </a:solidFill>
                <a:ea typeface="Calibri"/>
                <a:cs typeface="Times New Roman"/>
              </a:rPr>
              <a:t>“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lt-LT" dirty="0">
                <a:solidFill>
                  <a:srgbClr val="333333"/>
                </a:solidFill>
                <a:ea typeface="Calibri"/>
                <a:cs typeface="Times New Roman"/>
              </a:rPr>
              <a:t>Nedalyvaujantys tęstinėje veikloje - nekeisti hidrologinio režimo 5 m.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endParaRPr lang="lt-LT" sz="1100" dirty="0">
              <a:solidFill>
                <a:srgbClr val="333333"/>
              </a:solidFill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350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5720" y="2214560"/>
            <a:ext cx="2857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b="1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Ačiū už dėmesį</a:t>
            </a:r>
            <a:endParaRPr lang="en-GB" sz="2800" b="1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4421373"/>
            <a:ext cx="164660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900">
                <a:latin typeface="Arial" pitchFamily="34" charset="0"/>
                <a:cs typeface="Arial" pitchFamily="34" charset="0"/>
              </a:rPr>
              <a:t>LIETUVOS RESPUBLIKOS </a:t>
            </a:r>
          </a:p>
          <a:p>
            <a:r>
              <a:rPr lang="lt-LT" sz="900">
                <a:latin typeface="Arial" pitchFamily="34" charset="0"/>
                <a:cs typeface="Arial" pitchFamily="34" charset="0"/>
              </a:rPr>
              <a:t>ŽEMĖS ŪKIO MINISTERIJA</a:t>
            </a:r>
          </a:p>
          <a:p>
            <a:r>
              <a:rPr lang="lt-LT" sz="900">
                <a:latin typeface="Arial" pitchFamily="34" charset="0"/>
                <a:cs typeface="Arial" pitchFamily="34" charset="0"/>
              </a:rPr>
              <a:t>PVM kodas LT886751917</a:t>
            </a:r>
            <a:endParaRPr lang="en-GB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14546" y="4421373"/>
            <a:ext cx="108876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900">
                <a:latin typeface="Arial" pitchFamily="34" charset="0"/>
                <a:cs typeface="Arial" pitchFamily="34" charset="0"/>
              </a:rPr>
              <a:t>Biudžetinė įstaiga</a:t>
            </a:r>
          </a:p>
          <a:p>
            <a:r>
              <a:rPr lang="lt-LT" sz="900">
                <a:latin typeface="Arial" pitchFamily="34" charset="0"/>
                <a:cs typeface="Arial" pitchFamily="34" charset="0"/>
              </a:rPr>
              <a:t>Gedimino pr. 19, </a:t>
            </a:r>
          </a:p>
          <a:p>
            <a:r>
              <a:rPr lang="lt-LT" sz="900">
                <a:latin typeface="Arial" pitchFamily="34" charset="0"/>
                <a:cs typeface="Arial" pitchFamily="34" charset="0"/>
              </a:rPr>
              <a:t>LT-01103 Vilnius</a:t>
            </a:r>
            <a:endParaRPr lang="en-GB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91220" y="4421373"/>
            <a:ext cx="111761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900">
                <a:latin typeface="Arial" pitchFamily="34" charset="0"/>
                <a:cs typeface="Arial" pitchFamily="34" charset="0"/>
              </a:rPr>
              <a:t>+370 5 239 11 11 </a:t>
            </a:r>
          </a:p>
          <a:p>
            <a:r>
              <a:rPr lang="lt-LT" sz="900" err="1">
                <a:latin typeface="Arial" pitchFamily="34" charset="0"/>
                <a:cs typeface="Arial" pitchFamily="34" charset="0"/>
              </a:rPr>
              <a:t>zum@zum.lt</a:t>
            </a:r>
            <a:endParaRPr lang="lt-LT" sz="900">
              <a:latin typeface="Arial" pitchFamily="34" charset="0"/>
              <a:cs typeface="Arial" pitchFamily="34" charset="0"/>
            </a:endParaRPr>
          </a:p>
          <a:p>
            <a:r>
              <a:rPr lang="lt-LT" sz="900" err="1">
                <a:latin typeface="Arial" pitchFamily="34" charset="0"/>
                <a:cs typeface="Arial" pitchFamily="34" charset="0"/>
              </a:rPr>
              <a:t>zum.lrv.lt</a:t>
            </a:r>
            <a:endParaRPr lang="en-GB" sz="900" err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435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53025C-09DF-49D2-5B82-F768999A7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A2C9A0F-8E2B-EB76-0951-1B931BD2FEC2}"/>
              </a:ext>
            </a:extLst>
          </p:cNvPr>
          <p:cNvSpPr txBox="1"/>
          <p:nvPr/>
        </p:nvSpPr>
        <p:spPr>
          <a:xfrm>
            <a:off x="104165" y="1090780"/>
            <a:ext cx="8417629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lt-LT" sz="1600" b="1" dirty="0">
                <a:solidFill>
                  <a:srgbClr val="8EC5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REGLAMENTAVIMAS</a:t>
            </a:r>
            <a:endParaRPr lang="pl-PL" sz="1600" b="1" dirty="0">
              <a:solidFill>
                <a:srgbClr val="8EC5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878728-99E1-3CF4-3666-ADBDEA948997}"/>
              </a:ext>
            </a:extLst>
          </p:cNvPr>
          <p:cNvSpPr txBox="1"/>
          <p:nvPr/>
        </p:nvSpPr>
        <p:spPr>
          <a:xfrm>
            <a:off x="1001486" y="1636674"/>
            <a:ext cx="7297856" cy="203132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lt-LT" sz="1400" dirty="0">
                <a:latin typeface="Calibri"/>
                <a:cs typeface="Times New Roman"/>
              </a:rPr>
              <a:t>Europos komisijos 2023 m. kovo 30 d. sprendimu Nr. C (2023) 2230 </a:t>
            </a:r>
            <a:r>
              <a:rPr lang="lt-LT" sz="1400" dirty="0" err="1">
                <a:latin typeface="Calibri"/>
                <a:cs typeface="Times New Roman"/>
              </a:rPr>
              <a:t>final</a:t>
            </a:r>
            <a:r>
              <a:rPr lang="lt-LT" sz="1400" dirty="0">
                <a:latin typeface="Calibri"/>
                <a:cs typeface="Times New Roman"/>
              </a:rPr>
              <a:t> patvirtintą valstybės pagalbos schemą SA.102103 bei pakeistą Valstybės pagalbos schemą SA.108958(2023/N),  patvirtintą Europos Komisijos 2023 m. lapkričio 14 d. sprendimu Nr. C(2023)7718 </a:t>
            </a:r>
            <a:r>
              <a:rPr lang="lt-LT" sz="1400" dirty="0" err="1">
                <a:latin typeface="Calibri"/>
                <a:cs typeface="Times New Roman"/>
              </a:rPr>
              <a:t>final</a:t>
            </a:r>
            <a:r>
              <a:rPr lang="lt-LT" sz="1400" dirty="0">
                <a:latin typeface="Calibri"/>
                <a:cs typeface="Times New Roman"/>
              </a:rPr>
              <a:t>.</a:t>
            </a:r>
          </a:p>
          <a:p>
            <a:pPr algn="just"/>
            <a:endParaRPr lang="lt-LT" sz="1400" dirty="0">
              <a:latin typeface="Calibri"/>
              <a:cs typeface="Times New Roman"/>
            </a:endParaRPr>
          </a:p>
          <a:p>
            <a:pPr algn="just"/>
            <a:r>
              <a:rPr lang="lt-LT" sz="14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Žemės ūkio ministro 2022 m. balandžio 22 d. įsakymu Nr. 3D-269  patvirtintas „Dėl 2022–2030 metų plėtros programos valdytojos Lietuvos Respublikos žemės ūkio ministerijos žemės ir maisto ūkio, kaimo plėtros bei žuvininkystės plėtros programos pažangos priemonės Nr. 15-001-06-02-02 „</a:t>
            </a:r>
            <a:r>
              <a:rPr lang="lt-LT" sz="1400" b="1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Didinti ŠESD absorbcinius pajėgumus (atkuriant pelkių (durpžemių) hidrologinį režimą) aprašų patvirtinimo</a:t>
            </a:r>
            <a:r>
              <a:rPr lang="lt-LT" sz="14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“ </a:t>
            </a:r>
            <a:r>
              <a:rPr lang="lt-LT" sz="1400" b="1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V priedas</a:t>
            </a:r>
          </a:p>
        </p:txBody>
      </p:sp>
      <p:pic>
        <p:nvPicPr>
          <p:cNvPr id="1026" name="Picture 2" descr="esfips-prod">
            <a:hlinkClick r:id="rId4"/>
            <a:extLst>
              <a:ext uri="{FF2B5EF4-FFF2-40B4-BE49-F238E27FC236}">
                <a16:creationId xmlns:a16="http://schemas.microsoft.com/office/drawing/2014/main" id="{4D3E935A-BCD5-6319-1A8B-3E14762123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0971" y="245549"/>
            <a:ext cx="2718864" cy="845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aveikslėlis 2">
            <a:extLst>
              <a:ext uri="{FF2B5EF4-FFF2-40B4-BE49-F238E27FC236}">
                <a16:creationId xmlns:a16="http://schemas.microsoft.com/office/drawing/2014/main" id="{F73C9FB3-CD02-8CAB-F125-606C5D5C60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00090" y="245459"/>
            <a:ext cx="2402840" cy="845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551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53025C-09DF-49D2-5B82-F768999A7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A2C9A0F-8E2B-EB76-0951-1B931BD2FEC2}"/>
              </a:ext>
            </a:extLst>
          </p:cNvPr>
          <p:cNvSpPr txBox="1"/>
          <p:nvPr/>
        </p:nvSpPr>
        <p:spPr>
          <a:xfrm>
            <a:off x="104165" y="1090780"/>
            <a:ext cx="8417629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lt-LT" sz="1600" b="1" dirty="0">
                <a:solidFill>
                  <a:srgbClr val="8EC5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Didinti ŠESD absorbcinius pajėgumus, atkuriant pelkių (durpžemių) hidrologinį režimą</a:t>
            </a:r>
            <a:endParaRPr lang="pl-PL" sz="1600" b="1" dirty="0">
              <a:solidFill>
                <a:srgbClr val="8EC5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l-PL" sz="1600" b="1" dirty="0">
              <a:solidFill>
                <a:srgbClr val="8EC5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878728-99E1-3CF4-3666-ADBDEA948997}"/>
              </a:ext>
            </a:extLst>
          </p:cNvPr>
          <p:cNvSpPr txBox="1"/>
          <p:nvPr/>
        </p:nvSpPr>
        <p:spPr>
          <a:xfrm>
            <a:off x="952582" y="2021395"/>
            <a:ext cx="7569212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lt-L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Bendra lėšų suma – </a:t>
            </a:r>
            <a:r>
              <a:rPr lang="lt-LT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19, 36 mln</a:t>
            </a:r>
            <a:r>
              <a:rPr lang="lt-L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Eur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t-L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Ekonomikos gaivinimo ir atsparumo didinimo priemonės lėšos - </a:t>
            </a:r>
            <a:r>
              <a:rPr lang="lt-LT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16 mln</a:t>
            </a:r>
            <a:r>
              <a:rPr lang="lt-L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Eur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t-L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Valstybės biudžeto lėšos – </a:t>
            </a:r>
            <a:r>
              <a:rPr lang="lt-LT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3,36 mln</a:t>
            </a:r>
            <a:r>
              <a:rPr lang="lt-L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Eur</a:t>
            </a:r>
            <a:endParaRPr lang="lt-LT" sz="14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esfips-prod">
            <a:hlinkClick r:id="rId4"/>
            <a:extLst>
              <a:ext uri="{FF2B5EF4-FFF2-40B4-BE49-F238E27FC236}">
                <a16:creationId xmlns:a16="http://schemas.microsoft.com/office/drawing/2014/main" id="{4D3E935A-BCD5-6319-1A8B-3E14762123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0971" y="245549"/>
            <a:ext cx="2718864" cy="845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aveikslėlis 2">
            <a:extLst>
              <a:ext uri="{FF2B5EF4-FFF2-40B4-BE49-F238E27FC236}">
                <a16:creationId xmlns:a16="http://schemas.microsoft.com/office/drawing/2014/main" id="{F73C9FB3-CD02-8CAB-F125-606C5D5C60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00090" y="245459"/>
            <a:ext cx="2402840" cy="845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995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0197" y="1004447"/>
            <a:ext cx="8417629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lt-LT" sz="1400" b="1" dirty="0">
                <a:solidFill>
                  <a:srgbClr val="8EC5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Didinti ŠESD absorbcinius pajėgumus, atkuriant pelkių (durpžemių) hidrologinį režimą</a:t>
            </a:r>
            <a:endParaRPr lang="pl-PL" sz="1400" b="1" dirty="0">
              <a:solidFill>
                <a:srgbClr val="8EC5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Lentelė 10">
            <a:extLst>
              <a:ext uri="{FF2B5EF4-FFF2-40B4-BE49-F238E27FC236}">
                <a16:creationId xmlns:a16="http://schemas.microsoft.com/office/drawing/2014/main" id="{E80A6F64-6E25-F88C-820E-26C19E1D32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065613"/>
              </p:ext>
            </p:extLst>
          </p:nvPr>
        </p:nvGraphicFramePr>
        <p:xfrm>
          <a:off x="570197" y="1659571"/>
          <a:ext cx="8094831" cy="2368554"/>
        </p:xfrm>
        <a:graphic>
          <a:graphicData uri="http://schemas.openxmlformats.org/drawingml/2006/table">
            <a:tbl>
              <a:tblPr firstRow="1" firstCol="1" bandRow="1"/>
              <a:tblGrid>
                <a:gridCol w="1330294">
                  <a:extLst>
                    <a:ext uri="{9D8B030D-6E8A-4147-A177-3AD203B41FA5}">
                      <a16:colId xmlns:a16="http://schemas.microsoft.com/office/drawing/2014/main" val="4152199236"/>
                    </a:ext>
                  </a:extLst>
                </a:gridCol>
                <a:gridCol w="1873573">
                  <a:extLst>
                    <a:ext uri="{9D8B030D-6E8A-4147-A177-3AD203B41FA5}">
                      <a16:colId xmlns:a16="http://schemas.microsoft.com/office/drawing/2014/main" val="4258042338"/>
                    </a:ext>
                  </a:extLst>
                </a:gridCol>
                <a:gridCol w="2777322">
                  <a:extLst>
                    <a:ext uri="{9D8B030D-6E8A-4147-A177-3AD203B41FA5}">
                      <a16:colId xmlns:a16="http://schemas.microsoft.com/office/drawing/2014/main" val="965075877"/>
                    </a:ext>
                  </a:extLst>
                </a:gridCol>
                <a:gridCol w="2113642">
                  <a:extLst>
                    <a:ext uri="{9D8B030D-6E8A-4147-A177-3AD203B41FA5}">
                      <a16:colId xmlns:a16="http://schemas.microsoft.com/office/drawing/2014/main" val="141016615"/>
                    </a:ext>
                  </a:extLst>
                </a:gridCol>
              </a:tblGrid>
              <a:tr h="5729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t-LT" sz="1400" b="1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Rodiklio pavadinimas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t-LT" sz="1400" b="1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Rodiklio kodas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t-LT" sz="1400" b="1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Matavimo vienetai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t-LT" sz="1400" b="1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Siektina reikšmė ir pasiekimo data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0055938"/>
                  </a:ext>
                </a:extLst>
              </a:tr>
              <a:tr h="8693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594360" algn="l"/>
                        </a:tabLst>
                      </a:pPr>
                      <a:r>
                        <a:rPr lang="lt-LT" sz="14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Durpynų, kuriuose atkurti pelkėdaros procesai, plotas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t-LT" sz="14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P-15-001-06-02-02-04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t-LT" sz="14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P.S.1.1056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t-LT" sz="14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hektarai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t-LT" sz="1400" b="1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2000</a:t>
                      </a:r>
                      <a:r>
                        <a:rPr lang="lt-LT" sz="14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t-LT" sz="14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(2024 IV </a:t>
                      </a:r>
                      <a:r>
                        <a:rPr lang="lt-LT" sz="1400" kern="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ketv</a:t>
                      </a:r>
                      <a:r>
                        <a:rPr lang="lt-LT" sz="14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1507503"/>
                  </a:ext>
                </a:extLst>
              </a:tr>
              <a:tr h="8693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t-LT" sz="14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Durpynų, kuriuose atkurti pelkėdaros procesai, plotas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t-LT" sz="14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P-15-001-06-02-02-04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t-LT" sz="14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P.S.1.1056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t-LT" sz="14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hektarai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t-LT" sz="1400" b="1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6000 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t-LT" sz="14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(2026 II </a:t>
                      </a:r>
                      <a:r>
                        <a:rPr lang="lt-LT" sz="1400" kern="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ketv</a:t>
                      </a:r>
                      <a:r>
                        <a:rPr lang="lt-LT" sz="14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7373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1376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4871" y="813925"/>
            <a:ext cx="8417629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lt-LT" b="1" dirty="0">
                <a:solidFill>
                  <a:srgbClr val="8EC543"/>
                </a:solidFill>
                <a:latin typeface="+mj-lt"/>
                <a:cs typeface="Arial" panose="020B0604020202020204" pitchFamily="34" charset="0"/>
              </a:rPr>
              <a:t>Didinti ŠESD absorbcinius pajėgumus, atkuriant pelkių (durpžemių) hidrologinį režimą</a:t>
            </a:r>
            <a:endParaRPr lang="pl-PL" b="1" dirty="0">
              <a:solidFill>
                <a:srgbClr val="8EC543"/>
              </a:solidFill>
              <a:latin typeface="+mj-lt"/>
              <a:cs typeface="Arial" panose="020B0604020202020204" pitchFamily="34" charset="0"/>
            </a:endParaRPr>
          </a:p>
          <a:p>
            <a:pPr algn="ctr"/>
            <a:endParaRPr lang="lt-LT" sz="2400" b="1" dirty="0">
              <a:solidFill>
                <a:srgbClr val="8EC5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815787B-A646-8FCD-CA44-276B001B1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BFC0E0-50EF-29AD-EEAC-2660FE51D32C}"/>
              </a:ext>
            </a:extLst>
          </p:cNvPr>
          <p:cNvSpPr txBox="1"/>
          <p:nvPr/>
        </p:nvSpPr>
        <p:spPr>
          <a:xfrm>
            <a:off x="614871" y="1552589"/>
            <a:ext cx="7445598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lt-LT" sz="1600" dirty="0">
                <a:solidFill>
                  <a:srgbClr val="000000"/>
                </a:solidFill>
                <a:latin typeface="Arial"/>
                <a:cs typeface="Arial"/>
              </a:rPr>
              <a:t>Tikslas: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t-LT" sz="1600" dirty="0">
                <a:solidFill>
                  <a:srgbClr val="000000"/>
                </a:solidFill>
                <a:latin typeface="Arial"/>
                <a:cs typeface="Arial"/>
              </a:rPr>
              <a:t>Sumažinti  šiltnamio efektą sukeliančių dujų išmetimus iš buvusių nusausintų pažeistų durpžemių (organinių dirvožemių), atkuriant šiuose plotuose  </a:t>
            </a:r>
            <a:r>
              <a:rPr lang="lt-LT" sz="1600" dirty="0" err="1">
                <a:solidFill>
                  <a:srgbClr val="000000"/>
                </a:solidFill>
                <a:latin typeface="Arial"/>
                <a:cs typeface="Arial"/>
              </a:rPr>
              <a:t>pelkėdaros</a:t>
            </a:r>
            <a:r>
              <a:rPr lang="lt-LT" sz="1600" dirty="0">
                <a:solidFill>
                  <a:srgbClr val="000000"/>
                </a:solidFill>
                <a:latin typeface="Arial"/>
                <a:cs typeface="Arial"/>
              </a:rPr>
              <a:t> procesus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algn="just"/>
            <a:r>
              <a:rPr lang="lt-LT" sz="1600" dirty="0">
                <a:solidFill>
                  <a:srgbClr val="000000"/>
                </a:solidFill>
                <a:latin typeface="Arial"/>
                <a:cs typeface="Arial"/>
              </a:rPr>
              <a:t>Remiama  veikla: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t-LT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Pelkių hidrologinio režimo atkūrimas durpžemiuose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t-LT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Melioracijos inžinerinės infrastruktūros pertvarkymo darbai (atkuriamos pelkės ir      (arba) melioracijos inžinerinių sistemų statybos, griovimo darbai;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t-LT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Melioracijos inžinerinių  statinių  statybos techninės priežiūros darbai;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t-LT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Sumedėjusios  augmenijos, akmenų  šalinimas, kelmų frezavimas, paviršiaus formavimas. </a:t>
            </a:r>
          </a:p>
          <a:p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1314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6375C2-54D5-1332-8325-FE02098CD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1C60BE8-56C8-0E60-05E3-D2FB72B46A33}"/>
              </a:ext>
            </a:extLst>
          </p:cNvPr>
          <p:cNvSpPr txBox="1"/>
          <p:nvPr/>
        </p:nvSpPr>
        <p:spPr>
          <a:xfrm>
            <a:off x="270916" y="1070692"/>
            <a:ext cx="841762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lt-LT" b="1" dirty="0">
                <a:solidFill>
                  <a:srgbClr val="8EC54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Didinti ŠESD absorbcinius pajėgumus, atkuriant pelkių (durpžemių) hidrologinį režimą</a:t>
            </a:r>
            <a:endParaRPr lang="pl-PL" b="1" dirty="0">
              <a:solidFill>
                <a:srgbClr val="8EC54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pl-PL" sz="1400" b="1" dirty="0">
              <a:solidFill>
                <a:srgbClr val="8EC5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BB99D3-7DD9-E75E-D9B4-26EB4BFC5EFE}"/>
              </a:ext>
            </a:extLst>
          </p:cNvPr>
          <p:cNvSpPr txBox="1"/>
          <p:nvPr/>
        </p:nvSpPr>
        <p:spPr>
          <a:xfrm>
            <a:off x="647114" y="1609702"/>
            <a:ext cx="7683272" cy="338554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lt-LT" sz="1400" b="1" dirty="0">
                <a:effectLst/>
                <a:ea typeface="Times New Roman" panose="02020603050405020304" pitchFamily="18" charset="0"/>
                <a:cs typeface="Times New Roman"/>
              </a:rPr>
              <a:t>Tinkamumo finansuoti sąlygos</a:t>
            </a:r>
          </a:p>
          <a:p>
            <a:pPr algn="just"/>
            <a:r>
              <a:rPr lang="lt-LT" sz="1400" dirty="0">
                <a:effectLst/>
                <a:ea typeface="Times New Roman" panose="02020603050405020304" pitchFamily="18" charset="0"/>
                <a:cs typeface="Times New Roman"/>
              </a:rPr>
              <a:t>Pareiškėja</a:t>
            </a:r>
            <a:r>
              <a:rPr lang="en-US" sz="1400" dirty="0">
                <a:effectLst/>
                <a:ea typeface="Times New Roman" panose="02020603050405020304" pitchFamily="18" charset="0"/>
                <a:cs typeface="Times New Roman"/>
              </a:rPr>
              <a:t>i</a:t>
            </a:r>
            <a:r>
              <a:rPr lang="en-US" sz="1400" dirty="0">
                <a:ea typeface="Times New Roman" panose="02020603050405020304" pitchFamily="18" charset="0"/>
                <a:cs typeface="Times New Roman"/>
              </a:rPr>
              <a:t>:</a:t>
            </a:r>
            <a:endParaRPr lang="lt-LT" sz="1400" dirty="0">
              <a:effectLst/>
              <a:ea typeface="Times New Roman" panose="02020603050405020304" pitchFamily="18" charset="0"/>
              <a:cs typeface="Times New Roman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t-LT" sz="1400" dirty="0">
                <a:ea typeface="Times New Roman" panose="02020603050405020304" pitchFamily="18" charset="0"/>
                <a:cs typeface="Times New Roman"/>
              </a:rPr>
              <a:t>Pirminę žemės ūkio  produktų gamybą vykdantys fiziniai ir juridiniai asmenys, teisėtais pagrindais valdantys žemės plotus</a:t>
            </a:r>
            <a:endParaRPr lang="lt-LT" sz="1400" dirty="0">
              <a:effectLst/>
              <a:ea typeface="Times New Roman" panose="02020603050405020304" pitchFamily="18" charset="0"/>
              <a:cs typeface="Times New Roman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t-LT" sz="1400" dirty="0">
                <a:ea typeface="Times New Roman" panose="02020603050405020304" pitchFamily="18" charset="0"/>
                <a:cs typeface="Times New Roman"/>
              </a:rPr>
              <a:t>V</a:t>
            </a:r>
            <a:r>
              <a:rPr lang="lt-LT" sz="1400" dirty="0">
                <a:effectLst/>
                <a:ea typeface="Times New Roman" panose="02020603050405020304" pitchFamily="18" charset="0"/>
                <a:cs typeface="Times New Roman"/>
              </a:rPr>
              <a:t>aldą įregistravę Lietuvos Respublikos žemės ūkio ir kaimo verslo registre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t-LT" sz="1400" dirty="0">
                <a:effectLst/>
                <a:ea typeface="Times New Roman" panose="02020603050405020304" pitchFamily="18" charset="0"/>
                <a:cs typeface="Times New Roman"/>
              </a:rPr>
              <a:t>Neturi įsiskolinimų Nacionalinei mokėjimo agentūrai, </a:t>
            </a:r>
            <a:r>
              <a:rPr lang="lt-LT" sz="1400" dirty="0">
                <a:ea typeface="Times New Roman" panose="02020603050405020304" pitchFamily="18" charset="0"/>
                <a:cs typeface="Times New Roman"/>
              </a:rPr>
              <a:t>V</a:t>
            </a:r>
            <a:r>
              <a:rPr lang="lt-LT" sz="1400" dirty="0">
                <a:effectLst/>
                <a:ea typeface="Times New Roman" panose="02020603050405020304" pitchFamily="18" charset="0"/>
                <a:cs typeface="Times New Roman"/>
              </a:rPr>
              <a:t>alstybinei mokesčių inspekcijai prie Finansų ministerijos ir VSDF (Valstybiniam socialinio draudimo fondui prie</a:t>
            </a:r>
            <a:r>
              <a:rPr lang="pt-BR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 prie Socialinės apsaugos ir darbo ministerijo</a:t>
            </a:r>
            <a:r>
              <a:rPr lang="lt-LT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</a:t>
            </a:r>
            <a:r>
              <a:rPr lang="lt-LT" sz="1400" dirty="0">
                <a:effectLst/>
                <a:ea typeface="Times New Roman" panose="02020603050405020304" pitchFamily="18" charset="0"/>
                <a:cs typeface="Times New Roman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t-LT" sz="1400" dirty="0">
                <a:ea typeface="Times New Roman" panose="02020603050405020304" pitchFamily="18" charset="0"/>
                <a:cs typeface="Times New Roman"/>
              </a:rPr>
              <a:t>Nėra gavę valstybės pagalbos, kuri EK sprendimu buvo pripažinta neteisėta ir nesuderinama su vidaus rinka</a:t>
            </a:r>
            <a:endParaRPr lang="lt-LT" sz="1400" dirty="0">
              <a:effectLst/>
              <a:ea typeface="Times New Roman" panose="02020603050405020304" pitchFamily="18" charset="0"/>
              <a:cs typeface="Times New Roman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lt-LT" sz="1400" dirty="0">
              <a:effectLst/>
              <a:ea typeface="Times New Roman" panose="02020603050405020304" pitchFamily="18" charset="0"/>
              <a:cs typeface="Times New Roman"/>
            </a:endParaRPr>
          </a:p>
          <a:p>
            <a:pPr algn="just"/>
            <a:r>
              <a:rPr lang="lt-LT" sz="1400" b="1" dirty="0">
                <a:effectLst/>
                <a:ea typeface="Times New Roman" panose="02020603050405020304" pitchFamily="18" charset="0"/>
                <a:cs typeface="Times New Roman"/>
              </a:rPr>
              <a:t>Paramai tinkamas plotas </a:t>
            </a:r>
            <a:r>
              <a:rPr lang="lt-LT" sz="1400" dirty="0">
                <a:effectLst/>
                <a:ea typeface="Times New Roman" panose="02020603050405020304" pitchFamily="18" charset="0"/>
                <a:cs typeface="Times New Roman"/>
              </a:rPr>
              <a:t>– ne mažesnis kaip 1 ha vientiso lauko ploto dydžio, žemės ūkio naudmenų </a:t>
            </a:r>
          </a:p>
          <a:p>
            <a:pPr algn="just"/>
            <a:endParaRPr lang="lt-LT" sz="1400" dirty="0">
              <a:solidFill>
                <a:schemeClr val="accent3">
                  <a:lumMod val="75000"/>
                </a:schemeClr>
              </a:solidFill>
              <a:ea typeface="Times New Roman" panose="02020603050405020304" pitchFamily="18" charset="0"/>
              <a:cs typeface="Times New Roman"/>
            </a:endParaRPr>
          </a:p>
          <a:p>
            <a:pPr algn="just"/>
            <a:r>
              <a:rPr lang="lt-LT" sz="1400" b="1" dirty="0">
                <a:effectLst/>
                <a:ea typeface="Times New Roman" panose="02020603050405020304" pitchFamily="18" charset="0"/>
                <a:cs typeface="Times New Roman"/>
              </a:rPr>
              <a:t>Tinkamas finansuoti žemės ūkio naudmenų tipas </a:t>
            </a:r>
            <a:r>
              <a:rPr lang="lt-LT" sz="1400" dirty="0">
                <a:effectLst/>
                <a:ea typeface="Times New Roman" panose="02020603050405020304" pitchFamily="18" charset="0"/>
                <a:cs typeface="Times New Roman"/>
              </a:rPr>
              <a:t>– patenkantis į durpžemių žemėlapį, atvaizduotą Ž</a:t>
            </a:r>
            <a:r>
              <a:rPr lang="lt-LT" sz="1400" dirty="0">
                <a:ea typeface="Times New Roman" panose="02020603050405020304" pitchFamily="18" charset="0"/>
                <a:cs typeface="Times New Roman"/>
              </a:rPr>
              <a:t>Ū</a:t>
            </a:r>
            <a:r>
              <a:rPr lang="lt-LT" sz="1400" dirty="0">
                <a:effectLst/>
                <a:ea typeface="Times New Roman" panose="02020603050405020304" pitchFamily="18" charset="0"/>
                <a:cs typeface="Times New Roman"/>
              </a:rPr>
              <a:t>DC viešai prieinamoje paskyroje </a:t>
            </a:r>
            <a:r>
              <a:rPr lang="lt-LT" sz="1400" dirty="0">
                <a:ea typeface="Times New Roman" panose="02020603050405020304" pitchFamily="18" charset="0"/>
                <a:cs typeface="Times New Roman"/>
              </a:rPr>
              <a:t> </a:t>
            </a:r>
            <a:r>
              <a:rPr lang="lt-LT" sz="14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http://zuikvc.maps.arcgis.com/home/index.html</a:t>
            </a:r>
            <a:r>
              <a:rPr lang="lt-L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lt-LT" sz="1400" dirty="0">
              <a:effectLst/>
              <a:ea typeface="Times New Roman" panose="02020603050405020304" pitchFamily="18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71947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6FDF6B-E314-1827-DA31-1BE87C11E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FEB0B1-5FFD-FD29-3224-BA0A77DA16AA}"/>
              </a:ext>
            </a:extLst>
          </p:cNvPr>
          <p:cNvSpPr txBox="1"/>
          <p:nvPr/>
        </p:nvSpPr>
        <p:spPr>
          <a:xfrm>
            <a:off x="270916" y="1070692"/>
            <a:ext cx="841762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lt-LT" b="1" dirty="0">
                <a:solidFill>
                  <a:srgbClr val="8EC54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Didinti ŠESD absorbcinius pajėgumus, atkuriant pelkių (durpžemių) hidrologinį režimą</a:t>
            </a:r>
            <a:endParaRPr lang="pl-PL" b="1" dirty="0">
              <a:solidFill>
                <a:srgbClr val="8EC54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pl-PL" sz="1400" b="1" dirty="0">
              <a:solidFill>
                <a:srgbClr val="8EC5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32B6F5-05E9-4DE3-10D4-B5791F49B914}"/>
              </a:ext>
            </a:extLst>
          </p:cNvPr>
          <p:cNvSpPr txBox="1"/>
          <p:nvPr/>
        </p:nvSpPr>
        <p:spPr>
          <a:xfrm>
            <a:off x="647114" y="1461991"/>
            <a:ext cx="7683272" cy="281076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6000"/>
              </a:lnSpc>
              <a:spcBef>
                <a:spcPts val="0"/>
              </a:spcBef>
              <a:spcAft>
                <a:spcPts val="7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Įsipareigojimai</a:t>
            </a:r>
            <a:r>
              <a:rPr kumimoji="0" lang="lt-LT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lt-L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indent="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70"/>
              </a:spcAft>
              <a:buClrTx/>
              <a:buSzTx/>
              <a:buFont typeface="Wingdings" panose="05000000000000000000" pitchFamily="2" charset="2"/>
              <a:buChar char=""/>
              <a:tabLst/>
              <a:defRPr/>
            </a:pPr>
            <a:r>
              <a:rPr lang="lt-LT" sz="1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Įgyvendinti projektą  per 24 mėn., bet ne vėliau kaip iki 2026 m. balandžio 26 d.</a:t>
            </a:r>
            <a:endParaRPr lang="lt-LT" sz="14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indent="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70"/>
              </a:spcAft>
              <a:buClrTx/>
              <a:buSzTx/>
              <a:buFont typeface="Wingdings" panose="05000000000000000000" pitchFamily="2" charset="2"/>
              <a:buChar char=""/>
              <a:tabLst/>
              <a:defRPr/>
            </a:pPr>
            <a:r>
              <a:rPr lang="lt-LT" sz="1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Sudaryt</a:t>
            </a:r>
            <a:r>
              <a:rPr lang="en-US" sz="14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lt-LT" sz="1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sąlygas asmenims turintiems teisę audituoti, ir (arba) kontroliuoti</a:t>
            </a:r>
            <a:r>
              <a:rPr lang="en-US" sz="1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lt-LT" sz="1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tikrinti, kaip yra vykdoma veikla</a:t>
            </a:r>
          </a:p>
          <a:p>
            <a:pPr marR="0" lvl="0" indent="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70"/>
              </a:spcAft>
              <a:buClrTx/>
              <a:buSzTx/>
              <a:buFont typeface="Wingdings" panose="05000000000000000000" pitchFamily="2" charset="2"/>
              <a:buChar char=""/>
              <a:tabLst/>
              <a:defRPr/>
            </a:pPr>
            <a:r>
              <a:rPr lang="lt-LT" sz="1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Paraiškoje ir (arba) pridedamuose dokumentuose pateikti teisingus duomenis</a:t>
            </a:r>
          </a:p>
          <a:p>
            <a:pPr marR="0" lvl="0" indent="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70"/>
              </a:spcAft>
              <a:buClrTx/>
              <a:buSzTx/>
              <a:buFont typeface="Wingdings" panose="05000000000000000000" pitchFamily="2" charset="2"/>
              <a:buChar char=""/>
              <a:tabLst/>
              <a:defRPr/>
            </a:pPr>
            <a:r>
              <a:rPr lang="lt-LT" sz="1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Iki projekto kontrolės laikotarpio (</a:t>
            </a:r>
            <a:r>
              <a:rPr lang="lt-LT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5 m</a:t>
            </a:r>
            <a:r>
              <a:rPr lang="lt-LT" sz="1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.) užtikrinti investicijų, veiklos tęstinumą (nekeisti  nuosavybės pobūdžio, nekeisti projekto tikslų ir veiklos pobūdžio – nesausinti atkurtos pelkės ar kitaip keisti jos hidrologinio režimo) bei jos priežiūrą</a:t>
            </a:r>
          </a:p>
          <a:p>
            <a:pPr marR="0" lvl="0" indent="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70"/>
              </a:spcAft>
              <a:buClrTx/>
              <a:buSzTx/>
              <a:buFont typeface="Wingdings" panose="05000000000000000000" pitchFamily="2" charset="2"/>
              <a:buChar char=""/>
              <a:tabLst/>
              <a:defRPr/>
            </a:pPr>
            <a:r>
              <a:rPr lang="lt-LT" sz="1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Iki projekto kontrolės laikotarpio pabaigos  įvykus įvykiui, kurio metu būtų sugadintos ar sunaikintos paramos lėšomis įsigytos pelkės atkūrimo priemonės, savo lėšomis atkurti jas</a:t>
            </a:r>
            <a:endParaRPr kumimoji="0" lang="lt-LT" sz="1400" b="0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lt-LT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01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24FEE43-81FE-171E-C2CD-492DED8CF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t-LT" sz="1800" b="1" dirty="0">
                <a:solidFill>
                  <a:srgbClr val="8EC5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Didinti ŠESD absorbcinius pajėgumus, atkuriant pelkių (durpžemių) hidrologinį režimą</a:t>
            </a:r>
            <a:br>
              <a:rPr lang="pl-PL" sz="1800" b="1" dirty="0">
                <a:solidFill>
                  <a:srgbClr val="8EC54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t-LT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E46B2889-AC2C-76C8-3944-9816EF4D5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lt-LT" sz="2600" dirty="0"/>
              <a:t>Ką turi daryti pareiškėjas?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t-LT" sz="2000" dirty="0"/>
              <a:t>Sulaukti kvietimo teikti paraiškas ( I</a:t>
            </a:r>
            <a:r>
              <a:rPr lang="en-US" sz="2000" dirty="0"/>
              <a:t> </a:t>
            </a:r>
            <a:r>
              <a:rPr lang="en-US" sz="2000" dirty="0" err="1"/>
              <a:t>kvietimas</a:t>
            </a:r>
            <a:r>
              <a:rPr lang="lt-LT" sz="2000" dirty="0"/>
              <a:t> balandžio – gegužės mėn. </a:t>
            </a:r>
            <a:r>
              <a:rPr lang="en-US" sz="2000" dirty="0"/>
              <a:t>)</a:t>
            </a:r>
            <a:r>
              <a:rPr lang="lt-LT" sz="2000" dirty="0"/>
              <a:t>  (II kvietimas  </a:t>
            </a:r>
            <a:r>
              <a:rPr lang="lt-LT" sz="2000" dirty="0" err="1"/>
              <a:t>rugsėj</a:t>
            </a:r>
            <a:r>
              <a:rPr lang="en-US" sz="2000" dirty="0"/>
              <a:t>o </a:t>
            </a:r>
            <a:r>
              <a:rPr lang="lt-LT" sz="2000" dirty="0"/>
              <a:t>– </a:t>
            </a:r>
            <a:r>
              <a:rPr lang="lt-LT" sz="2000" dirty="0" err="1"/>
              <a:t>spal</a:t>
            </a:r>
            <a:r>
              <a:rPr lang="en-US" sz="2000" dirty="0"/>
              <a:t>io m</a:t>
            </a:r>
            <a:r>
              <a:rPr lang="lt-LT" sz="2000" dirty="0" err="1"/>
              <a:t>ėn</a:t>
            </a:r>
            <a:r>
              <a:rPr lang="lt-LT" sz="2000" dirty="0"/>
              <a:t>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t-LT" sz="2000" dirty="0"/>
              <a:t>Peržiūrėti ar jo plotai patenka į durpžemių žemėlapį </a:t>
            </a:r>
            <a:r>
              <a:rPr lang="lt-LT" sz="20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http://zuikvc.maps.arcgis.com/home/index.html</a:t>
            </a:r>
            <a:r>
              <a:rPr lang="lt-L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lt-LT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lt-LT" sz="1800" b="1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Kreiptis į</a:t>
            </a:r>
            <a:r>
              <a:rPr lang="lt-LT" sz="1800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lt-LT" sz="1800" b="1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Segoe UI" panose="020B0502040204020203" pitchFamily="34" charset="0"/>
              </a:rPr>
              <a:t>Savivaldybės administracijos struktūrinį padalinį, kuris įgyvendiną valstybės politiką melioracijos srityje</a:t>
            </a:r>
            <a:r>
              <a:rPr lang="lt-LT" sz="1800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Segoe UI" panose="020B0502040204020203" pitchFamily="34" charset="0"/>
              </a:rPr>
              <a:t>, </a:t>
            </a:r>
            <a:r>
              <a:rPr lang="lt-LT" sz="1800" b="1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Segoe UI" panose="020B0502040204020203" pitchFamily="34" charset="0"/>
              </a:rPr>
              <a:t>dėl techninių sąlygų išdavimo</a:t>
            </a:r>
            <a:r>
              <a:rPr lang="lt-LT" sz="1800" b="1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, melioracijos įrenginiams pertvarkyti</a:t>
            </a:r>
            <a:endParaRPr lang="lt-LT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lt-LT" sz="2000" dirty="0"/>
              <a:t>Įbraižyti norimą plotą (pats arba su seniūnijos darbuotojo pagalba) ir kreiptis į ŽŪDC dėl SHAPE  formato pateikimo (išduodama per 1 d.)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t-LT" sz="2000" dirty="0"/>
              <a:t>Pateikti paraišką, naudodamasis ŽŪMIS meniu  punktas „Pranešimai“.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t-LT" sz="2000" dirty="0"/>
              <a:t>Su paraiška pateikti nurodomą atkurti plotą, planuojamo, atkurti ploto vietovę bei koordinates, SHAPE formatu, bei  savivaldybės </a:t>
            </a:r>
            <a:r>
              <a:rPr lang="lt-LT" sz="2000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Segoe UI" panose="020B0502040204020203" pitchFamily="34" charset="0"/>
              </a:rPr>
              <a:t>administracijos struktūrinį padalinį, kuris įgyvendiną valstybės politiką melioracijos srityje</a:t>
            </a:r>
            <a:r>
              <a:rPr lang="lt-LT" sz="2000" b="1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Segoe UI" panose="020B0502040204020203" pitchFamily="34" charset="0"/>
              </a:rPr>
              <a:t> </a:t>
            </a:r>
            <a:r>
              <a:rPr lang="lt-LT" sz="2000" dirty="0"/>
              <a:t>melioracijos inžineriniams statiniams pertvarkyti.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t-LT" sz="2000" dirty="0"/>
              <a:t>Pateikus paraišką kreiptis į projektuotojus dėl techninio projekto parengimo bei techninio projekto ekspertizės (jį pateikti NMA </a:t>
            </a:r>
            <a:r>
              <a:rPr lang="lt-LT" sz="2000" b="1" dirty="0"/>
              <a:t>su mokėjimo prašymu</a:t>
            </a:r>
            <a:r>
              <a:rPr lang="lt-LT" sz="2000" dirty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t-LT" sz="2000" dirty="0"/>
              <a:t>Įgyvendinęs projektą, kreiptis į savivaldybės </a:t>
            </a:r>
            <a:r>
              <a:rPr lang="lt-LT" sz="2000" b="1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Segoe UI" panose="020B0502040204020203" pitchFamily="34" charset="0"/>
              </a:rPr>
              <a:t>struktūrinį padalinį, kuris įgyvendiną valstybės politiką melioracijos srityje</a:t>
            </a:r>
            <a:r>
              <a:rPr lang="lt-LT" sz="2000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Segoe UI" panose="020B0502040204020203" pitchFamily="34" charset="0"/>
              </a:rPr>
              <a:t>, </a:t>
            </a:r>
            <a:r>
              <a:rPr lang="lt-LT" sz="2000" b="1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Segoe UI" panose="020B0502040204020203" pitchFamily="34" charset="0"/>
              </a:rPr>
              <a:t>dėl </a:t>
            </a:r>
            <a:r>
              <a:rPr lang="lt-L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atkurtos šlapynės apžiūros akto išdavimo</a:t>
            </a:r>
            <a:r>
              <a:rPr lang="lt-LT" sz="2000" dirty="0"/>
              <a:t>.</a:t>
            </a:r>
          </a:p>
          <a:p>
            <a:endParaRPr lang="lt-LT" sz="1800" dirty="0"/>
          </a:p>
          <a:p>
            <a:endParaRPr lang="lt-LT" sz="1800" dirty="0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C7805E75-596C-CB77-3C32-833F0D5FE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44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B7E3CD-CD4C-4F7A-7D08-3252BF8B4C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75410FF-89A2-30C4-CDF7-FE23E60AB88A}"/>
              </a:ext>
            </a:extLst>
          </p:cNvPr>
          <p:cNvSpPr txBox="1"/>
          <p:nvPr/>
        </p:nvSpPr>
        <p:spPr>
          <a:xfrm>
            <a:off x="270916" y="1070692"/>
            <a:ext cx="8417629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lt-LT" sz="1400" b="1" dirty="0">
                <a:solidFill>
                  <a:srgbClr val="8EC5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Didinti ŠESD absorbcinius pajėgumus, atkuriant pelkių (durpžemių) hidrologinį režimą</a:t>
            </a:r>
            <a:endParaRPr lang="pl-PL" sz="1400" b="1" dirty="0">
              <a:solidFill>
                <a:srgbClr val="8EC5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l-PL" sz="1400" b="1" dirty="0">
              <a:solidFill>
                <a:srgbClr val="8EC5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ksto vietos rezervavimo ženklas 5">
            <a:extLst>
              <a:ext uri="{FF2B5EF4-FFF2-40B4-BE49-F238E27FC236}">
                <a16:creationId xmlns:a16="http://schemas.microsoft.com/office/drawing/2014/main" id="{1B7F49B6-82DA-770B-72B5-AC7C954EE0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1838324"/>
            <a:ext cx="7772400" cy="1466851"/>
          </a:xfrm>
        </p:spPr>
        <p:txBody>
          <a:bodyPr/>
          <a:lstStyle/>
          <a:p>
            <a:endParaRPr lang="lt-LT" sz="20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lt-LT" dirty="0"/>
          </a:p>
        </p:txBody>
      </p:sp>
      <p:sp>
        <p:nvSpPr>
          <p:cNvPr id="5" name="Pavadinimas 4">
            <a:extLst>
              <a:ext uri="{FF2B5EF4-FFF2-40B4-BE49-F238E27FC236}">
                <a16:creationId xmlns:a16="http://schemas.microsoft.com/office/drawing/2014/main" id="{769711E8-A9DE-1995-3E5B-4421062B60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2313" y="1711506"/>
            <a:ext cx="7772400" cy="109260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lt-LT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lt-LT" sz="1800" b="0" i="0" u="none" strike="noStrike" cap="non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 atkurto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pelki</a:t>
            </a:r>
            <a:r>
              <a:rPr lang="lt-LT" sz="1800" b="0" i="0" u="none" strike="noStrike" cap="non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ų ploto fiksuotas vieneto įkainis</a:t>
            </a:r>
            <a:br>
              <a:rPr lang="lt-LT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lt-LT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2515,73 </a:t>
            </a:r>
            <a:r>
              <a:rPr lang="en-US" sz="1800" cap="none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</a:t>
            </a:r>
            <a:r>
              <a:rPr lang="lt-LT" sz="1800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be</a:t>
            </a:r>
            <a:r>
              <a:rPr lang="lt-LT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PVM</a:t>
            </a:r>
            <a:br>
              <a:rPr lang="lt-LT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lt-LT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3044,03 </a:t>
            </a:r>
            <a:r>
              <a:rPr lang="en-US" sz="1800" cap="none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</a:t>
            </a:r>
            <a:r>
              <a:rPr lang="lt-LT" sz="1800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cap="none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</a:t>
            </a:r>
            <a:r>
              <a:rPr lang="lt-LT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PVM</a:t>
            </a:r>
            <a:br>
              <a:rPr lang="lt-LT" sz="80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lt-LT" sz="1100" dirty="0">
              <a:solidFill>
                <a:srgbClr val="333333"/>
              </a:solidFill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64687"/>
      </p:ext>
    </p:extLst>
  </p:cSld>
  <p:clrMapOvr>
    <a:masterClrMapping/>
  </p:clrMapOvr>
</p:sld>
</file>

<file path=ppt/theme/theme1.xml><?xml version="1.0" encoding="utf-8"?>
<a:theme xmlns:a="http://schemas.openxmlformats.org/drawingml/2006/main" name="ZUM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UM PPT template (002).pptx  -  Tik skaityti" id="{7F436046-F3F6-4520-8AB3-D81269D02C44}" vid="{332B72F7-2300-4B3F-863E-43245681ED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A66B3747F7084FAFCF91B9BC9BE254" ma:contentTypeVersion="9" ma:contentTypeDescription="Create a new document." ma:contentTypeScope="" ma:versionID="d1d98c7deb9efcef5d7cbc1674770d9d">
  <xsd:schema xmlns:xsd="http://www.w3.org/2001/XMLSchema" xmlns:xs="http://www.w3.org/2001/XMLSchema" xmlns:p="http://schemas.microsoft.com/office/2006/metadata/properties" xmlns:ns2="fcbf9a42-00c4-4ae3-b00a-d895fdb9c8c8" xmlns:ns3="1d3dc302-d401-4fcb-a11f-81556f32ee8b" targetNamespace="http://schemas.microsoft.com/office/2006/metadata/properties" ma:root="true" ma:fieldsID="c7bdbd78d6d1d018bd4b0e5b74e65c61" ns2:_="" ns3:_="">
    <xsd:import namespace="fcbf9a42-00c4-4ae3-b00a-d895fdb9c8c8"/>
    <xsd:import namespace="1d3dc302-d401-4fcb-a11f-81556f32ee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bf9a42-00c4-4ae3-b00a-d895fdb9c8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3dc302-d401-4fcb-a11f-81556f32ee8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088E44-608E-4297-8FC2-1B9DAF9FA6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bf9a42-00c4-4ae3-b00a-d895fdb9c8c8"/>
    <ds:schemaRef ds:uri="1d3dc302-d401-4fcb-a11f-81556f32ee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265D5C0-B7E3-4221-AA84-F2D0F2BE00A2}">
  <ds:schemaRefs>
    <ds:schemaRef ds:uri="http://purl.org/dc/terms/"/>
    <ds:schemaRef ds:uri="fcbf9a42-00c4-4ae3-b00a-d895fdb9c8c8"/>
    <ds:schemaRef ds:uri="http://schemas.microsoft.com/office/2006/documentManagement/types"/>
    <ds:schemaRef ds:uri="http://schemas.microsoft.com/office/infopath/2007/PartnerControls"/>
    <ds:schemaRef ds:uri="1d3dc302-d401-4fcb-a11f-81556f32ee8b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02B8D86-E53E-41A2-9186-4A690BD6B4F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ZUM PPT template</Template>
  <TotalTime>33697</TotalTime>
  <Words>951</Words>
  <Application>Microsoft Office PowerPoint</Application>
  <PresentationFormat>Demonstracija ekrane (16:9)</PresentationFormat>
  <Paragraphs>101</Paragraphs>
  <Slides>11</Slides>
  <Notes>8</Notes>
  <HiddenSlides>0</HiddenSlides>
  <MMClips>0</MMClips>
  <ScaleCrop>false</ScaleCrop>
  <HeadingPairs>
    <vt:vector size="6" baseType="variant">
      <vt:variant>
        <vt:lpstr>Naudojami šriftai</vt:lpstr>
      </vt:variant>
      <vt:variant>
        <vt:i4>7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11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Segoe UI</vt:lpstr>
      <vt:lpstr>Times New Roman</vt:lpstr>
      <vt:lpstr>Wingdings</vt:lpstr>
      <vt:lpstr>ZUM PPT template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Didinti ŠESD absorbcinius pajėgumus, atkuriant pelkių (durpžemių) hidrologinį režimą </vt:lpstr>
      <vt:lpstr>1 ha atkurto pelkių ploto fiksuotas vieneto įkainis 2515,73 Eur be PVM 3044,03 Eur su PVM 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Kristina Indriošienė;Artiom.Volkov@zum.lt</dc:creator>
  <cp:lastModifiedBy>Neringa Molienė</cp:lastModifiedBy>
  <cp:revision>86</cp:revision>
  <cp:lastPrinted>2022-10-06T06:36:06Z</cp:lastPrinted>
  <dcterms:created xsi:type="dcterms:W3CDTF">2022-09-05T07:04:46Z</dcterms:created>
  <dcterms:modified xsi:type="dcterms:W3CDTF">2024-04-15T12:02:53Z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0x01010008A66B3747F7084FAFCF91B9BC9BE254</vt:lpwstr>
  </property>
</Properties>
</file>